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8"/>
  </p:notesMasterIdLst>
  <p:handoutMasterIdLst>
    <p:handoutMasterId r:id="rId49"/>
  </p:handoutMasterIdLst>
  <p:sldIdLst>
    <p:sldId id="680" r:id="rId5"/>
    <p:sldId id="681" r:id="rId6"/>
    <p:sldId id="668" r:id="rId7"/>
    <p:sldId id="699" r:id="rId8"/>
    <p:sldId id="682" r:id="rId9"/>
    <p:sldId id="689" r:id="rId10"/>
    <p:sldId id="707" r:id="rId11"/>
    <p:sldId id="710" r:id="rId12"/>
    <p:sldId id="709" r:id="rId13"/>
    <p:sldId id="687" r:id="rId14"/>
    <p:sldId id="696" r:id="rId15"/>
    <p:sldId id="711" r:id="rId16"/>
    <p:sldId id="712" r:id="rId17"/>
    <p:sldId id="714" r:id="rId18"/>
    <p:sldId id="715" r:id="rId19"/>
    <p:sldId id="688" r:id="rId20"/>
    <p:sldId id="716" r:id="rId21"/>
    <p:sldId id="717" r:id="rId22"/>
    <p:sldId id="4318" r:id="rId23"/>
    <p:sldId id="4319" r:id="rId24"/>
    <p:sldId id="713" r:id="rId25"/>
    <p:sldId id="690" r:id="rId26"/>
    <p:sldId id="718" r:id="rId27"/>
    <p:sldId id="719" r:id="rId28"/>
    <p:sldId id="720" r:id="rId29"/>
    <p:sldId id="4320" r:id="rId30"/>
    <p:sldId id="4321" r:id="rId31"/>
    <p:sldId id="691" r:id="rId32"/>
    <p:sldId id="4311" r:id="rId33"/>
    <p:sldId id="4312" r:id="rId34"/>
    <p:sldId id="4310" r:id="rId35"/>
    <p:sldId id="4325" r:id="rId36"/>
    <p:sldId id="4326" r:id="rId37"/>
    <p:sldId id="4327" r:id="rId38"/>
    <p:sldId id="4328" r:id="rId39"/>
    <p:sldId id="4329" r:id="rId40"/>
    <p:sldId id="692" r:id="rId41"/>
    <p:sldId id="4331" r:id="rId42"/>
    <p:sldId id="4332" r:id="rId43"/>
    <p:sldId id="4316" r:id="rId44"/>
    <p:sldId id="4333" r:id="rId45"/>
    <p:sldId id="4334" r:id="rId46"/>
    <p:sldId id="677" r:id="rId47"/>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ario3" initials="b" lastIdx="2" clrIdx="0">
    <p:extLst>
      <p:ext uri="{19B8F6BF-5375-455C-9EA6-DF929625EA0E}">
        <p15:presenceInfo xmlns:p15="http://schemas.microsoft.com/office/powerpoint/2012/main" userId="S-1-5-21-2922213075-1491325084-28392234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B79974"/>
    <a:srgbClr val="151D2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3762D-FA02-4726-9468-9B301B3D1932}" v="9" dt="2024-01-16T13:53:36.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85" d="100"/>
          <a:sy n="85" d="100"/>
        </p:scale>
        <p:origin x="528" y="67"/>
      </p:cViewPr>
      <p:guideLst/>
    </p:cSldViewPr>
  </p:slideViewPr>
  <p:notesTextViewPr>
    <p:cViewPr>
      <p:scale>
        <a:sx n="1" d="1"/>
        <a:sy n="1" d="1"/>
      </p:scale>
      <p:origin x="0" y="0"/>
    </p:cViewPr>
  </p:notesTextViewPr>
  <p:sorterViewPr>
    <p:cViewPr>
      <p:scale>
        <a:sx n="46" d="100"/>
        <a:sy n="46" d="100"/>
      </p:scale>
      <p:origin x="0" y="-2892"/>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äkelä Tanja" userId="S::htama02@xamk.fi::16f48401-8dfb-4970-9cd9-e49b98736f60" providerId="AD" clId="Web-{347DBF20-6718-A4E0-A9BA-BEA341E714F1}"/>
    <pc:docChg chg="modSld">
      <pc:chgData name="Mäkelä Tanja" userId="S::htama02@xamk.fi::16f48401-8dfb-4970-9cd9-e49b98736f60" providerId="AD" clId="Web-{347DBF20-6718-A4E0-A9BA-BEA341E714F1}" dt="2023-12-21T11:21:43.868" v="6" actId="20577"/>
      <pc:docMkLst>
        <pc:docMk/>
      </pc:docMkLst>
      <pc:sldChg chg="modSp">
        <pc:chgData name="Mäkelä Tanja" userId="S::htama02@xamk.fi::16f48401-8dfb-4970-9cd9-e49b98736f60" providerId="AD" clId="Web-{347DBF20-6718-A4E0-A9BA-BEA341E714F1}" dt="2023-12-21T11:21:43.868" v="6" actId="20577"/>
        <pc:sldMkLst>
          <pc:docMk/>
          <pc:sldMk cId="2790893072" sldId="719"/>
        </pc:sldMkLst>
        <pc:spChg chg="mod">
          <ac:chgData name="Mäkelä Tanja" userId="S::htama02@xamk.fi::16f48401-8dfb-4970-9cd9-e49b98736f60" providerId="AD" clId="Web-{347DBF20-6718-A4E0-A9BA-BEA341E714F1}" dt="2023-12-21T11:21:43.868" v="6" actId="20577"/>
          <ac:spMkLst>
            <pc:docMk/>
            <pc:sldMk cId="2790893072" sldId="719"/>
            <ac:spMk id="5" creationId="{7038829A-1410-7F31-A0FF-79CC6313A54A}"/>
          </ac:spMkLst>
        </pc:spChg>
      </pc:sldChg>
      <pc:sldChg chg="modSp">
        <pc:chgData name="Mäkelä Tanja" userId="S::htama02@xamk.fi::16f48401-8dfb-4970-9cd9-e49b98736f60" providerId="AD" clId="Web-{347DBF20-6718-A4E0-A9BA-BEA341E714F1}" dt="2023-12-21T11:21:13.946" v="2" actId="20577"/>
        <pc:sldMkLst>
          <pc:docMk/>
          <pc:sldMk cId="2721111220" sldId="4328"/>
        </pc:sldMkLst>
        <pc:spChg chg="mod">
          <ac:chgData name="Mäkelä Tanja" userId="S::htama02@xamk.fi::16f48401-8dfb-4970-9cd9-e49b98736f60" providerId="AD" clId="Web-{347DBF20-6718-A4E0-A9BA-BEA341E714F1}" dt="2023-12-21T11:21:13.946" v="2" actId="20577"/>
          <ac:spMkLst>
            <pc:docMk/>
            <pc:sldMk cId="2721111220" sldId="4328"/>
            <ac:spMk id="6" creationId="{65C59379-67A8-3474-A2D9-25BAE7EA0197}"/>
          </ac:spMkLst>
        </pc:spChg>
      </pc:sldChg>
    </pc:docChg>
  </pc:docChgLst>
  <pc:docChgLst>
    <pc:chgData name="Porvari Minna" userId="4963f246-524f-47c5-8ddd-72279ca0029b" providerId="ADAL" clId="{5133762D-FA02-4726-9468-9B301B3D1932}"/>
    <pc:docChg chg="undo custSel modSld modMainMaster">
      <pc:chgData name="Porvari Minna" userId="4963f246-524f-47c5-8ddd-72279ca0029b" providerId="ADAL" clId="{5133762D-FA02-4726-9468-9B301B3D1932}" dt="2024-01-16T13:53:57.925" v="101"/>
      <pc:docMkLst>
        <pc:docMk/>
      </pc:docMkLst>
      <pc:sldChg chg="modSp mod">
        <pc:chgData name="Porvari Minna" userId="4963f246-524f-47c5-8ddd-72279ca0029b" providerId="ADAL" clId="{5133762D-FA02-4726-9468-9B301B3D1932}" dt="2023-12-22T14:18:38.630" v="92" actId="20577"/>
        <pc:sldMkLst>
          <pc:docMk/>
          <pc:sldMk cId="4291396894" sldId="677"/>
        </pc:sldMkLst>
        <pc:spChg chg="mod">
          <ac:chgData name="Porvari Minna" userId="4963f246-524f-47c5-8ddd-72279ca0029b" providerId="ADAL" clId="{5133762D-FA02-4726-9468-9B301B3D1932}" dt="2023-12-22T14:18:38.630" v="92" actId="20577"/>
          <ac:spMkLst>
            <pc:docMk/>
            <pc:sldMk cId="4291396894" sldId="677"/>
            <ac:spMk id="4" creationId="{9851B00E-87A4-6809-75C0-0606E0F7688C}"/>
          </ac:spMkLst>
        </pc:spChg>
      </pc:sldChg>
      <pc:sldChg chg="addSp modSp">
        <pc:chgData name="Porvari Minna" userId="4963f246-524f-47c5-8ddd-72279ca0029b" providerId="ADAL" clId="{5133762D-FA02-4726-9468-9B301B3D1932}" dt="2024-01-16T13:52:38.143" v="93"/>
        <pc:sldMkLst>
          <pc:docMk/>
          <pc:sldMk cId="1836906234" sldId="680"/>
        </pc:sldMkLst>
        <pc:spChg chg="mod">
          <ac:chgData name="Porvari Minna" userId="4963f246-524f-47c5-8ddd-72279ca0029b" providerId="ADAL" clId="{5133762D-FA02-4726-9468-9B301B3D1932}" dt="2023-12-22T14:13:52.002" v="0"/>
          <ac:spMkLst>
            <pc:docMk/>
            <pc:sldMk cId="1836906234" sldId="680"/>
            <ac:spMk id="9" creationId="{D2AFE743-6C40-DB4C-8CF5-092E62157340}"/>
          </ac:spMkLst>
        </pc:spChg>
        <pc:picChg chg="add mod">
          <ac:chgData name="Porvari Minna" userId="4963f246-524f-47c5-8ddd-72279ca0029b" providerId="ADAL" clId="{5133762D-FA02-4726-9468-9B301B3D1932}" dt="2024-01-16T13:52:38.143" v="93"/>
          <ac:picMkLst>
            <pc:docMk/>
            <pc:sldMk cId="1836906234" sldId="680"/>
            <ac:picMk id="2" creationId="{5EFB9F43-32E9-BF9C-A248-D823D43F1300}"/>
          </ac:picMkLst>
        </pc:picChg>
      </pc:sldChg>
      <pc:sldChg chg="addSp modSp">
        <pc:chgData name="Porvari Minna" userId="4963f246-524f-47c5-8ddd-72279ca0029b" providerId="ADAL" clId="{5133762D-FA02-4726-9468-9B301B3D1932}" dt="2024-01-16T13:52:43.945" v="94"/>
        <pc:sldMkLst>
          <pc:docMk/>
          <pc:sldMk cId="4010686532" sldId="681"/>
        </pc:sldMkLst>
        <pc:spChg chg="mod">
          <ac:chgData name="Porvari Minna" userId="4963f246-524f-47c5-8ddd-72279ca0029b" providerId="ADAL" clId="{5133762D-FA02-4726-9468-9B301B3D1932}" dt="2023-12-22T14:14:00.598" v="1"/>
          <ac:spMkLst>
            <pc:docMk/>
            <pc:sldMk cId="4010686532" sldId="681"/>
            <ac:spMk id="25" creationId="{3246FC78-7F3C-560F-76EB-AF394619CB68}"/>
          </ac:spMkLst>
        </pc:spChg>
        <pc:picChg chg="add mod">
          <ac:chgData name="Porvari Minna" userId="4963f246-524f-47c5-8ddd-72279ca0029b" providerId="ADAL" clId="{5133762D-FA02-4726-9468-9B301B3D1932}" dt="2024-01-16T13:52:43.945" v="94"/>
          <ac:picMkLst>
            <pc:docMk/>
            <pc:sldMk cId="4010686532" sldId="681"/>
            <ac:picMk id="2" creationId="{DD39FD74-EC63-5E5B-AFDD-C26C09134B07}"/>
          </ac:picMkLst>
        </pc:picChg>
      </pc:sldChg>
      <pc:sldChg chg="modSp mod">
        <pc:chgData name="Porvari Minna" userId="4963f246-524f-47c5-8ddd-72279ca0029b" providerId="ADAL" clId="{5133762D-FA02-4726-9468-9B301B3D1932}" dt="2023-12-22T14:14:30.463" v="6" actId="120"/>
        <pc:sldMkLst>
          <pc:docMk/>
          <pc:sldMk cId="3578671677" sldId="689"/>
        </pc:sldMkLst>
        <pc:spChg chg="mod">
          <ac:chgData name="Porvari Minna" userId="4963f246-524f-47c5-8ddd-72279ca0029b" providerId="ADAL" clId="{5133762D-FA02-4726-9468-9B301B3D1932}" dt="2023-12-22T14:14:30.463" v="6" actId="120"/>
          <ac:spMkLst>
            <pc:docMk/>
            <pc:sldMk cId="3578671677" sldId="689"/>
            <ac:spMk id="3" creationId="{35AC186C-5DE3-6542-A610-70101C6B0F93}"/>
          </ac:spMkLst>
        </pc:spChg>
      </pc:sldChg>
      <pc:sldChg chg="modSp mod">
        <pc:chgData name="Porvari Minna" userId="4963f246-524f-47c5-8ddd-72279ca0029b" providerId="ADAL" clId="{5133762D-FA02-4726-9468-9B301B3D1932}" dt="2023-12-22T14:15:11.282" v="20" actId="120"/>
        <pc:sldMkLst>
          <pc:docMk/>
          <pc:sldMk cId="1699339997" sldId="696"/>
        </pc:sldMkLst>
        <pc:spChg chg="mod">
          <ac:chgData name="Porvari Minna" userId="4963f246-524f-47c5-8ddd-72279ca0029b" providerId="ADAL" clId="{5133762D-FA02-4726-9468-9B301B3D1932}" dt="2023-12-22T14:15:11.282" v="20" actId="120"/>
          <ac:spMkLst>
            <pc:docMk/>
            <pc:sldMk cId="1699339997" sldId="696"/>
            <ac:spMk id="3" creationId="{35AC186C-5DE3-6542-A610-70101C6B0F93}"/>
          </ac:spMkLst>
        </pc:spChg>
      </pc:sldChg>
      <pc:sldChg chg="modSp mod">
        <pc:chgData name="Porvari Minna" userId="4963f246-524f-47c5-8ddd-72279ca0029b" providerId="ADAL" clId="{5133762D-FA02-4726-9468-9B301B3D1932}" dt="2023-12-22T14:14:25.688" v="5" actId="120"/>
        <pc:sldMkLst>
          <pc:docMk/>
          <pc:sldMk cId="754604784" sldId="707"/>
        </pc:sldMkLst>
        <pc:spChg chg="mod">
          <ac:chgData name="Porvari Minna" userId="4963f246-524f-47c5-8ddd-72279ca0029b" providerId="ADAL" clId="{5133762D-FA02-4726-9468-9B301B3D1932}" dt="2023-12-22T14:14:25.688" v="5" actId="120"/>
          <ac:spMkLst>
            <pc:docMk/>
            <pc:sldMk cId="754604784" sldId="707"/>
            <ac:spMk id="3" creationId="{35AC186C-5DE3-6542-A610-70101C6B0F93}"/>
          </ac:spMkLst>
        </pc:spChg>
      </pc:sldChg>
      <pc:sldChg chg="modSp mod">
        <pc:chgData name="Porvari Minna" userId="4963f246-524f-47c5-8ddd-72279ca0029b" providerId="ADAL" clId="{5133762D-FA02-4726-9468-9B301B3D1932}" dt="2023-12-22T14:15:05.691" v="19" actId="122"/>
        <pc:sldMkLst>
          <pc:docMk/>
          <pc:sldMk cId="3429239818" sldId="709"/>
        </pc:sldMkLst>
        <pc:spChg chg="mod">
          <ac:chgData name="Porvari Minna" userId="4963f246-524f-47c5-8ddd-72279ca0029b" providerId="ADAL" clId="{5133762D-FA02-4726-9468-9B301B3D1932}" dt="2023-12-22T14:14:54.357" v="14" actId="122"/>
          <ac:spMkLst>
            <pc:docMk/>
            <pc:sldMk cId="3429239818" sldId="709"/>
            <ac:spMk id="6" creationId="{C5909A24-104C-4F3B-5DA1-DDA74DC0E81A}"/>
          </ac:spMkLst>
        </pc:spChg>
        <pc:spChg chg="mod">
          <ac:chgData name="Porvari Minna" userId="4963f246-524f-47c5-8ddd-72279ca0029b" providerId="ADAL" clId="{5133762D-FA02-4726-9468-9B301B3D1932}" dt="2023-12-22T14:14:56.292" v="15" actId="122"/>
          <ac:spMkLst>
            <pc:docMk/>
            <pc:sldMk cId="3429239818" sldId="709"/>
            <ac:spMk id="18" creationId="{1000862B-074B-42A1-1F14-01B7B9B35D83}"/>
          </ac:spMkLst>
        </pc:spChg>
        <pc:spChg chg="mod">
          <ac:chgData name="Porvari Minna" userId="4963f246-524f-47c5-8ddd-72279ca0029b" providerId="ADAL" clId="{5133762D-FA02-4726-9468-9B301B3D1932}" dt="2023-12-22T14:14:58.977" v="16" actId="122"/>
          <ac:spMkLst>
            <pc:docMk/>
            <pc:sldMk cId="3429239818" sldId="709"/>
            <ac:spMk id="21" creationId="{BF479BF2-3674-D9D4-CE98-E8970AC33DFC}"/>
          </ac:spMkLst>
        </pc:spChg>
        <pc:spChg chg="mod">
          <ac:chgData name="Porvari Minna" userId="4963f246-524f-47c5-8ddd-72279ca0029b" providerId="ADAL" clId="{5133762D-FA02-4726-9468-9B301B3D1932}" dt="2023-12-22T14:15:00.939" v="17" actId="122"/>
          <ac:spMkLst>
            <pc:docMk/>
            <pc:sldMk cId="3429239818" sldId="709"/>
            <ac:spMk id="24" creationId="{A8D44254-32A6-27D8-276C-1F91C8E7B949}"/>
          </ac:spMkLst>
        </pc:spChg>
        <pc:spChg chg="mod">
          <ac:chgData name="Porvari Minna" userId="4963f246-524f-47c5-8ddd-72279ca0029b" providerId="ADAL" clId="{5133762D-FA02-4726-9468-9B301B3D1932}" dt="2023-12-22T14:15:03.020" v="18" actId="122"/>
          <ac:spMkLst>
            <pc:docMk/>
            <pc:sldMk cId="3429239818" sldId="709"/>
            <ac:spMk id="30" creationId="{FA76763A-EC4B-2104-D24D-D651C43602AA}"/>
          </ac:spMkLst>
        </pc:spChg>
        <pc:spChg chg="mod">
          <ac:chgData name="Porvari Minna" userId="4963f246-524f-47c5-8ddd-72279ca0029b" providerId="ADAL" clId="{5133762D-FA02-4726-9468-9B301B3D1932}" dt="2023-12-22T14:15:05.691" v="19" actId="122"/>
          <ac:spMkLst>
            <pc:docMk/>
            <pc:sldMk cId="3429239818" sldId="709"/>
            <ac:spMk id="33" creationId="{E663B348-9F69-9F15-5A19-F1086C60352A}"/>
          </ac:spMkLst>
        </pc:spChg>
      </pc:sldChg>
      <pc:sldChg chg="modSp mod">
        <pc:chgData name="Porvari Minna" userId="4963f246-524f-47c5-8ddd-72279ca0029b" providerId="ADAL" clId="{5133762D-FA02-4726-9468-9B301B3D1932}" dt="2023-12-22T14:14:33.608" v="7" actId="120"/>
        <pc:sldMkLst>
          <pc:docMk/>
          <pc:sldMk cId="1404574256" sldId="710"/>
        </pc:sldMkLst>
        <pc:spChg chg="mod">
          <ac:chgData name="Porvari Minna" userId="4963f246-524f-47c5-8ddd-72279ca0029b" providerId="ADAL" clId="{5133762D-FA02-4726-9468-9B301B3D1932}" dt="2023-12-22T14:14:33.608" v="7" actId="120"/>
          <ac:spMkLst>
            <pc:docMk/>
            <pc:sldMk cId="1404574256" sldId="710"/>
            <ac:spMk id="3" creationId="{35AC186C-5DE3-6542-A610-70101C6B0F93}"/>
          </ac:spMkLst>
        </pc:spChg>
      </pc:sldChg>
      <pc:sldChg chg="modSp mod">
        <pc:chgData name="Porvari Minna" userId="4963f246-524f-47c5-8ddd-72279ca0029b" providerId="ADAL" clId="{5133762D-FA02-4726-9468-9B301B3D1932}" dt="2023-12-22T14:15:13.818" v="21" actId="120"/>
        <pc:sldMkLst>
          <pc:docMk/>
          <pc:sldMk cId="3957581848" sldId="711"/>
        </pc:sldMkLst>
        <pc:spChg chg="mod">
          <ac:chgData name="Porvari Minna" userId="4963f246-524f-47c5-8ddd-72279ca0029b" providerId="ADAL" clId="{5133762D-FA02-4726-9468-9B301B3D1932}" dt="2023-12-22T14:15:13.818" v="21" actId="120"/>
          <ac:spMkLst>
            <pc:docMk/>
            <pc:sldMk cId="3957581848" sldId="711"/>
            <ac:spMk id="7" creationId="{F7C3C4EB-3AB0-2C49-8636-27C9D34E4D94}"/>
          </ac:spMkLst>
        </pc:spChg>
      </pc:sldChg>
      <pc:sldChg chg="modSp mod">
        <pc:chgData name="Porvari Minna" userId="4963f246-524f-47c5-8ddd-72279ca0029b" providerId="ADAL" clId="{5133762D-FA02-4726-9468-9B301B3D1932}" dt="2023-12-22T14:15:18" v="22" actId="120"/>
        <pc:sldMkLst>
          <pc:docMk/>
          <pc:sldMk cId="2943638989" sldId="712"/>
        </pc:sldMkLst>
        <pc:spChg chg="mod">
          <ac:chgData name="Porvari Minna" userId="4963f246-524f-47c5-8ddd-72279ca0029b" providerId="ADAL" clId="{5133762D-FA02-4726-9468-9B301B3D1932}" dt="2023-12-22T14:15:18" v="22" actId="120"/>
          <ac:spMkLst>
            <pc:docMk/>
            <pc:sldMk cId="2943638989" sldId="712"/>
            <ac:spMk id="16" creationId="{72266163-18C1-DC66-34A4-440382C4071A}"/>
          </ac:spMkLst>
        </pc:spChg>
      </pc:sldChg>
      <pc:sldChg chg="modSp mod">
        <pc:chgData name="Porvari Minna" userId="4963f246-524f-47c5-8ddd-72279ca0029b" providerId="ADAL" clId="{5133762D-FA02-4726-9468-9B301B3D1932}" dt="2023-12-22T14:15:56.551" v="32" actId="120"/>
        <pc:sldMkLst>
          <pc:docMk/>
          <pc:sldMk cId="3124105646" sldId="713"/>
        </pc:sldMkLst>
        <pc:spChg chg="mod">
          <ac:chgData name="Porvari Minna" userId="4963f246-524f-47c5-8ddd-72279ca0029b" providerId="ADAL" clId="{5133762D-FA02-4726-9468-9B301B3D1932}" dt="2023-12-22T14:15:56.551" v="32" actId="120"/>
          <ac:spMkLst>
            <pc:docMk/>
            <pc:sldMk cId="3124105646" sldId="713"/>
            <ac:spMk id="3" creationId="{35AC186C-5DE3-6542-A610-70101C6B0F93}"/>
          </ac:spMkLst>
        </pc:spChg>
      </pc:sldChg>
      <pc:sldChg chg="modSp mod">
        <pc:chgData name="Porvari Minna" userId="4963f246-524f-47c5-8ddd-72279ca0029b" providerId="ADAL" clId="{5133762D-FA02-4726-9468-9B301B3D1932}" dt="2023-12-22T14:15:20.845" v="23" actId="120"/>
        <pc:sldMkLst>
          <pc:docMk/>
          <pc:sldMk cId="3692600560" sldId="714"/>
        </pc:sldMkLst>
        <pc:spChg chg="mod">
          <ac:chgData name="Porvari Minna" userId="4963f246-524f-47c5-8ddd-72279ca0029b" providerId="ADAL" clId="{5133762D-FA02-4726-9468-9B301B3D1932}" dt="2023-12-22T14:15:20.845" v="23" actId="120"/>
          <ac:spMkLst>
            <pc:docMk/>
            <pc:sldMk cId="3692600560" sldId="714"/>
            <ac:spMk id="3" creationId="{35AC186C-5DE3-6542-A610-70101C6B0F93}"/>
          </ac:spMkLst>
        </pc:spChg>
      </pc:sldChg>
      <pc:sldChg chg="modSp mod">
        <pc:chgData name="Porvari Minna" userId="4963f246-524f-47c5-8ddd-72279ca0029b" providerId="ADAL" clId="{5133762D-FA02-4726-9468-9B301B3D1932}" dt="2023-12-22T14:15:24.490" v="24" actId="120"/>
        <pc:sldMkLst>
          <pc:docMk/>
          <pc:sldMk cId="4284310081" sldId="715"/>
        </pc:sldMkLst>
        <pc:spChg chg="mod">
          <ac:chgData name="Porvari Minna" userId="4963f246-524f-47c5-8ddd-72279ca0029b" providerId="ADAL" clId="{5133762D-FA02-4726-9468-9B301B3D1932}" dt="2023-12-22T14:15:24.490" v="24" actId="120"/>
          <ac:spMkLst>
            <pc:docMk/>
            <pc:sldMk cId="4284310081" sldId="715"/>
            <ac:spMk id="16" creationId="{72266163-18C1-DC66-34A4-440382C4071A}"/>
          </ac:spMkLst>
        </pc:spChg>
      </pc:sldChg>
      <pc:sldChg chg="modSp mod">
        <pc:chgData name="Porvari Minna" userId="4963f246-524f-47c5-8ddd-72279ca0029b" providerId="ADAL" clId="{5133762D-FA02-4726-9468-9B301B3D1932}" dt="2023-12-22T14:15:38.356" v="27" actId="14100"/>
        <pc:sldMkLst>
          <pc:docMk/>
          <pc:sldMk cId="1301815618" sldId="716"/>
        </pc:sldMkLst>
        <pc:spChg chg="mod">
          <ac:chgData name="Porvari Minna" userId="4963f246-524f-47c5-8ddd-72279ca0029b" providerId="ADAL" clId="{5133762D-FA02-4726-9468-9B301B3D1932}" dt="2023-12-22T14:15:35.349" v="26" actId="14100"/>
          <ac:spMkLst>
            <pc:docMk/>
            <pc:sldMk cId="1301815618" sldId="716"/>
            <ac:spMk id="2" creationId="{8FA217D6-4AA2-CB4D-9D63-D41980307DD7}"/>
          </ac:spMkLst>
        </pc:spChg>
        <pc:spChg chg="mod">
          <ac:chgData name="Porvari Minna" userId="4963f246-524f-47c5-8ddd-72279ca0029b" providerId="ADAL" clId="{5133762D-FA02-4726-9468-9B301B3D1932}" dt="2023-12-22T14:15:38.356" v="27" actId="14100"/>
          <ac:spMkLst>
            <pc:docMk/>
            <pc:sldMk cId="1301815618" sldId="716"/>
            <ac:spMk id="3" creationId="{35AC186C-5DE3-6542-A610-70101C6B0F93}"/>
          </ac:spMkLst>
        </pc:spChg>
      </pc:sldChg>
      <pc:sldChg chg="modSp mod">
        <pc:chgData name="Porvari Minna" userId="4963f246-524f-47c5-8ddd-72279ca0029b" providerId="ADAL" clId="{5133762D-FA02-4726-9468-9B301B3D1932}" dt="2023-12-22T14:15:45.182" v="29" actId="120"/>
        <pc:sldMkLst>
          <pc:docMk/>
          <pc:sldMk cId="1300278029" sldId="717"/>
        </pc:sldMkLst>
        <pc:spChg chg="mod">
          <ac:chgData name="Porvari Minna" userId="4963f246-524f-47c5-8ddd-72279ca0029b" providerId="ADAL" clId="{5133762D-FA02-4726-9468-9B301B3D1932}" dt="2023-12-22T14:15:42.357" v="28" actId="14100"/>
          <ac:spMkLst>
            <pc:docMk/>
            <pc:sldMk cId="1300278029" sldId="717"/>
            <ac:spMk id="9" creationId="{E4099DE1-4522-8C92-E35B-40F8710E14F3}"/>
          </ac:spMkLst>
        </pc:spChg>
        <pc:spChg chg="mod">
          <ac:chgData name="Porvari Minna" userId="4963f246-524f-47c5-8ddd-72279ca0029b" providerId="ADAL" clId="{5133762D-FA02-4726-9468-9B301B3D1932}" dt="2023-12-22T14:15:45.182" v="29" actId="120"/>
          <ac:spMkLst>
            <pc:docMk/>
            <pc:sldMk cId="1300278029" sldId="717"/>
            <ac:spMk id="10" creationId="{D6610CA2-A6FB-6245-E946-9FFDEC6848DF}"/>
          </ac:spMkLst>
        </pc:spChg>
      </pc:sldChg>
      <pc:sldChg chg="modSp mod">
        <pc:chgData name="Porvari Minna" userId="4963f246-524f-47c5-8ddd-72279ca0029b" providerId="ADAL" clId="{5133762D-FA02-4726-9468-9B301B3D1932}" dt="2023-12-22T14:16:02.055" v="34" actId="120"/>
        <pc:sldMkLst>
          <pc:docMk/>
          <pc:sldMk cId="2640490916" sldId="718"/>
        </pc:sldMkLst>
        <pc:spChg chg="mod">
          <ac:chgData name="Porvari Minna" userId="4963f246-524f-47c5-8ddd-72279ca0029b" providerId="ADAL" clId="{5133762D-FA02-4726-9468-9B301B3D1932}" dt="2023-12-22T14:16:02.055" v="34" actId="120"/>
          <ac:spMkLst>
            <pc:docMk/>
            <pc:sldMk cId="2640490916" sldId="718"/>
            <ac:spMk id="4" creationId="{C04AF1E8-A5B8-CC22-E52E-F28DDC42D16F}"/>
          </ac:spMkLst>
        </pc:spChg>
        <pc:spChg chg="mod">
          <ac:chgData name="Porvari Minna" userId="4963f246-524f-47c5-8ddd-72279ca0029b" providerId="ADAL" clId="{5133762D-FA02-4726-9468-9B301B3D1932}" dt="2023-12-22T14:16:00.497" v="33" actId="120"/>
          <ac:spMkLst>
            <pc:docMk/>
            <pc:sldMk cId="2640490916" sldId="718"/>
            <ac:spMk id="7" creationId="{3EF41F46-9F41-F9DC-7E60-F76AD3759068}"/>
          </ac:spMkLst>
        </pc:spChg>
      </pc:sldChg>
      <pc:sldChg chg="modSp mod">
        <pc:chgData name="Porvari Minna" userId="4963f246-524f-47c5-8ddd-72279ca0029b" providerId="ADAL" clId="{5133762D-FA02-4726-9468-9B301B3D1932}" dt="2023-12-22T14:16:20.954" v="40" actId="1076"/>
        <pc:sldMkLst>
          <pc:docMk/>
          <pc:sldMk cId="2790893072" sldId="719"/>
        </pc:sldMkLst>
        <pc:spChg chg="mod">
          <ac:chgData name="Porvari Minna" userId="4963f246-524f-47c5-8ddd-72279ca0029b" providerId="ADAL" clId="{5133762D-FA02-4726-9468-9B301B3D1932}" dt="2023-12-22T14:16:07.447" v="36" actId="120"/>
          <ac:spMkLst>
            <pc:docMk/>
            <pc:sldMk cId="2790893072" sldId="719"/>
            <ac:spMk id="3" creationId="{588B426B-F635-E484-633C-051A613ED1CA}"/>
          </ac:spMkLst>
        </pc:spChg>
        <pc:spChg chg="mod">
          <ac:chgData name="Porvari Minna" userId="4963f246-524f-47c5-8ddd-72279ca0029b" providerId="ADAL" clId="{5133762D-FA02-4726-9468-9B301B3D1932}" dt="2023-12-22T14:16:10.163" v="37" actId="120"/>
          <ac:spMkLst>
            <pc:docMk/>
            <pc:sldMk cId="2790893072" sldId="719"/>
            <ac:spMk id="5" creationId="{7038829A-1410-7F31-A0FF-79CC6313A54A}"/>
          </ac:spMkLst>
        </pc:spChg>
        <pc:picChg chg="mod">
          <ac:chgData name="Porvari Minna" userId="4963f246-524f-47c5-8ddd-72279ca0029b" providerId="ADAL" clId="{5133762D-FA02-4726-9468-9B301B3D1932}" dt="2023-12-22T14:16:20.954" v="40" actId="1076"/>
          <ac:picMkLst>
            <pc:docMk/>
            <pc:sldMk cId="2790893072" sldId="719"/>
            <ac:picMk id="12" creationId="{C621E060-C995-C27C-6369-000EAFC0631D}"/>
          </ac:picMkLst>
        </pc:picChg>
      </pc:sldChg>
      <pc:sldChg chg="modSp mod">
        <pc:chgData name="Porvari Minna" userId="4963f246-524f-47c5-8ddd-72279ca0029b" providerId="ADAL" clId="{5133762D-FA02-4726-9468-9B301B3D1932}" dt="2023-12-22T14:16:16.107" v="39" actId="1076"/>
        <pc:sldMkLst>
          <pc:docMk/>
          <pc:sldMk cId="3179291695" sldId="720"/>
        </pc:sldMkLst>
        <pc:spChg chg="mod">
          <ac:chgData name="Porvari Minna" userId="4963f246-524f-47c5-8ddd-72279ca0029b" providerId="ADAL" clId="{5133762D-FA02-4726-9468-9B301B3D1932}" dt="2023-12-22T14:16:13.275" v="38" actId="120"/>
          <ac:spMkLst>
            <pc:docMk/>
            <pc:sldMk cId="3179291695" sldId="720"/>
            <ac:spMk id="5" creationId="{57A1F6CE-5558-A6A2-7DF8-28A047937618}"/>
          </ac:spMkLst>
        </pc:spChg>
        <pc:picChg chg="mod">
          <ac:chgData name="Porvari Minna" userId="4963f246-524f-47c5-8ddd-72279ca0029b" providerId="ADAL" clId="{5133762D-FA02-4726-9468-9B301B3D1932}" dt="2023-12-22T14:16:16.107" v="39" actId="1076"/>
          <ac:picMkLst>
            <pc:docMk/>
            <pc:sldMk cId="3179291695" sldId="720"/>
            <ac:picMk id="13" creationId="{E79C0730-7403-BA0A-C666-7968D2395483}"/>
          </ac:picMkLst>
        </pc:picChg>
      </pc:sldChg>
      <pc:sldChg chg="modSp mod">
        <pc:chgData name="Porvari Minna" userId="4963f246-524f-47c5-8ddd-72279ca0029b" providerId="ADAL" clId="{5133762D-FA02-4726-9468-9B301B3D1932}" dt="2023-12-22T14:17:09.935" v="52" actId="120"/>
        <pc:sldMkLst>
          <pc:docMk/>
          <pc:sldMk cId="1472264201" sldId="4310"/>
        </pc:sldMkLst>
        <pc:spChg chg="mod">
          <ac:chgData name="Porvari Minna" userId="4963f246-524f-47c5-8ddd-72279ca0029b" providerId="ADAL" clId="{5133762D-FA02-4726-9468-9B301B3D1932}" dt="2023-12-22T14:17:09.935" v="52" actId="120"/>
          <ac:spMkLst>
            <pc:docMk/>
            <pc:sldMk cId="1472264201" sldId="4310"/>
            <ac:spMk id="3" creationId="{588B426B-F635-E484-633C-051A613ED1CA}"/>
          </ac:spMkLst>
        </pc:spChg>
        <pc:spChg chg="mod">
          <ac:chgData name="Porvari Minna" userId="4963f246-524f-47c5-8ddd-72279ca0029b" providerId="ADAL" clId="{5133762D-FA02-4726-9468-9B301B3D1932}" dt="2023-12-22T14:17:06.266" v="50" actId="120"/>
          <ac:spMkLst>
            <pc:docMk/>
            <pc:sldMk cId="1472264201" sldId="4310"/>
            <ac:spMk id="5" creationId="{14C32B51-2E97-94BE-5E50-F8D55E755166}"/>
          </ac:spMkLst>
        </pc:spChg>
      </pc:sldChg>
      <pc:sldChg chg="modSp mod">
        <pc:chgData name="Porvari Minna" userId="4963f246-524f-47c5-8ddd-72279ca0029b" providerId="ADAL" clId="{5133762D-FA02-4726-9468-9B301B3D1932}" dt="2023-12-22T14:16:55.061" v="47" actId="120"/>
        <pc:sldMkLst>
          <pc:docMk/>
          <pc:sldMk cId="2752084591" sldId="4311"/>
        </pc:sldMkLst>
        <pc:spChg chg="mod">
          <ac:chgData name="Porvari Minna" userId="4963f246-524f-47c5-8ddd-72279ca0029b" providerId="ADAL" clId="{5133762D-FA02-4726-9468-9B301B3D1932}" dt="2023-12-22T14:16:55.061" v="47" actId="120"/>
          <ac:spMkLst>
            <pc:docMk/>
            <pc:sldMk cId="2752084591" sldId="4311"/>
            <ac:spMk id="7" creationId="{E9AF4C7C-99F7-2760-0874-862927A9B0AC}"/>
          </ac:spMkLst>
        </pc:spChg>
      </pc:sldChg>
      <pc:sldChg chg="modSp mod">
        <pc:chgData name="Porvari Minna" userId="4963f246-524f-47c5-8ddd-72279ca0029b" providerId="ADAL" clId="{5133762D-FA02-4726-9468-9B301B3D1932}" dt="2023-12-22T14:17:02.523" v="49" actId="120"/>
        <pc:sldMkLst>
          <pc:docMk/>
          <pc:sldMk cId="1089856291" sldId="4312"/>
        </pc:sldMkLst>
        <pc:spChg chg="mod">
          <ac:chgData name="Porvari Minna" userId="4963f246-524f-47c5-8ddd-72279ca0029b" providerId="ADAL" clId="{5133762D-FA02-4726-9468-9B301B3D1932}" dt="2023-12-22T14:17:00.669" v="48" actId="14100"/>
          <ac:spMkLst>
            <pc:docMk/>
            <pc:sldMk cId="1089856291" sldId="4312"/>
            <ac:spMk id="6" creationId="{45E18B39-6088-17DE-38C0-8C8C8E7F6345}"/>
          </ac:spMkLst>
        </pc:spChg>
        <pc:spChg chg="mod">
          <ac:chgData name="Porvari Minna" userId="4963f246-524f-47c5-8ddd-72279ca0029b" providerId="ADAL" clId="{5133762D-FA02-4726-9468-9B301B3D1932}" dt="2023-12-22T14:17:02.523" v="49" actId="120"/>
          <ac:spMkLst>
            <pc:docMk/>
            <pc:sldMk cId="1089856291" sldId="4312"/>
            <ac:spMk id="7" creationId="{08528FEF-BD5F-A632-5D35-66D4F36CD8C4}"/>
          </ac:spMkLst>
        </pc:spChg>
      </pc:sldChg>
      <pc:sldChg chg="modSp mod">
        <pc:chgData name="Porvari Minna" userId="4963f246-524f-47c5-8ddd-72279ca0029b" providerId="ADAL" clId="{5133762D-FA02-4726-9468-9B301B3D1932}" dt="2023-12-22T14:18:17.867" v="69" actId="1076"/>
        <pc:sldMkLst>
          <pc:docMk/>
          <pc:sldMk cId="3357962215" sldId="4316"/>
        </pc:sldMkLst>
        <pc:picChg chg="mod">
          <ac:chgData name="Porvari Minna" userId="4963f246-524f-47c5-8ddd-72279ca0029b" providerId="ADAL" clId="{5133762D-FA02-4726-9468-9B301B3D1932}" dt="2023-12-22T14:18:17.867" v="69" actId="1076"/>
          <ac:picMkLst>
            <pc:docMk/>
            <pc:sldMk cId="3357962215" sldId="4316"/>
            <ac:picMk id="2" creationId="{115BCF27-0583-92B2-DAE9-46BA903E7418}"/>
          </ac:picMkLst>
        </pc:picChg>
      </pc:sldChg>
      <pc:sldChg chg="modSp mod">
        <pc:chgData name="Porvari Minna" userId="4963f246-524f-47c5-8ddd-72279ca0029b" providerId="ADAL" clId="{5133762D-FA02-4726-9468-9B301B3D1932}" dt="2023-12-22T14:15:49.288" v="30" actId="120"/>
        <pc:sldMkLst>
          <pc:docMk/>
          <pc:sldMk cId="2935542025" sldId="4318"/>
        </pc:sldMkLst>
        <pc:spChg chg="mod">
          <ac:chgData name="Porvari Minna" userId="4963f246-524f-47c5-8ddd-72279ca0029b" providerId="ADAL" clId="{5133762D-FA02-4726-9468-9B301B3D1932}" dt="2023-12-22T14:15:49.288" v="30" actId="120"/>
          <ac:spMkLst>
            <pc:docMk/>
            <pc:sldMk cId="2935542025" sldId="4318"/>
            <ac:spMk id="11" creationId="{17387497-49AF-1731-7E38-A3B52DE700E5}"/>
          </ac:spMkLst>
        </pc:spChg>
      </pc:sldChg>
      <pc:sldChg chg="modSp mod">
        <pc:chgData name="Porvari Minna" userId="4963f246-524f-47c5-8ddd-72279ca0029b" providerId="ADAL" clId="{5133762D-FA02-4726-9468-9B301B3D1932}" dt="2023-12-22T14:15:52.419" v="31" actId="120"/>
        <pc:sldMkLst>
          <pc:docMk/>
          <pc:sldMk cId="2686597126" sldId="4319"/>
        </pc:sldMkLst>
        <pc:spChg chg="mod">
          <ac:chgData name="Porvari Minna" userId="4963f246-524f-47c5-8ddd-72279ca0029b" providerId="ADAL" clId="{5133762D-FA02-4726-9468-9B301B3D1932}" dt="2023-12-22T14:15:52.419" v="31" actId="120"/>
          <ac:spMkLst>
            <pc:docMk/>
            <pc:sldMk cId="2686597126" sldId="4319"/>
            <ac:spMk id="10" creationId="{D6610CA2-A6FB-6245-E946-9FFDEC6848DF}"/>
          </ac:spMkLst>
        </pc:spChg>
      </pc:sldChg>
      <pc:sldChg chg="modSp mod">
        <pc:chgData name="Porvari Minna" userId="4963f246-524f-47c5-8ddd-72279ca0029b" providerId="ADAL" clId="{5133762D-FA02-4726-9468-9B301B3D1932}" dt="2023-12-22T14:16:35.609" v="44" actId="20577"/>
        <pc:sldMkLst>
          <pc:docMk/>
          <pc:sldMk cId="236843128" sldId="4320"/>
        </pc:sldMkLst>
        <pc:spChg chg="mod">
          <ac:chgData name="Porvari Minna" userId="4963f246-524f-47c5-8ddd-72279ca0029b" providerId="ADAL" clId="{5133762D-FA02-4726-9468-9B301B3D1932}" dt="2023-12-22T14:16:28.724" v="43" actId="120"/>
          <ac:spMkLst>
            <pc:docMk/>
            <pc:sldMk cId="236843128" sldId="4320"/>
            <ac:spMk id="3" creationId="{588B426B-F635-E484-633C-051A613ED1CA}"/>
          </ac:spMkLst>
        </pc:spChg>
        <pc:spChg chg="mod">
          <ac:chgData name="Porvari Minna" userId="4963f246-524f-47c5-8ddd-72279ca0029b" providerId="ADAL" clId="{5133762D-FA02-4726-9468-9B301B3D1932}" dt="2023-12-22T14:16:35.609" v="44" actId="20577"/>
          <ac:spMkLst>
            <pc:docMk/>
            <pc:sldMk cId="236843128" sldId="4320"/>
            <ac:spMk id="5" creationId="{7038829A-1410-7F31-A0FF-79CC6313A54A}"/>
          </ac:spMkLst>
        </pc:spChg>
        <pc:picChg chg="mod">
          <ac:chgData name="Porvari Minna" userId="4963f246-524f-47c5-8ddd-72279ca0029b" providerId="ADAL" clId="{5133762D-FA02-4726-9468-9B301B3D1932}" dt="2023-12-22T14:16:27.341" v="42" actId="1076"/>
          <ac:picMkLst>
            <pc:docMk/>
            <pc:sldMk cId="236843128" sldId="4320"/>
            <ac:picMk id="6" creationId="{C84BBAA8-DA9F-6DE2-3699-A4B5783E1FB3}"/>
          </ac:picMkLst>
        </pc:picChg>
      </pc:sldChg>
      <pc:sldChg chg="modSp mod">
        <pc:chgData name="Porvari Minna" userId="4963f246-524f-47c5-8ddd-72279ca0029b" providerId="ADAL" clId="{5133762D-FA02-4726-9468-9B301B3D1932}" dt="2023-12-22T14:16:45.760" v="46" actId="120"/>
        <pc:sldMkLst>
          <pc:docMk/>
          <pc:sldMk cId="1583682209" sldId="4321"/>
        </pc:sldMkLst>
        <pc:spChg chg="mod">
          <ac:chgData name="Porvari Minna" userId="4963f246-524f-47c5-8ddd-72279ca0029b" providerId="ADAL" clId="{5133762D-FA02-4726-9468-9B301B3D1932}" dt="2023-12-22T14:16:41.879" v="45" actId="120"/>
          <ac:spMkLst>
            <pc:docMk/>
            <pc:sldMk cId="1583682209" sldId="4321"/>
            <ac:spMk id="5" creationId="{57A1F6CE-5558-A6A2-7DF8-28A047937618}"/>
          </ac:spMkLst>
        </pc:spChg>
        <pc:spChg chg="mod">
          <ac:chgData name="Porvari Minna" userId="4963f246-524f-47c5-8ddd-72279ca0029b" providerId="ADAL" clId="{5133762D-FA02-4726-9468-9B301B3D1932}" dt="2023-12-22T14:16:45.760" v="46" actId="120"/>
          <ac:spMkLst>
            <pc:docMk/>
            <pc:sldMk cId="1583682209" sldId="4321"/>
            <ac:spMk id="10" creationId="{3F659F7F-9EF9-2323-D804-0A9547C441FD}"/>
          </ac:spMkLst>
        </pc:spChg>
      </pc:sldChg>
      <pc:sldChg chg="modSp mod">
        <pc:chgData name="Porvari Minna" userId="4963f246-524f-47c5-8ddd-72279ca0029b" providerId="ADAL" clId="{5133762D-FA02-4726-9468-9B301B3D1932}" dt="2023-12-22T14:17:16.895" v="54" actId="120"/>
        <pc:sldMkLst>
          <pc:docMk/>
          <pc:sldMk cId="3818907836" sldId="4325"/>
        </pc:sldMkLst>
        <pc:spChg chg="mod">
          <ac:chgData name="Porvari Minna" userId="4963f246-524f-47c5-8ddd-72279ca0029b" providerId="ADAL" clId="{5133762D-FA02-4726-9468-9B301B3D1932}" dt="2023-12-22T14:17:15.497" v="53" actId="14100"/>
          <ac:spMkLst>
            <pc:docMk/>
            <pc:sldMk cId="3818907836" sldId="4325"/>
            <ac:spMk id="6" creationId="{45E18B39-6088-17DE-38C0-8C8C8E7F6345}"/>
          </ac:spMkLst>
        </pc:spChg>
        <pc:spChg chg="mod">
          <ac:chgData name="Porvari Minna" userId="4963f246-524f-47c5-8ddd-72279ca0029b" providerId="ADAL" clId="{5133762D-FA02-4726-9468-9B301B3D1932}" dt="2023-12-22T14:17:16.895" v="54" actId="120"/>
          <ac:spMkLst>
            <pc:docMk/>
            <pc:sldMk cId="3818907836" sldId="4325"/>
            <ac:spMk id="7" creationId="{08528FEF-BD5F-A632-5D35-66D4F36CD8C4}"/>
          </ac:spMkLst>
        </pc:spChg>
      </pc:sldChg>
      <pc:sldChg chg="modSp mod">
        <pc:chgData name="Porvari Minna" userId="4963f246-524f-47c5-8ddd-72279ca0029b" providerId="ADAL" clId="{5133762D-FA02-4726-9468-9B301B3D1932}" dt="2023-12-22T14:17:23.578" v="57" actId="120"/>
        <pc:sldMkLst>
          <pc:docMk/>
          <pc:sldMk cId="1334783681" sldId="4326"/>
        </pc:sldMkLst>
        <pc:spChg chg="mod">
          <ac:chgData name="Porvari Minna" userId="4963f246-524f-47c5-8ddd-72279ca0029b" providerId="ADAL" clId="{5133762D-FA02-4726-9468-9B301B3D1932}" dt="2023-12-22T14:17:22.398" v="56" actId="120"/>
          <ac:spMkLst>
            <pc:docMk/>
            <pc:sldMk cId="1334783681" sldId="4326"/>
            <ac:spMk id="3" creationId="{588B426B-F635-E484-633C-051A613ED1CA}"/>
          </ac:spMkLst>
        </pc:spChg>
        <pc:spChg chg="mod">
          <ac:chgData name="Porvari Minna" userId="4963f246-524f-47c5-8ddd-72279ca0029b" providerId="ADAL" clId="{5133762D-FA02-4726-9468-9B301B3D1932}" dt="2023-12-22T14:17:23.578" v="57" actId="120"/>
          <ac:spMkLst>
            <pc:docMk/>
            <pc:sldMk cId="1334783681" sldId="4326"/>
            <ac:spMk id="6" creationId="{65C59379-67A8-3474-A2D9-25BAE7EA0197}"/>
          </ac:spMkLst>
        </pc:spChg>
      </pc:sldChg>
      <pc:sldChg chg="modSp mod">
        <pc:chgData name="Porvari Minna" userId="4963f246-524f-47c5-8ddd-72279ca0029b" providerId="ADAL" clId="{5133762D-FA02-4726-9468-9B301B3D1932}" dt="2023-12-22T14:17:27.127" v="58" actId="120"/>
        <pc:sldMkLst>
          <pc:docMk/>
          <pc:sldMk cId="4276989343" sldId="4327"/>
        </pc:sldMkLst>
        <pc:spChg chg="mod">
          <ac:chgData name="Porvari Minna" userId="4963f246-524f-47c5-8ddd-72279ca0029b" providerId="ADAL" clId="{5133762D-FA02-4726-9468-9B301B3D1932}" dt="2023-12-22T14:17:27.127" v="58" actId="120"/>
          <ac:spMkLst>
            <pc:docMk/>
            <pc:sldMk cId="4276989343" sldId="4327"/>
            <ac:spMk id="7" creationId="{08528FEF-BD5F-A632-5D35-66D4F36CD8C4}"/>
          </ac:spMkLst>
        </pc:spChg>
      </pc:sldChg>
      <pc:sldChg chg="modSp mod">
        <pc:chgData name="Porvari Minna" userId="4963f246-524f-47c5-8ddd-72279ca0029b" providerId="ADAL" clId="{5133762D-FA02-4726-9468-9B301B3D1932}" dt="2023-12-22T14:17:33.729" v="60" actId="120"/>
        <pc:sldMkLst>
          <pc:docMk/>
          <pc:sldMk cId="2721111220" sldId="4328"/>
        </pc:sldMkLst>
        <pc:spChg chg="mod">
          <ac:chgData name="Porvari Minna" userId="4963f246-524f-47c5-8ddd-72279ca0029b" providerId="ADAL" clId="{5133762D-FA02-4726-9468-9B301B3D1932}" dt="2023-12-22T14:17:32.219" v="59" actId="14100"/>
          <ac:spMkLst>
            <pc:docMk/>
            <pc:sldMk cId="2721111220" sldId="4328"/>
            <ac:spMk id="3" creationId="{588B426B-F635-E484-633C-051A613ED1CA}"/>
          </ac:spMkLst>
        </pc:spChg>
        <pc:spChg chg="mod">
          <ac:chgData name="Porvari Minna" userId="4963f246-524f-47c5-8ddd-72279ca0029b" providerId="ADAL" clId="{5133762D-FA02-4726-9468-9B301B3D1932}" dt="2023-12-22T14:17:33.729" v="60" actId="120"/>
          <ac:spMkLst>
            <pc:docMk/>
            <pc:sldMk cId="2721111220" sldId="4328"/>
            <ac:spMk id="6" creationId="{65C59379-67A8-3474-A2D9-25BAE7EA0197}"/>
          </ac:spMkLst>
        </pc:spChg>
      </pc:sldChg>
      <pc:sldChg chg="modSp mod">
        <pc:chgData name="Porvari Minna" userId="4963f246-524f-47c5-8ddd-72279ca0029b" providerId="ADAL" clId="{5133762D-FA02-4726-9468-9B301B3D1932}" dt="2023-12-22T14:17:41.448" v="61" actId="120"/>
        <pc:sldMkLst>
          <pc:docMk/>
          <pc:sldMk cId="1256540642" sldId="4329"/>
        </pc:sldMkLst>
        <pc:spChg chg="mod">
          <ac:chgData name="Porvari Minna" userId="4963f246-524f-47c5-8ddd-72279ca0029b" providerId="ADAL" clId="{5133762D-FA02-4726-9468-9B301B3D1932}" dt="2023-12-22T14:17:41.448" v="61" actId="120"/>
          <ac:spMkLst>
            <pc:docMk/>
            <pc:sldMk cId="1256540642" sldId="4329"/>
            <ac:spMk id="7" creationId="{08528FEF-BD5F-A632-5D35-66D4F36CD8C4}"/>
          </ac:spMkLst>
        </pc:spChg>
      </pc:sldChg>
      <pc:sldChg chg="modSp mod">
        <pc:chgData name="Porvari Minna" userId="4963f246-524f-47c5-8ddd-72279ca0029b" providerId="ADAL" clId="{5133762D-FA02-4726-9468-9B301B3D1932}" dt="2023-12-22T14:17:56.908" v="64" actId="14100"/>
        <pc:sldMkLst>
          <pc:docMk/>
          <pc:sldMk cId="2026922147" sldId="4331"/>
        </pc:sldMkLst>
        <pc:spChg chg="mod">
          <ac:chgData name="Porvari Minna" userId="4963f246-524f-47c5-8ddd-72279ca0029b" providerId="ADAL" clId="{5133762D-FA02-4726-9468-9B301B3D1932}" dt="2023-12-22T14:17:52.602" v="63" actId="1076"/>
          <ac:spMkLst>
            <pc:docMk/>
            <pc:sldMk cId="2026922147" sldId="4331"/>
            <ac:spMk id="6" creationId="{B254C534-0BCD-047D-5DA7-BC562F0B4699}"/>
          </ac:spMkLst>
        </pc:spChg>
        <pc:spChg chg="mod">
          <ac:chgData name="Porvari Minna" userId="4963f246-524f-47c5-8ddd-72279ca0029b" providerId="ADAL" clId="{5133762D-FA02-4726-9468-9B301B3D1932}" dt="2023-12-22T14:17:56.908" v="64" actId="14100"/>
          <ac:spMkLst>
            <pc:docMk/>
            <pc:sldMk cId="2026922147" sldId="4331"/>
            <ac:spMk id="7" creationId="{B01FDDA3-6237-C0D0-1882-51ED38E2EF0B}"/>
          </ac:spMkLst>
        </pc:spChg>
      </pc:sldChg>
      <pc:sldChg chg="modSp mod">
        <pc:chgData name="Porvari Minna" userId="4963f246-524f-47c5-8ddd-72279ca0029b" providerId="ADAL" clId="{5133762D-FA02-4726-9468-9B301B3D1932}" dt="2023-12-22T14:18:08.373" v="67" actId="1076"/>
        <pc:sldMkLst>
          <pc:docMk/>
          <pc:sldMk cId="1809775611" sldId="4332"/>
        </pc:sldMkLst>
        <pc:spChg chg="mod">
          <ac:chgData name="Porvari Minna" userId="4963f246-524f-47c5-8ddd-72279ca0029b" providerId="ADAL" clId="{5133762D-FA02-4726-9468-9B301B3D1932}" dt="2023-12-22T14:18:08.373" v="67" actId="1076"/>
          <ac:spMkLst>
            <pc:docMk/>
            <pc:sldMk cId="1809775611" sldId="4332"/>
            <ac:spMk id="6" creationId="{B254C534-0BCD-047D-5DA7-BC562F0B4699}"/>
          </ac:spMkLst>
        </pc:spChg>
        <pc:spChg chg="mod">
          <ac:chgData name="Porvari Minna" userId="4963f246-524f-47c5-8ddd-72279ca0029b" providerId="ADAL" clId="{5133762D-FA02-4726-9468-9B301B3D1932}" dt="2023-12-22T14:17:59.923" v="65" actId="120"/>
          <ac:spMkLst>
            <pc:docMk/>
            <pc:sldMk cId="1809775611" sldId="4332"/>
            <ac:spMk id="7" creationId="{B01FDDA3-6237-C0D0-1882-51ED38E2EF0B}"/>
          </ac:spMkLst>
        </pc:spChg>
      </pc:sldChg>
      <pc:sldChg chg="modSp mod">
        <pc:chgData name="Porvari Minna" userId="4963f246-524f-47c5-8ddd-72279ca0029b" providerId="ADAL" clId="{5133762D-FA02-4726-9468-9B301B3D1932}" dt="2023-12-22T14:18:26.849" v="78" actId="20577"/>
        <pc:sldMkLst>
          <pc:docMk/>
          <pc:sldMk cId="2293159977" sldId="4333"/>
        </pc:sldMkLst>
        <pc:spChg chg="mod">
          <ac:chgData name="Porvari Minna" userId="4963f246-524f-47c5-8ddd-72279ca0029b" providerId="ADAL" clId="{5133762D-FA02-4726-9468-9B301B3D1932}" dt="2023-12-22T14:18:22.981" v="70" actId="120"/>
          <ac:spMkLst>
            <pc:docMk/>
            <pc:sldMk cId="2293159977" sldId="4333"/>
            <ac:spMk id="6" creationId="{B254C534-0BCD-047D-5DA7-BC562F0B4699}"/>
          </ac:spMkLst>
        </pc:spChg>
        <pc:spChg chg="mod">
          <ac:chgData name="Porvari Minna" userId="4963f246-524f-47c5-8ddd-72279ca0029b" providerId="ADAL" clId="{5133762D-FA02-4726-9468-9B301B3D1932}" dt="2023-12-22T14:18:26.849" v="78" actId="20577"/>
          <ac:spMkLst>
            <pc:docMk/>
            <pc:sldMk cId="2293159977" sldId="4333"/>
            <ac:spMk id="7" creationId="{B01FDDA3-6237-C0D0-1882-51ED38E2EF0B}"/>
          </ac:spMkLst>
        </pc:spChg>
      </pc:sldChg>
      <pc:sldChg chg="modSp mod">
        <pc:chgData name="Porvari Minna" userId="4963f246-524f-47c5-8ddd-72279ca0029b" providerId="ADAL" clId="{5133762D-FA02-4726-9468-9B301B3D1932}" dt="2023-12-22T14:18:32.512" v="80" actId="6549"/>
        <pc:sldMkLst>
          <pc:docMk/>
          <pc:sldMk cId="1386533650" sldId="4334"/>
        </pc:sldMkLst>
        <pc:spChg chg="mod">
          <ac:chgData name="Porvari Minna" userId="4963f246-524f-47c5-8ddd-72279ca0029b" providerId="ADAL" clId="{5133762D-FA02-4726-9468-9B301B3D1932}" dt="2023-12-22T14:18:32.512" v="80" actId="6549"/>
          <ac:spMkLst>
            <pc:docMk/>
            <pc:sldMk cId="1386533650" sldId="4334"/>
            <ac:spMk id="7" creationId="{B01FDDA3-6237-C0D0-1882-51ED38E2EF0B}"/>
          </ac:spMkLst>
        </pc:spChg>
      </pc:sldChg>
      <pc:sldMasterChg chg="modSldLayout">
        <pc:chgData name="Porvari Minna" userId="4963f246-524f-47c5-8ddd-72279ca0029b" providerId="ADAL" clId="{5133762D-FA02-4726-9468-9B301B3D1932}" dt="2024-01-16T13:53:57.925" v="101"/>
        <pc:sldMasterMkLst>
          <pc:docMk/>
          <pc:sldMasterMk cId="430657063" sldId="2147483660"/>
        </pc:sldMasterMkLst>
        <pc:sldLayoutChg chg="modSp mod">
          <pc:chgData name="Porvari Minna" userId="4963f246-524f-47c5-8ddd-72279ca0029b" providerId="ADAL" clId="{5133762D-FA02-4726-9468-9B301B3D1932}" dt="2024-01-16T13:53:50.139" v="100"/>
          <pc:sldLayoutMkLst>
            <pc:docMk/>
            <pc:sldMasterMk cId="430657063" sldId="2147483660"/>
            <pc:sldLayoutMk cId="2047572136" sldId="2147483683"/>
          </pc:sldLayoutMkLst>
          <pc:spChg chg="mod">
            <ac:chgData name="Porvari Minna" userId="4963f246-524f-47c5-8ddd-72279ca0029b" providerId="ADAL" clId="{5133762D-FA02-4726-9468-9B301B3D1932}" dt="2024-01-16T13:53:23.025" v="98" actId="14826"/>
            <ac:spMkLst>
              <pc:docMk/>
              <pc:sldMasterMk cId="430657063" sldId="2147483660"/>
              <pc:sldLayoutMk cId="2047572136" sldId="2147483683"/>
              <ac:spMk id="33" creationId="{65C3F60E-1A9C-7548-9AF3-F3DC2492698F}"/>
            </ac:spMkLst>
          </pc:spChg>
          <pc:spChg chg="mod">
            <ac:chgData name="Porvari Minna" userId="4963f246-524f-47c5-8ddd-72279ca0029b" providerId="ADAL" clId="{5133762D-FA02-4726-9468-9B301B3D1932}" dt="2024-01-16T13:53:50.139" v="100"/>
            <ac:spMkLst>
              <pc:docMk/>
              <pc:sldMasterMk cId="430657063" sldId="2147483660"/>
              <pc:sldLayoutMk cId="2047572136" sldId="2147483683"/>
              <ac:spMk id="286" creationId="{DB242B25-6F94-3545-A2C1-E1A9B68738D1}"/>
            </ac:spMkLst>
          </pc:spChg>
          <pc:grpChg chg="mod">
            <ac:chgData name="Porvari Minna" userId="4963f246-524f-47c5-8ddd-72279ca0029b" providerId="ADAL" clId="{5133762D-FA02-4726-9468-9B301B3D1932}" dt="2024-01-16T13:53:23.025" v="98" actId="14826"/>
            <ac:grpSpMkLst>
              <pc:docMk/>
              <pc:sldMasterMk cId="430657063" sldId="2147483660"/>
              <pc:sldLayoutMk cId="2047572136" sldId="2147483683"/>
              <ac:grpSpMk id="32" creationId="{51C2F8C0-A5CA-C542-B154-C949A59DEFE7}"/>
            </ac:grpSpMkLst>
          </pc:grpChg>
          <pc:picChg chg="mod">
            <ac:chgData name="Porvari Minna" userId="4963f246-524f-47c5-8ddd-72279ca0029b" providerId="ADAL" clId="{5133762D-FA02-4726-9468-9B301B3D1932}" dt="2024-01-16T13:53:23.025" v="98" actId="14826"/>
            <ac:picMkLst>
              <pc:docMk/>
              <pc:sldMasterMk cId="430657063" sldId="2147483660"/>
              <pc:sldLayoutMk cId="2047572136" sldId="2147483683"/>
              <ac:picMk id="34" creationId="{50E12723-56AA-9A42-BFE6-5A8D843584E6}"/>
            </ac:picMkLst>
          </pc:picChg>
        </pc:sldLayoutChg>
        <pc:sldLayoutChg chg="modSp">
          <pc:chgData name="Porvari Minna" userId="4963f246-524f-47c5-8ddd-72279ca0029b" providerId="ADAL" clId="{5133762D-FA02-4726-9468-9B301B3D1932}" dt="2024-01-16T13:53:00.669" v="95" actId="14826"/>
          <pc:sldLayoutMkLst>
            <pc:docMk/>
            <pc:sldMasterMk cId="430657063" sldId="2147483660"/>
            <pc:sldLayoutMk cId="3755541045" sldId="2147483694"/>
          </pc:sldLayoutMkLst>
          <pc:spChg chg="mod">
            <ac:chgData name="Porvari Minna" userId="4963f246-524f-47c5-8ddd-72279ca0029b" providerId="ADAL" clId="{5133762D-FA02-4726-9468-9B301B3D1932}" dt="2024-01-16T13:53:00.669" v="95" actId="14826"/>
            <ac:spMkLst>
              <pc:docMk/>
              <pc:sldMasterMk cId="430657063" sldId="2147483660"/>
              <pc:sldLayoutMk cId="3755541045" sldId="2147483694"/>
              <ac:spMk id="89" creationId="{0F2C1EEC-5999-06D3-B0AF-1C937227D7CC}"/>
            </ac:spMkLst>
          </pc:spChg>
          <pc:grpChg chg="mod">
            <ac:chgData name="Porvari Minna" userId="4963f246-524f-47c5-8ddd-72279ca0029b" providerId="ADAL" clId="{5133762D-FA02-4726-9468-9B301B3D1932}" dt="2024-01-16T13:53:00.669" v="95" actId="14826"/>
            <ac:grpSpMkLst>
              <pc:docMk/>
              <pc:sldMasterMk cId="430657063" sldId="2147483660"/>
              <pc:sldLayoutMk cId="3755541045" sldId="2147483694"/>
              <ac:grpSpMk id="88" creationId="{5966AC04-ABF7-3D79-A025-406AD47D7C7A}"/>
            </ac:grpSpMkLst>
          </pc:grpChg>
          <pc:picChg chg="mod">
            <ac:chgData name="Porvari Minna" userId="4963f246-524f-47c5-8ddd-72279ca0029b" providerId="ADAL" clId="{5133762D-FA02-4726-9468-9B301B3D1932}" dt="2024-01-16T13:53:00.669" v="95" actId="14826"/>
            <ac:picMkLst>
              <pc:docMk/>
              <pc:sldMasterMk cId="430657063" sldId="2147483660"/>
              <pc:sldLayoutMk cId="3755541045" sldId="2147483694"/>
              <ac:picMk id="90" creationId="{68886DE2-822F-37B7-BC90-F8DFB6EFB061}"/>
            </ac:picMkLst>
          </pc:picChg>
        </pc:sldLayoutChg>
        <pc:sldLayoutChg chg="modSp">
          <pc:chgData name="Porvari Minna" userId="4963f246-524f-47c5-8ddd-72279ca0029b" providerId="ADAL" clId="{5133762D-FA02-4726-9468-9B301B3D1932}" dt="2024-01-16T13:53:15.047" v="97" actId="14826"/>
          <pc:sldLayoutMkLst>
            <pc:docMk/>
            <pc:sldMasterMk cId="430657063" sldId="2147483660"/>
            <pc:sldLayoutMk cId="3819293862" sldId="2147483736"/>
          </pc:sldLayoutMkLst>
          <pc:spChg chg="mod">
            <ac:chgData name="Porvari Minna" userId="4963f246-524f-47c5-8ddd-72279ca0029b" providerId="ADAL" clId="{5133762D-FA02-4726-9468-9B301B3D1932}" dt="2024-01-16T13:53:15.047" v="97" actId="14826"/>
            <ac:spMkLst>
              <pc:docMk/>
              <pc:sldMasterMk cId="430657063" sldId="2147483660"/>
              <pc:sldLayoutMk cId="3819293862" sldId="2147483736"/>
              <ac:spMk id="13" creationId="{A3FCE430-8697-AD45-9630-7F3B0A0F05BB}"/>
            </ac:spMkLst>
          </pc:spChg>
          <pc:grpChg chg="mod">
            <ac:chgData name="Porvari Minna" userId="4963f246-524f-47c5-8ddd-72279ca0029b" providerId="ADAL" clId="{5133762D-FA02-4726-9468-9B301B3D1932}" dt="2024-01-16T13:53:15.047" v="97" actId="14826"/>
            <ac:grpSpMkLst>
              <pc:docMk/>
              <pc:sldMasterMk cId="430657063" sldId="2147483660"/>
              <pc:sldLayoutMk cId="3819293862" sldId="2147483736"/>
              <ac:grpSpMk id="12" creationId="{05398525-D007-B046-86E8-5EF3BD68C53F}"/>
            </ac:grpSpMkLst>
          </pc:grpChg>
          <pc:picChg chg="mod">
            <ac:chgData name="Porvari Minna" userId="4963f246-524f-47c5-8ddd-72279ca0029b" providerId="ADAL" clId="{5133762D-FA02-4726-9468-9B301B3D1932}" dt="2024-01-16T13:53:15.047" v="97" actId="14826"/>
            <ac:picMkLst>
              <pc:docMk/>
              <pc:sldMasterMk cId="430657063" sldId="2147483660"/>
              <pc:sldLayoutMk cId="3819293862" sldId="2147483736"/>
              <ac:picMk id="14" creationId="{D62B06D4-BE0E-3F41-801B-DF6CD0A7F7BB}"/>
            </ac:picMkLst>
          </pc:picChg>
        </pc:sldLayoutChg>
        <pc:sldLayoutChg chg="modSp">
          <pc:chgData name="Porvari Minna" userId="4963f246-524f-47c5-8ddd-72279ca0029b" providerId="ADAL" clId="{5133762D-FA02-4726-9468-9B301B3D1932}" dt="2024-01-16T13:53:08.181" v="96" actId="14826"/>
          <pc:sldLayoutMkLst>
            <pc:docMk/>
            <pc:sldMasterMk cId="430657063" sldId="2147483660"/>
            <pc:sldLayoutMk cId="2813297319" sldId="2147483737"/>
          </pc:sldLayoutMkLst>
          <pc:spChg chg="mod">
            <ac:chgData name="Porvari Minna" userId="4963f246-524f-47c5-8ddd-72279ca0029b" providerId="ADAL" clId="{5133762D-FA02-4726-9468-9B301B3D1932}" dt="2024-01-16T13:53:08.181" v="96" actId="14826"/>
            <ac:spMkLst>
              <pc:docMk/>
              <pc:sldMasterMk cId="430657063" sldId="2147483660"/>
              <pc:sldLayoutMk cId="2813297319" sldId="2147483737"/>
              <ac:spMk id="89" creationId="{0F2C1EEC-5999-06D3-B0AF-1C937227D7CC}"/>
            </ac:spMkLst>
          </pc:spChg>
          <pc:grpChg chg="mod">
            <ac:chgData name="Porvari Minna" userId="4963f246-524f-47c5-8ddd-72279ca0029b" providerId="ADAL" clId="{5133762D-FA02-4726-9468-9B301B3D1932}" dt="2024-01-16T13:53:08.181" v="96" actId="14826"/>
            <ac:grpSpMkLst>
              <pc:docMk/>
              <pc:sldMasterMk cId="430657063" sldId="2147483660"/>
              <pc:sldLayoutMk cId="2813297319" sldId="2147483737"/>
              <ac:grpSpMk id="88" creationId="{5966AC04-ABF7-3D79-A025-406AD47D7C7A}"/>
            </ac:grpSpMkLst>
          </pc:grpChg>
          <pc:picChg chg="mod">
            <ac:chgData name="Porvari Minna" userId="4963f246-524f-47c5-8ddd-72279ca0029b" providerId="ADAL" clId="{5133762D-FA02-4726-9468-9B301B3D1932}" dt="2024-01-16T13:53:08.181" v="96" actId="14826"/>
            <ac:picMkLst>
              <pc:docMk/>
              <pc:sldMasterMk cId="430657063" sldId="2147483660"/>
              <pc:sldLayoutMk cId="2813297319" sldId="2147483737"/>
              <ac:picMk id="90" creationId="{68886DE2-822F-37B7-BC90-F8DFB6EFB061}"/>
            </ac:picMkLst>
          </pc:picChg>
        </pc:sldLayoutChg>
        <pc:sldLayoutChg chg="modSp mod">
          <pc:chgData name="Porvari Minna" userId="4963f246-524f-47c5-8ddd-72279ca0029b" providerId="ADAL" clId="{5133762D-FA02-4726-9468-9B301B3D1932}" dt="2024-01-16T13:53:57.925" v="101"/>
          <pc:sldLayoutMkLst>
            <pc:docMk/>
            <pc:sldMasterMk cId="430657063" sldId="2147483660"/>
            <pc:sldLayoutMk cId="2881306093" sldId="2147483745"/>
          </pc:sldLayoutMkLst>
          <pc:spChg chg="mod">
            <ac:chgData name="Porvari Minna" userId="4963f246-524f-47c5-8ddd-72279ca0029b" providerId="ADAL" clId="{5133762D-FA02-4726-9468-9B301B3D1932}" dt="2024-01-16T13:53:36.374" v="99" actId="14826"/>
            <ac:spMkLst>
              <pc:docMk/>
              <pc:sldMasterMk cId="430657063" sldId="2147483660"/>
              <pc:sldLayoutMk cId="2881306093" sldId="2147483745"/>
              <ac:spMk id="33" creationId="{65C3F60E-1A9C-7548-9AF3-F3DC2492698F}"/>
            </ac:spMkLst>
          </pc:spChg>
          <pc:spChg chg="mod">
            <ac:chgData name="Porvari Minna" userId="4963f246-524f-47c5-8ddd-72279ca0029b" providerId="ADAL" clId="{5133762D-FA02-4726-9468-9B301B3D1932}" dt="2024-01-16T13:53:57.925" v="101"/>
            <ac:spMkLst>
              <pc:docMk/>
              <pc:sldMasterMk cId="430657063" sldId="2147483660"/>
              <pc:sldLayoutMk cId="2881306093" sldId="2147483745"/>
              <ac:spMk id="286" creationId="{DB242B25-6F94-3545-A2C1-E1A9B68738D1}"/>
            </ac:spMkLst>
          </pc:spChg>
          <pc:grpChg chg="mod">
            <ac:chgData name="Porvari Minna" userId="4963f246-524f-47c5-8ddd-72279ca0029b" providerId="ADAL" clId="{5133762D-FA02-4726-9468-9B301B3D1932}" dt="2024-01-16T13:53:36.374" v="99" actId="14826"/>
            <ac:grpSpMkLst>
              <pc:docMk/>
              <pc:sldMasterMk cId="430657063" sldId="2147483660"/>
              <pc:sldLayoutMk cId="2881306093" sldId="2147483745"/>
              <ac:grpSpMk id="32" creationId="{51C2F8C0-A5CA-C542-B154-C949A59DEFE7}"/>
            </ac:grpSpMkLst>
          </pc:grpChg>
          <pc:picChg chg="mod">
            <ac:chgData name="Porvari Minna" userId="4963f246-524f-47c5-8ddd-72279ca0029b" providerId="ADAL" clId="{5133762D-FA02-4726-9468-9B301B3D1932}" dt="2024-01-16T13:53:36.374" v="99" actId="14826"/>
            <ac:picMkLst>
              <pc:docMk/>
              <pc:sldMasterMk cId="430657063" sldId="2147483660"/>
              <pc:sldLayoutMk cId="2881306093" sldId="2147483745"/>
              <ac:picMk id="34" creationId="{50E12723-56AA-9A42-BFE6-5A8D843584E6}"/>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1/16/2024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88" name="Group 87">
            <a:extLst>
              <a:ext uri="{FF2B5EF4-FFF2-40B4-BE49-F238E27FC236}">
                <a16:creationId xmlns:a16="http://schemas.microsoft.com/office/drawing/2014/main" id="{5966AC04-ABF7-3D79-A025-406AD47D7C7A}"/>
              </a:ext>
            </a:extLst>
          </p:cNvPr>
          <p:cNvGrpSpPr/>
          <p:nvPr userDrawn="1"/>
        </p:nvGrpSpPr>
        <p:grpSpPr>
          <a:xfrm>
            <a:off x="162193" y="6091871"/>
            <a:ext cx="2471731" cy="613729"/>
            <a:chOff x="0" y="0"/>
            <a:chExt cx="2301694" cy="571500"/>
          </a:xfrm>
        </p:grpSpPr>
        <p:sp>
          <p:nvSpPr>
            <p:cNvPr id="89" name="Rectangle 88">
              <a:extLst>
                <a:ext uri="{FF2B5EF4-FFF2-40B4-BE49-F238E27FC236}">
                  <a16:creationId xmlns:a16="http://schemas.microsoft.com/office/drawing/2014/main" id="{0F2C1EEC-5999-06D3-B0AF-1C937227D7CC}"/>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0" name="Picture 89">
              <a:extLst>
                <a:ext uri="{FF2B5EF4-FFF2-40B4-BE49-F238E27FC236}">
                  <a16:creationId xmlns:a16="http://schemas.microsoft.com/office/drawing/2014/main" id="{68886DE2-822F-37B7-BC90-F8DFB6EFB061}"/>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more topics">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1278062"/>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1278062"/>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173965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1739651"/>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165595"/>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165595"/>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257836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257836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004723"/>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004723"/>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3448664"/>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3448664"/>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393293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393293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fi-FI" sz="967" dirty="0">
                <a:solidFill>
                  <a:srgbClr val="000000"/>
                </a:solidFill>
                <a:latin typeface="Calibri" panose="020F0502020204030204" pitchFamily="34" charset="0"/>
                <a:ea typeface="Open Sans" panose="020B0606030504020204" pitchFamily="34" charset="0"/>
                <a:cs typeface="Calibri" panose="020F0502020204030204" pitchFamily="34" charset="0"/>
              </a:rPr>
              <a:t>Euroopan unionin rahoittama. Esitetyt näkemykset ja mielipiteet ovat ainoastaan tämän tekstin laatijoiden näkemyksiä eivätkä välttämättä vastaa Euroopan unionin tai Euroopan koulutuksen ja kulttuurin toimeenpanovirasto (EACEA) kantaa. Euroopan unioni ja EACEA eivät ole vastuussa niistä.</a:t>
            </a:r>
            <a:endPar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423414"/>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1595228"/>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243303" y="5675526"/>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a:srcRect t="1674" b="1674"/>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81306093"/>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745" r:id="rId5"/>
    <p:sldLayoutId id="2147483697" r:id="rId6"/>
    <p:sldLayoutId id="2147483738" r:id="rId7"/>
    <p:sldLayoutId id="2147483739" r:id="rId8"/>
    <p:sldLayoutId id="2147483703" r:id="rId9"/>
    <p:sldLayoutId id="2147483700" r:id="rId10"/>
    <p:sldLayoutId id="2147483723" r:id="rId11"/>
    <p:sldLayoutId id="2147483698" r:id="rId12"/>
    <p:sldLayoutId id="2147483695" r:id="rId13"/>
    <p:sldLayoutId id="2147483702" r:id="rId14"/>
    <p:sldLayoutId id="2147483735" r:id="rId15"/>
    <p:sldLayoutId id="2147483734" r:id="rId16"/>
    <p:sldLayoutId id="2147483708" r:id="rId17"/>
    <p:sldLayoutId id="2147483744" r:id="rId18"/>
    <p:sldLayoutId id="2147483733"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br.org/2021/03/remote-workers-need-small-talk-too"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s://www.youtube.com/@TheAPAVideo/playlists" TargetMode="External"/><Relationship Id="rId5" Type="http://schemas.openxmlformats.org/officeDocument/2006/relationships/hyperlink" Target="https://www.apa.org/members/content/wellness-webinar-series" TargetMode="External"/><Relationship Id="rId4" Type="http://schemas.openxmlformats.org/officeDocument/2006/relationships/hyperlink" Target="https://www.themuse.com/advice/how-to-build-strong-company-culture-remote-tea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mentalhealth.org.uk/explore-mental-health/publications/how-look-after-your-mental-health-using-exercise"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s://hbr.org/2022/03/how-to-mentor-in-a-remote-workplace" TargetMode="External"/><Relationship Id="rId5" Type="http://schemas.openxmlformats.org/officeDocument/2006/relationships/hyperlink" Target="https://www.forbes.com/sites/williampbarrett/2023/09/15/25-best-places-to-enjoy-your-retirement-in-2023-traverse-city-and-other-top-spots/?sh=44787dc23ec9" TargetMode="External"/><Relationship Id="rId4" Type="http://schemas.openxmlformats.org/officeDocument/2006/relationships/hyperlink" Target="https://time.com/5809322/social-distancing-book-club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ambonding.com/" TargetMode="External"/><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hyperlink" Target="https://remo.co/" TargetMode="External"/><Relationship Id="rId5" Type="http://schemas.openxmlformats.org/officeDocument/2006/relationships/hyperlink" Target="https://hopin.com/" TargetMode="External"/><Relationship Id="rId4" Type="http://schemas.openxmlformats.org/officeDocument/2006/relationships/hyperlink" Target="https://www.microsoft.com/en-us/microsoft-viva#tabx2531e64c7b204df09202118e2b241341"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thinkwithgoogle.com/intl/es-es/futuro-del-marketing/transformacion-digital/google-efectos-pandemia-mundial/"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zoom.us/" TargetMode="External"/><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fi-fi/microsoft-teams/log-in" TargetMode="Externa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webe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dobe.com/uk/products/adobeconnect.html?s_cid=70114000002CfGJAA0&amp;s_iid=70114000002ChdJAAS" TargetMode="External"/><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zoho.com/meeting/?zredirect=f&amp;zsrc=langdropdown&amp;lb=es-x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gbluebutton.or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s://www.anthology.com/en-emea/products/teaching-and-learning/learning-effectiveness/blackboard-lear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iscord.com/" TargetMode="External"/><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llofduty.com/es/mobile" TargetMode="External"/><Relationship Id="rId2" Type="http://schemas.openxmlformats.org/officeDocument/2006/relationships/hyperlink" Target="https://www.gather.town/" TargetMode="External"/><Relationship Id="rId1" Type="http://schemas.openxmlformats.org/officeDocument/2006/relationships/slideLayout" Target="../slideLayouts/slideLayout19.xml"/><Relationship Id="rId4" Type="http://schemas.openxmlformats.org/officeDocument/2006/relationships/hyperlink" Target="https://www.minijuegos.com/juego/among-us-online-edi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922846"/>
            <a:ext cx="5154354" cy="1008397"/>
          </a:xfrm>
          <a:prstGeom prst="rect">
            <a:avLst/>
          </a:prstGeom>
        </p:spPr>
        <p:txBody>
          <a:bodyPr/>
          <a:lstStyle/>
          <a:p>
            <a:r>
              <a:rPr lang="en-IE" sz="4000" dirty="0"/>
              <a:t>DIGITAALINEN VIESTINTÄ</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618012" y="3232383"/>
            <a:ext cx="3182463" cy="533188"/>
          </a:xfrm>
        </p:spPr>
        <p:txBody>
          <a:bodyPr/>
          <a:lstStyle/>
          <a:p>
            <a:r>
              <a:rPr lang="en-US" dirty="0" err="1"/>
              <a:t>Moduuli</a:t>
            </a:r>
            <a:r>
              <a:rPr lang="en-US" dirty="0"/>
              <a:t> 2</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5EFB9F43-32E9-BF9C-A248-D823D43F13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497841" y="4110228"/>
            <a:ext cx="5821906" cy="972741"/>
          </a:xfrm>
        </p:spPr>
        <p:txBody>
          <a:bodyPr/>
          <a:lstStyle/>
          <a:p>
            <a:r>
              <a:rPr lang="en-US" b="1" dirty="0"/>
              <a:t>TYÖN LAATU</a:t>
            </a:r>
          </a:p>
        </p:txBody>
      </p:sp>
      <p:pic>
        <p:nvPicPr>
          <p:cNvPr id="6" name="Marcador de posición de imagen 5">
            <a:extLst>
              <a:ext uri="{FF2B5EF4-FFF2-40B4-BE49-F238E27FC236}">
                <a16:creationId xmlns:a16="http://schemas.microsoft.com/office/drawing/2014/main" id="{35710A4F-A174-F189-C873-2140AA6616E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96000" y="1156459"/>
            <a:ext cx="5571394" cy="5650340"/>
          </a:xfrm>
        </p:spPr>
        <p:txBody>
          <a:bodyPr/>
          <a:lstStyle/>
          <a:p>
            <a:pPr>
              <a:spcAft>
                <a:spcPts val="1200"/>
              </a:spcAft>
            </a:pPr>
            <a:r>
              <a:rPr lang="fi-FI" sz="1800" dirty="0"/>
              <a:t>Digitaalinen viestintä on ratkaisevan tärkeää hyvien tulosten saavuttamiseksi, tiimityöskentelyn tehostamiseksi ja menestyksen takaamiseksi. Tämän ymmärtäminen voi auttaa yrityksiä sopeutumaan ja menestymään digiaikana.</a:t>
            </a:r>
          </a:p>
          <a:p>
            <a:pPr>
              <a:spcAft>
                <a:spcPts val="1200"/>
              </a:spcAft>
            </a:pPr>
            <a:r>
              <a:rPr lang="fi-FI" sz="1800" dirty="0"/>
              <a:t>Katsotaan tarkemmin digitaaliseen viestinnän  erityispiirteitä, jotka liittyvät laadukkaaseen työhön tänä päivänä.</a:t>
            </a:r>
          </a:p>
          <a:p>
            <a:pPr marL="285750" indent="-285750">
              <a:spcAft>
                <a:spcPts val="1200"/>
              </a:spcAft>
              <a:buFont typeface="Arial" panose="020B0604020202020204" pitchFamily="34" charset="0"/>
              <a:buChar char="•"/>
            </a:pPr>
            <a:r>
              <a:rPr lang="fi-FI" sz="1600" b="1" dirty="0">
                <a:solidFill>
                  <a:srgbClr val="7654A2"/>
                </a:solidFill>
              </a:rPr>
              <a:t>Selkeä ja ytimekäs ilmaisu: </a:t>
            </a:r>
            <a:r>
              <a:rPr lang="fi-FI" sz="1600" dirty="0"/>
              <a:t>Selkeys on tärkeää tietoa täynnä olevassa maailmassa. Kirjoititpa sitten sähköposteja, raportteja tai projektipäivityksiä, monimutkaisten asioiden ja ideoiden välittäminen yksinkertaisella tavalla on tärkeää. Tämä varmistaa, että viestit ovat ymmärrettäviä ja vaikuttavia.</a:t>
            </a:r>
          </a:p>
          <a:p>
            <a:pPr marL="285750" indent="-285750">
              <a:spcAft>
                <a:spcPts val="1200"/>
              </a:spcAft>
              <a:buFont typeface="Arial" panose="020B0604020202020204" pitchFamily="34" charset="0"/>
              <a:buChar char="•"/>
            </a:pPr>
            <a:r>
              <a:rPr lang="fi-FI" sz="1600" b="1" dirty="0">
                <a:solidFill>
                  <a:srgbClr val="7654A2"/>
                </a:solidFill>
              </a:rPr>
              <a:t>Nopea reagointikyky: </a:t>
            </a:r>
            <a:r>
              <a:rPr lang="fi-FI" sz="1600" dirty="0"/>
              <a:t>Liiketoiminta edellyttää nopeita vastauksia. Laadukas työ näkyy, kun digitaalinen vuorovaikutus on nopeaa. Sähköposteihin, viesteihin ja pyyntöihin vastaaminen nopeasti osoittaa ammattitaitoa ja omistautumista hyvälle tiimityölle.</a:t>
            </a:r>
            <a:endParaRPr lang="en-US" sz="1600" dirty="0"/>
          </a:p>
        </p:txBody>
      </p:sp>
      <p:pic>
        <p:nvPicPr>
          <p:cNvPr id="7" name="Marcador de posición de imagen 6">
            <a:extLst>
              <a:ext uri="{FF2B5EF4-FFF2-40B4-BE49-F238E27FC236}">
                <a16:creationId xmlns:a16="http://schemas.microsoft.com/office/drawing/2014/main" id="{E4318154-E39F-B92D-85BE-3D7E7744B27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Marcador de texto 5">
            <a:extLst>
              <a:ext uri="{FF2B5EF4-FFF2-40B4-BE49-F238E27FC236}">
                <a16:creationId xmlns:a16="http://schemas.microsoft.com/office/drawing/2014/main" id="{7DCD012D-6137-2FB1-82F4-6E99E2DC81D6}"/>
              </a:ext>
            </a:extLst>
          </p:cNvPr>
          <p:cNvSpPr>
            <a:spLocks noGrp="1"/>
          </p:cNvSpPr>
          <p:nvPr>
            <p:ph type="body" sz="quarter" idx="30"/>
          </p:nvPr>
        </p:nvSpPr>
        <p:spPr>
          <a:xfrm>
            <a:off x="1065402" y="283017"/>
            <a:ext cx="10601991" cy="842867"/>
          </a:xfrm>
        </p:spPr>
        <p:txBody>
          <a:bodyPr/>
          <a:lstStyle/>
          <a:p>
            <a:pPr algn="ctr"/>
            <a:r>
              <a:rPr lang="fi-FI" sz="3400" dirty="0"/>
              <a:t>Työn laadun parantaminen digitaalisen viestinnän avulla</a:t>
            </a:r>
            <a:endParaRPr lang="en-GB" sz="3400" dirty="0"/>
          </a:p>
        </p:txBody>
      </p:sp>
    </p:spTree>
    <p:extLst>
      <p:ext uri="{BB962C8B-B14F-4D97-AF65-F5344CB8AC3E}">
        <p14:creationId xmlns:p14="http://schemas.microsoft.com/office/powerpoint/2010/main" val="1699339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C3ECC35B-5999-9548-71E0-D2512207B27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486561" y="1366682"/>
            <a:ext cx="6165909" cy="5185343"/>
          </a:xfrm>
        </p:spPr>
        <p:txBody>
          <a:bodyPr/>
          <a:lstStyle/>
          <a:p>
            <a:pPr marL="285750" indent="-285750">
              <a:spcAft>
                <a:spcPts val="1200"/>
              </a:spcAft>
              <a:buFont typeface="Arial" panose="020B0604020202020204" pitchFamily="34" charset="0"/>
              <a:buChar char="•"/>
            </a:pPr>
            <a:r>
              <a:rPr lang="fi-FI" sz="1800" b="1" dirty="0">
                <a:solidFill>
                  <a:srgbClr val="7654A2"/>
                </a:solidFill>
              </a:rPr>
              <a:t>Yhteistyö: </a:t>
            </a:r>
            <a:r>
              <a:rPr lang="fi-FI" sz="1800" dirty="0"/>
              <a:t>Laadukas työ sisältää yhteistyöhön perustuvan ajattelutavan, jossa käytetään digitaalisia työkaluja ideoiden, oivallusten ja palautteen jakamiseen. Virtuaalisiin keskusteluihin osallistuminen ja yhteisten alustojen hyödyntäminen voivat vahvistaa yhteistyökulttuuria.</a:t>
            </a:r>
          </a:p>
          <a:p>
            <a:pPr marL="285750" indent="-285750">
              <a:spcAft>
                <a:spcPts val="1200"/>
              </a:spcAft>
              <a:buFont typeface="Arial" panose="020B0604020202020204" pitchFamily="34" charset="0"/>
              <a:buChar char="•"/>
            </a:pPr>
            <a:r>
              <a:rPr lang="fi-FI" sz="1800" b="1" dirty="0">
                <a:solidFill>
                  <a:srgbClr val="7654A2"/>
                </a:solidFill>
              </a:rPr>
              <a:t>Huomio virtuaaliseen etikettiin</a:t>
            </a:r>
            <a:r>
              <a:rPr lang="fi-FI" sz="1800" dirty="0">
                <a:solidFill>
                  <a:srgbClr val="7654A2"/>
                </a:solidFill>
              </a:rPr>
              <a:t>:</a:t>
            </a:r>
            <a:r>
              <a:rPr lang="fi-FI" sz="1800" dirty="0"/>
              <a:t> Kun henkilökohtaiset ja ammatilliset linjat voivat hämärtyä verkossa, virtuaalisen etiketin noudattaminen on tärkeää. Hyvä työ perustuu kunnioittavaan digitaaliseen viestintään. Tämä varmistaa, että vuorovaikutuksesta hyötyvät työntekijät sekä organisaatio.</a:t>
            </a:r>
          </a:p>
          <a:p>
            <a:pPr marL="285750" indent="-285750">
              <a:spcAft>
                <a:spcPts val="1200"/>
              </a:spcAft>
              <a:buFont typeface="Arial" panose="020B0604020202020204" pitchFamily="34" charset="0"/>
              <a:buChar char="•"/>
            </a:pPr>
            <a:r>
              <a:rPr lang="fi-FI" sz="1800" b="1" dirty="0">
                <a:solidFill>
                  <a:srgbClr val="7654A2"/>
                </a:solidFill>
              </a:rPr>
              <a:t>Sopeutuminen digitaalisiin alustoihin: </a:t>
            </a:r>
            <a:r>
              <a:rPr lang="fi-FI" sz="1800" dirty="0"/>
              <a:t>Monet digitaaliset alustat edellyttävät joustavuutta. Hyvä työn laatu tarkoittaa myös erilaisten digitaalisten työkalujen, kuten sähköpostin, viestisovellusten ja projektinhallintaohjelmistojen osaamista. Alustojen käyttö voi johtaa parempaan viestintään ja sujuvampiin prosesseihin.</a:t>
            </a:r>
            <a:endParaRPr lang="en-US" sz="1800" dirty="0"/>
          </a:p>
        </p:txBody>
      </p:sp>
      <p:sp>
        <p:nvSpPr>
          <p:cNvPr id="5" name="Marcador de texto 5">
            <a:extLst>
              <a:ext uri="{FF2B5EF4-FFF2-40B4-BE49-F238E27FC236}">
                <a16:creationId xmlns:a16="http://schemas.microsoft.com/office/drawing/2014/main" id="{31E884DA-D400-799E-6754-F7353C5BD51D}"/>
              </a:ext>
            </a:extLst>
          </p:cNvPr>
          <p:cNvSpPr>
            <a:spLocks noGrp="1"/>
          </p:cNvSpPr>
          <p:nvPr>
            <p:ph type="body" sz="quarter" idx="30"/>
          </p:nvPr>
        </p:nvSpPr>
        <p:spPr>
          <a:xfrm>
            <a:off x="546652" y="305975"/>
            <a:ext cx="10601991" cy="842867"/>
          </a:xfrm>
        </p:spPr>
        <p:txBody>
          <a:bodyPr/>
          <a:lstStyle/>
          <a:p>
            <a:r>
              <a:rPr lang="fi-FI" sz="3400" dirty="0"/>
              <a:t>Työn laadun parantaminen digitaalisen viestinnän avulla</a:t>
            </a:r>
            <a:endParaRPr lang="en-GB" sz="3400" dirty="0"/>
          </a:p>
        </p:txBody>
      </p:sp>
    </p:spTree>
    <p:extLst>
      <p:ext uri="{BB962C8B-B14F-4D97-AF65-F5344CB8AC3E}">
        <p14:creationId xmlns:p14="http://schemas.microsoft.com/office/powerpoint/2010/main" val="395758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85EED47B-9A91-0ADD-6053-F78D6C4E1AB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71788" y="0"/>
            <a:ext cx="4823670" cy="6858000"/>
          </a:xfrm>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5684704" y="1125884"/>
            <a:ext cx="5985507" cy="5449099"/>
          </a:xfrm>
        </p:spPr>
        <p:txBody>
          <a:bodyPr/>
          <a:lstStyle/>
          <a:p>
            <a:pPr marL="285750" indent="-285750">
              <a:spcAft>
                <a:spcPts val="1200"/>
              </a:spcAft>
              <a:buFont typeface="Arial" panose="020B0604020202020204" pitchFamily="34" charset="0"/>
              <a:buChar char="•"/>
            </a:pPr>
            <a:r>
              <a:rPr lang="fi-FI" sz="1800" b="1" dirty="0">
                <a:solidFill>
                  <a:srgbClr val="7654A2"/>
                </a:solidFill>
              </a:rPr>
              <a:t>Osallistuminen tiedon jakamiseen: </a:t>
            </a:r>
            <a:r>
              <a:rPr lang="fi-FI" sz="1800" dirty="0"/>
              <a:t>Laadukas työ sisältää aktiivisen osallistumisen digitaalisiin keskusteluihin, näkemysten jakamiseen ja yhteisen tiedon kartuttamiseen. Tämä rikastuttaa organisaation henkistä pääomaa ja edistää jatkuvan oppimisen kulttuuria.</a:t>
            </a:r>
          </a:p>
          <a:p>
            <a:pPr marL="285750" indent="-285750">
              <a:spcAft>
                <a:spcPts val="1200"/>
              </a:spcAft>
              <a:buFont typeface="Arial" panose="020B0604020202020204" pitchFamily="34" charset="0"/>
              <a:buChar char="•"/>
            </a:pPr>
            <a:r>
              <a:rPr lang="fi-FI" sz="1800" b="1" dirty="0">
                <a:solidFill>
                  <a:srgbClr val="7654A2"/>
                </a:solidFill>
              </a:rPr>
              <a:t>Huomio tietoturvaan:</a:t>
            </a:r>
            <a:r>
              <a:rPr lang="fi-FI" sz="1800" dirty="0"/>
              <a:t> Arkaluonteisten tietojen suojaaminen on erittäin tärkeää digitaalisessa maailmassa. Laadukas työ sisältää tietoturvaprotokollien ymmärtämisen. Yksityisyysstandardien noudattaminen ja luottamuksellisten tietojen vastuullinen käsittely osoittavat eettisyyttä, rehellisyyttä ja ammattimaisuutta.</a:t>
            </a:r>
          </a:p>
          <a:p>
            <a:pPr marL="285750" indent="-285750">
              <a:spcAft>
                <a:spcPts val="1200"/>
              </a:spcAft>
              <a:buFont typeface="Arial" panose="020B0604020202020204" pitchFamily="34" charset="0"/>
              <a:buChar char="•"/>
            </a:pPr>
            <a:r>
              <a:rPr lang="fi-FI" sz="1800" b="1" dirty="0">
                <a:solidFill>
                  <a:srgbClr val="7654A2"/>
                </a:solidFill>
              </a:rPr>
              <a:t>Personointi ja suhteiden rakentaminen: </a:t>
            </a:r>
            <a:r>
              <a:rPr lang="fi-FI" sz="1800" dirty="0"/>
              <a:t>Virtuaalisesta luonteestaan huolimatta digitaalinen viestintä voi olla myös henkilökohtaista. Laadukkaassa työssä tunnistetaan suhteiden rakentamisen tärkeys myös näyttöpäätteiden kautta. Kollegoiden ja sidosryhmien nimeäminen, virstanpylväiden tunnustaminen ja aidon kiinnostuksen ilmaiseminen edistävät vahvoja ammatillisia yhteyksiä.</a:t>
            </a:r>
            <a:endParaRPr lang="en-IE" sz="1800" dirty="0"/>
          </a:p>
        </p:txBody>
      </p:sp>
      <p:sp>
        <p:nvSpPr>
          <p:cNvPr id="4" name="Marcador de texto 5">
            <a:extLst>
              <a:ext uri="{FF2B5EF4-FFF2-40B4-BE49-F238E27FC236}">
                <a16:creationId xmlns:a16="http://schemas.microsoft.com/office/drawing/2014/main" id="{0FE83050-F130-93FF-38EA-1CE18CA76B05}"/>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ctr"/>
            <a:r>
              <a:rPr lang="fi-FI" sz="3400" dirty="0"/>
              <a:t>Työn laadun parantaminen digitaalisen viestinnän avulla</a:t>
            </a:r>
            <a:endParaRPr lang="en-GB" sz="3400"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Marcador de posición de imagen 11">
            <a:extLst>
              <a:ext uri="{FF2B5EF4-FFF2-40B4-BE49-F238E27FC236}">
                <a16:creationId xmlns:a16="http://schemas.microsoft.com/office/drawing/2014/main" id="{1A8C422D-2672-1546-DC34-9391D9D1EEE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920" y="0"/>
            <a:ext cx="4993772" cy="6858000"/>
          </a:xfrm>
        </p:spPr>
      </p:pic>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46652" y="1182549"/>
            <a:ext cx="6029404" cy="5369475"/>
          </a:xfrm>
        </p:spPr>
        <p:txBody>
          <a:bodyPr/>
          <a:lstStyle/>
          <a:p>
            <a:pPr marL="285750" indent="-285750">
              <a:spcAft>
                <a:spcPts val="1200"/>
              </a:spcAft>
              <a:buFont typeface="Arial" panose="020B0604020202020204" pitchFamily="34" charset="0"/>
              <a:buChar char="•"/>
            </a:pPr>
            <a:r>
              <a:rPr lang="fi-FI" sz="1800" b="1" dirty="0">
                <a:solidFill>
                  <a:srgbClr val="7654A2"/>
                </a:solidFill>
              </a:rPr>
              <a:t>Ratkaisukeskeinen viestintä: </a:t>
            </a:r>
            <a:r>
              <a:rPr lang="fi-FI" sz="1800" dirty="0"/>
              <a:t>Digitaalinen viestintä ei ole immuuni haasteille. Laadukkaassa työssä ongelmia lähestytään ratkaisukeskeisesti. Rakentavaan vuoropuheluun osallistuminen konfliktien ratkaisemiseksi ja vaihtoehtojen esittäminen, osoittavat joustavuutta ja sitoutumista edistymiseen.</a:t>
            </a:r>
          </a:p>
          <a:p>
            <a:pPr marL="285750" indent="-285750">
              <a:spcAft>
                <a:spcPts val="1200"/>
              </a:spcAft>
              <a:buFont typeface="Arial" panose="020B0604020202020204" pitchFamily="34" charset="0"/>
              <a:buChar char="•"/>
            </a:pPr>
            <a:r>
              <a:rPr lang="fi-FI" sz="1800" b="1" dirty="0">
                <a:solidFill>
                  <a:srgbClr val="7654A2"/>
                </a:solidFill>
              </a:rPr>
              <a:t>Strategisen viestinnän linjaus: </a:t>
            </a:r>
            <a:r>
              <a:rPr lang="fi-FI" sz="1800" dirty="0"/>
              <a:t>Digitaalinen viestintä palvelee strategisia tavoitteita. Laadukas työ linjaa digitaalisen vuorovaikutuksen laajempien organisaatiotavoitteiden kanssa. Olipa kyseessä yrityksen arvojen välittäminen tai uuden aloitteen edistäminen, jokainen digitaalinen viesti edistää laajempaa kerrontaa.</a:t>
            </a:r>
          </a:p>
          <a:p>
            <a:pPr marL="285750" indent="-285750">
              <a:spcAft>
                <a:spcPts val="1200"/>
              </a:spcAft>
              <a:buFont typeface="Arial" panose="020B0604020202020204" pitchFamily="34" charset="0"/>
              <a:buChar char="•"/>
            </a:pPr>
            <a:r>
              <a:rPr lang="fi-FI" sz="1800" b="1" dirty="0">
                <a:solidFill>
                  <a:srgbClr val="7654A2"/>
                </a:solidFill>
              </a:rPr>
              <a:t>Jatkuva oppiminen: </a:t>
            </a:r>
            <a:r>
              <a:rPr lang="fi-FI" sz="1800" dirty="0"/>
              <a:t>Digitaalinen viestintä kehittyy jatkuvasti. Laadukkaassa työssä tunnistetaan jatkuvan sopeutumisen ja oppimisen välttämättömyys. Ajan tasalla pysyminen uusien viestintäteknologioiden ja -trendien kanssa varmistaa, että digitaalinen vuorovaikutus pysyy merkityksellisenä ja tehokkaana.​</a:t>
            </a:r>
            <a:endParaRPr lang="en-US" sz="1800" dirty="0"/>
          </a:p>
        </p:txBody>
      </p:sp>
      <p:sp>
        <p:nvSpPr>
          <p:cNvPr id="7" name="Marcador de texto 5">
            <a:extLst>
              <a:ext uri="{FF2B5EF4-FFF2-40B4-BE49-F238E27FC236}">
                <a16:creationId xmlns:a16="http://schemas.microsoft.com/office/drawing/2014/main" id="{120A83D0-D682-2B29-0BCB-E3488E1D6B5B}"/>
              </a:ext>
            </a:extLst>
          </p:cNvPr>
          <p:cNvSpPr>
            <a:spLocks noGrp="1"/>
          </p:cNvSpPr>
          <p:nvPr>
            <p:ph type="body" sz="quarter" idx="30"/>
          </p:nvPr>
        </p:nvSpPr>
        <p:spPr>
          <a:xfrm>
            <a:off x="546652" y="305975"/>
            <a:ext cx="10601991" cy="842867"/>
          </a:xfrm>
        </p:spPr>
        <p:txBody>
          <a:bodyPr/>
          <a:lstStyle/>
          <a:p>
            <a:r>
              <a:rPr lang="fi-FI" sz="3400" dirty="0"/>
              <a:t>Työn laadun parantaminen digitaalisen viestinnän avulla</a:t>
            </a:r>
            <a:endParaRPr lang="en-GB" sz="3400" dirty="0"/>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408901"/>
            <a:ext cx="5574211" cy="4517047"/>
          </a:xfrm>
        </p:spPr>
        <p:txBody>
          <a:bodyPr/>
          <a:lstStyle/>
          <a:p>
            <a:pPr>
              <a:spcAft>
                <a:spcPts val="1200"/>
              </a:spcAft>
            </a:pPr>
            <a:r>
              <a:rPr lang="fi-FI" sz="1800" dirty="0"/>
              <a:t>Yhteenvetona voidaan todeta, että laadukas digitaalinen viestintä kattaa selkeän ilmaisun, reagointikyvyn, yhteistyön, etiketin, sopeutumiskyvyn, tiedon jakamisen, turvallisuuden, personoinnin, ratkaisukeskeisyyden, strategisen linjauksen ja jatkuvan oppimisen.</a:t>
            </a:r>
          </a:p>
          <a:p>
            <a:pPr>
              <a:spcAft>
                <a:spcPts val="1200"/>
              </a:spcAft>
            </a:pPr>
            <a:r>
              <a:rPr lang="fi-FI" sz="1800" dirty="0"/>
              <a:t>Digitaalinen viestintä ja hyvä työ sopivat yhteen kuin palapelin palaset. Jokainen osa on tärkeä yrityksen menestyksen kannalta. Jokainen online-chat tai sähköposti on askel kohti tätä menestystä. Kun ymmärrämme ja mukautamme tätä keskinäistä suhdetta, tiedostamme, että jokainen online-vuorovaikutus voi olla askel kohti menestystä.</a:t>
            </a:r>
            <a:endParaRPr lang="en-IE" sz="1800" dirty="0"/>
          </a:p>
        </p:txBody>
      </p:sp>
      <p:sp>
        <p:nvSpPr>
          <p:cNvPr id="5" name="Marcador de texto 5">
            <a:extLst>
              <a:ext uri="{FF2B5EF4-FFF2-40B4-BE49-F238E27FC236}">
                <a16:creationId xmlns:a16="http://schemas.microsoft.com/office/drawing/2014/main" id="{B326243C-7353-4DF5-AB58-BAD908DB786C}"/>
              </a:ext>
            </a:extLst>
          </p:cNvPr>
          <p:cNvSpPr txBox="1">
            <a:spLocks/>
          </p:cNvSpPr>
          <p:nvPr/>
        </p:nvSpPr>
        <p:spPr>
          <a:xfrm>
            <a:off x="1065402" y="283017"/>
            <a:ext cx="10601991" cy="842867"/>
          </a:xfrm>
          <a:prstGeom prst="rect">
            <a:avLst/>
          </a:prstGeom>
          <a:solidFill>
            <a:srgbClr val="7654A2"/>
          </a:solidFill>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3600"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lgn="r"/>
            <a:r>
              <a:rPr lang="fi-FI" sz="3400" dirty="0"/>
              <a:t>Työn laadun parantaminen digitaalisen viestinnän avulla</a:t>
            </a:r>
            <a:endParaRPr lang="en-GB" sz="3400"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en-US" b="1" dirty="0"/>
              <a:t>VUOROVAIKUTUS</a:t>
            </a:r>
          </a:p>
        </p:txBody>
      </p:sp>
      <p:pic>
        <p:nvPicPr>
          <p:cNvPr id="13" name="Marcador de posición de imagen 12">
            <a:extLst>
              <a:ext uri="{FF2B5EF4-FFF2-40B4-BE49-F238E27FC236}">
                <a16:creationId xmlns:a16="http://schemas.microsoft.com/office/drawing/2014/main" id="{D4E68CB4-0131-B68B-A6A6-5DC4594ED271}"/>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80694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3EC4AAB2-6288-9786-4C8A-94B2CEE9937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979714" y="221963"/>
            <a:ext cx="10897546" cy="842867"/>
          </a:xfrm>
        </p:spPr>
        <p:txBody>
          <a:bodyPr/>
          <a:lstStyle/>
          <a:p>
            <a:r>
              <a:rPr lang="fi-FI" sz="3200" dirty="0"/>
              <a:t>Hyvinvoinnin edistäminen digitaalisen vuorovaikutuksen avulla</a:t>
            </a:r>
            <a:endParaRPr lang="en-US"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006517" y="1144465"/>
            <a:ext cx="5870742" cy="5491572"/>
          </a:xfrm>
        </p:spPr>
        <p:txBody>
          <a:bodyPr/>
          <a:lstStyle/>
          <a:p>
            <a:pPr>
              <a:spcAft>
                <a:spcPts val="1200"/>
              </a:spcAft>
            </a:pPr>
            <a:r>
              <a:rPr lang="fi-FI" sz="1800" dirty="0"/>
              <a:t>Pandemian jälkeisestä etätyöstä on tullut uusi normi, ja työ- ja yksityiselämän rajat ovat hämärtyneet. Tämä tilanne luo potentiaalisia haasteita yksilön hyvinvoinnille. Digitaalisuus tarjoaa kuitenkin hopeisen reunuksen: sosiaalisen vuorovaikutuksen voiman digitaalisen viestinnän kautta. Tässä teemassa pohditaan, kuinka sosiaalisten yhteyksien edistäminen etätyössä voi vaikuttaa merkittävästi yleiseen hyvinvointiin. Esittelemme myös erilaisia toimia ja aktiviteetteja, joita yritykset voivat toteuttaa verkossa edistääkseen terveellisempää ja verkostoituneempaa etätyövoimaa.</a:t>
            </a:r>
          </a:p>
          <a:p>
            <a:pPr>
              <a:spcAft>
                <a:spcPts val="1200"/>
              </a:spcAft>
            </a:pPr>
            <a:r>
              <a:rPr lang="fi-FI" sz="1800" dirty="0"/>
              <a:t>Vaikka etätyö tarjoaa lukuisia etuja, se voi joskus johtaa eristyneisyyteen ja yksinäisyyden tunteeseen. Koska ihminen on luonnostaan sosiaalinen olento, sosiaalisen vuorovaikutuksen ylläpitäminen on keskeistä hyvinvoinnin kannalta. Yhteistyö kollegoiden kanssa, kokemusten jakaminen sekä kontaktit henkilökohtaisella tasolla, voivat lieventää yksinäisyyden tunnetta sekä parantaa psyykkistä hyvinvointia.​</a:t>
            </a:r>
            <a:endParaRPr lang="en-GB" sz="1800" dirty="0"/>
          </a:p>
        </p:txBody>
      </p:sp>
    </p:spTree>
    <p:extLst>
      <p:ext uri="{BB962C8B-B14F-4D97-AF65-F5344CB8AC3E}">
        <p14:creationId xmlns:p14="http://schemas.microsoft.com/office/powerpoint/2010/main" val="1301815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id="{A5018B94-2D05-88EC-177D-D1E2C1C7D9B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315200" y="-13252"/>
            <a:ext cx="4478492"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318052"/>
            <a:ext cx="8162596" cy="965439"/>
          </a:xfrm>
        </p:spPr>
        <p:txBody>
          <a:bodyPr/>
          <a:lstStyle/>
          <a:p>
            <a:r>
              <a:rPr lang="fi-FI" sz="3000" dirty="0"/>
              <a:t>Toimet ja aktiviteetit hyvinvoinnin edistämiseen digitaalisen vuorovaikutuksen avulla</a:t>
            </a:r>
            <a:endParaRPr lang="en-GB" sz="30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398308" y="1459955"/>
            <a:ext cx="6771118" cy="5660036"/>
          </a:xfrm>
        </p:spPr>
        <p:txBody>
          <a:bodyPr/>
          <a:lstStyle/>
          <a:p>
            <a:r>
              <a:rPr lang="fi-FI" sz="1800" b="1" i="0" dirty="0">
                <a:solidFill>
                  <a:srgbClr val="7654A2"/>
                </a:solidFill>
                <a:effectLst/>
                <a:ea typeface="Calibri" panose="020F0502020204030204" pitchFamily="34" charset="0"/>
              </a:rPr>
              <a:t>Virtuaaliset kahvitauot</a:t>
            </a:r>
          </a:p>
          <a:p>
            <a:r>
              <a:rPr lang="fi-FI" sz="1800" i="0" dirty="0">
                <a:effectLst/>
                <a:ea typeface="Calibri" panose="020F0502020204030204" pitchFamily="34" charset="0"/>
              </a:rPr>
              <a:t>Virtuaalisiin kahvitaukoihin tai epävirallisiin videokeskusteluihin kannustaminen voi helpottaa sosiaalisia yhteyksiä. Tällaiset tauot tarjoavat tiimin jäsenille mahdollisuuksia keskustella ei-työhön liittyvistä aiheista, mikä vähentää eristäytymistä ja vahvistaa ihmissuhteita. (Lähde</a:t>
            </a:r>
            <a:r>
              <a:rPr lang="en-GB" sz="1800" dirty="0">
                <a:ea typeface="Calibri" panose="020F0502020204030204" pitchFamily="34" charset="0"/>
              </a:rPr>
              <a:t>: </a:t>
            </a:r>
            <a:r>
              <a:rPr lang="en-GB" sz="18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Harvard Business Review</a:t>
            </a:r>
            <a:r>
              <a:rPr lang="fi-FI" sz="1800" i="0" dirty="0">
                <a:effectLst/>
                <a:ea typeface="Calibri" panose="020F0502020204030204" pitchFamily="34" charset="0"/>
              </a:rPr>
              <a:t>)</a:t>
            </a:r>
          </a:p>
          <a:p>
            <a:endParaRPr lang="fi-FI" sz="1800" dirty="0">
              <a:ea typeface="Calibri" panose="020F0502020204030204" pitchFamily="34" charset="0"/>
            </a:endParaRPr>
          </a:p>
          <a:p>
            <a:r>
              <a:rPr lang="fi-FI" sz="1800" b="1" i="0" dirty="0">
                <a:solidFill>
                  <a:srgbClr val="7654A2"/>
                </a:solidFill>
                <a:effectLst/>
                <a:ea typeface="Calibri" panose="020F0502020204030204" pitchFamily="34" charset="0"/>
              </a:rPr>
              <a:t>Online tiimitapahtumat</a:t>
            </a:r>
          </a:p>
          <a:p>
            <a:r>
              <a:rPr lang="fi-FI" sz="1800" i="0" dirty="0">
                <a:effectLst/>
                <a:ea typeface="Calibri" panose="020F0502020204030204" pitchFamily="34" charset="0"/>
              </a:rPr>
              <a:t>Virtuaalisten tiiminrakennustoimintojen, kuten tietovisojen tai yhteistyöhaasteiden järjestäminen edistää </a:t>
            </a:r>
            <a:r>
              <a:rPr lang="fi-FI" sz="1800" dirty="0">
                <a:ea typeface="Calibri" panose="020F0502020204030204" pitchFamily="34" charset="0"/>
              </a:rPr>
              <a:t>tiimi</a:t>
            </a:r>
            <a:r>
              <a:rPr lang="fi-FI" sz="1800" i="0" dirty="0">
                <a:effectLst/>
                <a:ea typeface="Calibri" panose="020F0502020204030204" pitchFamily="34" charset="0"/>
              </a:rPr>
              <a:t>n yhteenkuuluvuuden tunnetta myös etäympäristössä. (Lähde: </a:t>
            </a:r>
            <a:r>
              <a:rPr lang="en-GB" sz="18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The Muse</a:t>
            </a:r>
            <a:r>
              <a:rPr lang="fi-FI" sz="1800" i="0" dirty="0">
                <a:effectLst/>
                <a:ea typeface="Calibri" panose="020F0502020204030204" pitchFamily="34" charset="0"/>
              </a:rPr>
              <a:t>)</a:t>
            </a:r>
          </a:p>
          <a:p>
            <a:endParaRPr lang="fi-FI" sz="1800" i="0" dirty="0">
              <a:effectLst/>
              <a:ea typeface="Calibri" panose="020F0502020204030204" pitchFamily="34" charset="0"/>
            </a:endParaRPr>
          </a:p>
          <a:p>
            <a:r>
              <a:rPr lang="fi-FI" sz="1800" b="1" i="0" dirty="0">
                <a:solidFill>
                  <a:srgbClr val="7654A2"/>
                </a:solidFill>
                <a:effectLst/>
                <a:ea typeface="Calibri" panose="020F0502020204030204" pitchFamily="34" charset="0"/>
              </a:rPr>
              <a:t>Hyvinvointiwebinaarit</a:t>
            </a:r>
          </a:p>
          <a:p>
            <a:r>
              <a:rPr lang="fi-FI" sz="1800" i="0" dirty="0">
                <a:effectLst/>
                <a:ea typeface="Calibri" panose="020F0502020204030204" pitchFamily="34" charset="0"/>
              </a:rPr>
              <a:t>Online-hyvinvointiwebinaarien järjestäminen eri teemoista, kuten stressinhallinta, työ- ja perhe-elämän tasapaino tai </a:t>
            </a:r>
            <a:r>
              <a:rPr lang="fi-FI" sz="1800" i="0" dirty="0" err="1">
                <a:effectLst/>
                <a:ea typeface="Calibri" panose="020F0502020204030204" pitchFamily="34" charset="0"/>
              </a:rPr>
              <a:t>mindfulness</a:t>
            </a:r>
            <a:r>
              <a:rPr lang="fi-FI" sz="1800" i="0" dirty="0">
                <a:effectLst/>
                <a:ea typeface="Calibri" panose="020F0502020204030204" pitchFamily="34" charset="0"/>
              </a:rPr>
              <a:t>-tekniikat, voivat antaa työntekijöille </a:t>
            </a:r>
            <a:r>
              <a:rPr lang="fi-FI" sz="1800" dirty="0">
                <a:ea typeface="Calibri" panose="020F0502020204030204" pitchFamily="34" charset="0"/>
              </a:rPr>
              <a:t>välineitä </a:t>
            </a:r>
            <a:r>
              <a:rPr lang="fi-FI" sz="1800" i="0" dirty="0">
                <a:effectLst/>
                <a:ea typeface="Calibri" panose="020F0502020204030204" pitchFamily="34" charset="0"/>
              </a:rPr>
              <a:t>mielenterveyden ylläpitämiseen. (Lähde: </a:t>
            </a:r>
            <a:r>
              <a:rPr lang="en-GB" sz="18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American Psychological Association</a:t>
            </a:r>
            <a:r>
              <a:rPr lang="en-GB" sz="1800" dirty="0">
                <a:solidFill>
                  <a:srgbClr val="7654A2"/>
                </a:solidFill>
                <a:ea typeface="Calibri" panose="020F0502020204030204" pitchFamily="34" charset="0"/>
              </a:rPr>
              <a:t>)</a:t>
            </a:r>
            <a:endParaRPr lang="en-US" sz="1800" i="0" dirty="0">
              <a:effectLst/>
              <a:ea typeface="Calibri" panose="020F0502020204030204" pitchFamily="34" charset="0"/>
            </a:endParaRPr>
          </a:p>
          <a:p>
            <a:endParaRPr lang="en-US" sz="1800" dirty="0">
              <a:ea typeface="Calibri" panose="020F0502020204030204" pitchFamily="34" charset="0"/>
            </a:endParaRPr>
          </a:p>
          <a:p>
            <a:endParaRPr lang="en-GB" sz="1100" dirty="0">
              <a:ea typeface="Calibri" panose="020F0502020204030204" pitchFamily="34" charset="0"/>
            </a:endParaRPr>
          </a:p>
          <a:p>
            <a:pPr>
              <a:spcAft>
                <a:spcPts val="1200"/>
              </a:spcAft>
            </a:pPr>
            <a:r>
              <a:rPr lang="en-GB" sz="1100" dirty="0" err="1">
                <a:ea typeface="Calibri" panose="020F0502020204030204" pitchFamily="34" charset="0"/>
              </a:rPr>
              <a:t>Youtube</a:t>
            </a:r>
            <a:r>
              <a:rPr lang="en-GB" sz="1100" dirty="0">
                <a:ea typeface="Calibri" panose="020F0502020204030204" pitchFamily="34" charset="0"/>
              </a:rPr>
              <a:t> channel for APA webinars: </a:t>
            </a:r>
            <a:r>
              <a:rPr lang="en-GB" sz="11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@TheAPAVideo</a:t>
            </a:r>
            <a:endParaRPr lang="en-US" sz="1800" dirty="0">
              <a:solidFill>
                <a:srgbClr val="7654A2"/>
              </a:solidFill>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a:extLst>
              <a:ext uri="{FF2B5EF4-FFF2-40B4-BE49-F238E27FC236}">
                <a16:creationId xmlns:a16="http://schemas.microsoft.com/office/drawing/2014/main" id="{1CD1FD40-55C8-0307-7007-7A3C7727E9F0}"/>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4401" y="0"/>
            <a:ext cx="4081670" cy="6858000"/>
          </a:xfr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534310" y="172277"/>
            <a:ext cx="8342949" cy="958813"/>
          </a:xfrm>
        </p:spPr>
        <p:txBody>
          <a:bodyPr/>
          <a:lstStyle/>
          <a:p>
            <a:r>
              <a:rPr lang="fi-FI" sz="3000" dirty="0"/>
              <a:t>Toimet ja aktiviteetit hyvinvoinnin edistämiseen digitaalisen vuorovaikutuksen avulla</a:t>
            </a:r>
            <a:endParaRPr lang="en-GB" sz="3000" dirty="0"/>
          </a:p>
        </p:txBody>
      </p:sp>
      <p:sp>
        <p:nvSpPr>
          <p:cNvPr id="11" name="Text Placeholder 9">
            <a:extLst>
              <a:ext uri="{FF2B5EF4-FFF2-40B4-BE49-F238E27FC236}">
                <a16:creationId xmlns:a16="http://schemas.microsoft.com/office/drawing/2014/main" id="{17387497-49AF-1731-7E38-A3B52DE700E5}"/>
              </a:ext>
            </a:extLst>
          </p:cNvPr>
          <p:cNvSpPr>
            <a:spLocks noGrp="1"/>
          </p:cNvSpPr>
          <p:nvPr>
            <p:ph type="body" sz="quarter" idx="48"/>
          </p:nvPr>
        </p:nvSpPr>
        <p:spPr>
          <a:xfrm>
            <a:off x="5106141" y="1302261"/>
            <a:ext cx="6771118" cy="5555739"/>
          </a:xfrm>
        </p:spPr>
        <p:txBody>
          <a:bodyPr/>
          <a:lstStyle/>
          <a:p>
            <a:r>
              <a:rPr lang="fi-FI" sz="1800" b="1" i="0" dirty="0">
                <a:solidFill>
                  <a:srgbClr val="7654A2"/>
                </a:solidFill>
                <a:effectLst/>
                <a:ea typeface="Calibri" panose="020F0502020204030204" pitchFamily="34" charset="0"/>
              </a:rPr>
              <a:t>Virtuaaliset </a:t>
            </a:r>
            <a:r>
              <a:rPr lang="fi-FI" sz="1800" b="1" dirty="0" err="1">
                <a:solidFill>
                  <a:srgbClr val="7654A2"/>
                </a:solidFill>
                <a:ea typeface="Calibri" panose="020F0502020204030204" pitchFamily="34" charset="0"/>
              </a:rPr>
              <a:t>fitness</a:t>
            </a:r>
            <a:r>
              <a:rPr lang="fi-FI" sz="1800" b="1" i="0" dirty="0" err="1">
                <a:solidFill>
                  <a:srgbClr val="7654A2"/>
                </a:solidFill>
                <a:effectLst/>
                <a:ea typeface="Calibri" panose="020F0502020204030204" pitchFamily="34" charset="0"/>
              </a:rPr>
              <a:t>tunnit</a:t>
            </a:r>
            <a:r>
              <a:rPr lang="fi-FI" sz="1800" b="1" i="0" dirty="0">
                <a:solidFill>
                  <a:srgbClr val="7654A2"/>
                </a:solidFill>
                <a:effectLst/>
                <a:ea typeface="Calibri" panose="020F0502020204030204" pitchFamily="34" charset="0"/>
              </a:rPr>
              <a:t> ja </a:t>
            </a:r>
            <a:r>
              <a:rPr lang="fi-FI" sz="1800" b="1" dirty="0">
                <a:solidFill>
                  <a:srgbClr val="7654A2"/>
                </a:solidFill>
                <a:ea typeface="Calibri" panose="020F0502020204030204" pitchFamily="34" charset="0"/>
              </a:rPr>
              <a:t>lukupiirit</a:t>
            </a:r>
            <a:endParaRPr lang="fi-FI" sz="1800" b="1" i="0" dirty="0">
              <a:solidFill>
                <a:srgbClr val="7654A2"/>
              </a:solidFill>
              <a:effectLst/>
              <a:ea typeface="Calibri" panose="020F0502020204030204" pitchFamily="34" charset="0"/>
            </a:endParaRPr>
          </a:p>
          <a:p>
            <a:r>
              <a:rPr lang="fi-FI" sz="1800" i="0" dirty="0">
                <a:effectLst/>
                <a:ea typeface="Calibri" panose="020F0502020204030204" pitchFamily="34" charset="0"/>
              </a:rPr>
              <a:t>Virtuaalituntien tarjoaminen kannustaa fyysiseen aktiivisuuteen, mikä voi parantaa sekä fyysistä että henkistä hyvinvointia. Se tarjoaa työntekijöille mahdollisuuden pysyä aktiivisena etätyöskentelyn aikana. Lisäksi virtuaaliset </a:t>
            </a:r>
            <a:r>
              <a:rPr lang="fi-FI" sz="1800" dirty="0">
                <a:ea typeface="Calibri" panose="020F0502020204030204" pitchFamily="34" charset="0"/>
              </a:rPr>
              <a:t>lukupiirit</a:t>
            </a:r>
            <a:r>
              <a:rPr lang="fi-FI" sz="1800" i="0" dirty="0">
                <a:effectLst/>
                <a:ea typeface="Calibri" panose="020F0502020204030204" pitchFamily="34" charset="0"/>
              </a:rPr>
              <a:t> antavat työntekijöille mahdollisuuden osallistua yhteisiin lukukokemuksiin ja tarjoavat tilaisuuden henkiseen ja sosiaaliseen vuorovaikutukseen. (Lähteet: </a:t>
            </a:r>
            <a:r>
              <a:rPr lang="en-GB" sz="18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Mental Health Foundation </a:t>
            </a:r>
            <a:r>
              <a:rPr lang="en-GB" sz="1800" dirty="0">
                <a:ea typeface="Calibri" panose="020F0502020204030204" pitchFamily="34" charset="0"/>
              </a:rPr>
              <a:t>; </a:t>
            </a:r>
            <a:r>
              <a:rPr lang="en-GB" sz="18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Time</a:t>
            </a:r>
            <a:r>
              <a:rPr lang="fi-FI" sz="1800" i="0" dirty="0">
                <a:effectLst/>
                <a:ea typeface="Calibri" panose="020F0502020204030204" pitchFamily="34" charset="0"/>
              </a:rPr>
              <a:t>)</a:t>
            </a:r>
          </a:p>
          <a:p>
            <a:endParaRPr lang="fi-FI" sz="1800" i="0" dirty="0">
              <a:effectLst/>
              <a:ea typeface="Calibri" panose="020F0502020204030204" pitchFamily="34" charset="0"/>
            </a:endParaRPr>
          </a:p>
          <a:p>
            <a:r>
              <a:rPr lang="fi-FI" sz="1800" b="1" dirty="0">
                <a:solidFill>
                  <a:srgbClr val="7654A2"/>
                </a:solidFill>
                <a:ea typeface="Calibri" panose="020F0502020204030204" pitchFamily="34" charset="0"/>
              </a:rPr>
              <a:t>V</a:t>
            </a:r>
            <a:r>
              <a:rPr lang="fi-FI" sz="1800" b="1" i="0" dirty="0">
                <a:solidFill>
                  <a:srgbClr val="7654A2"/>
                </a:solidFill>
                <a:effectLst/>
                <a:ea typeface="Calibri" panose="020F0502020204030204" pitchFamily="34" charset="0"/>
              </a:rPr>
              <a:t>irstanpylväiden juhliminen</a:t>
            </a:r>
          </a:p>
          <a:p>
            <a:r>
              <a:rPr lang="fi-FI" sz="1800" i="0" dirty="0">
                <a:effectLst/>
                <a:ea typeface="Calibri" panose="020F0502020204030204" pitchFamily="34" charset="0"/>
              </a:rPr>
              <a:t>Tärkeiden virstanpylväiden, kuten syntymäpäivien ja merkittävien työpäivien huomioiminen virtuaalisten tiimitapaamisten aikana vahvistaa yhteenkuuluvuuden tunnetta ja arvostusta tiimissä. (Lähde: </a:t>
            </a:r>
            <a:r>
              <a:rPr lang="en-GB" sz="1800" dirty="0">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Forbes</a:t>
            </a:r>
            <a:r>
              <a:rPr lang="fi-FI" sz="1800" i="0" dirty="0">
                <a:effectLst/>
                <a:ea typeface="Calibri" panose="020F0502020204030204" pitchFamily="34" charset="0"/>
              </a:rPr>
              <a:t>)</a:t>
            </a:r>
          </a:p>
          <a:p>
            <a:endParaRPr lang="fi-FI" sz="1800" dirty="0">
              <a:ea typeface="Calibri" panose="020F0502020204030204" pitchFamily="34" charset="0"/>
            </a:endParaRPr>
          </a:p>
          <a:p>
            <a:r>
              <a:rPr lang="fi-FI" sz="1800" b="1" i="0" dirty="0">
                <a:solidFill>
                  <a:srgbClr val="7654A2"/>
                </a:solidFill>
                <a:effectLst/>
                <a:ea typeface="Calibri" panose="020F0502020204030204" pitchFamily="34" charset="0"/>
              </a:rPr>
              <a:t>Digitaaliset mentorointiohjelmat</a:t>
            </a:r>
          </a:p>
          <a:p>
            <a:r>
              <a:rPr lang="fi-FI" sz="1800" i="0" dirty="0">
                <a:effectLst/>
                <a:ea typeface="Calibri" panose="020F0502020204030204" pitchFamily="34" charset="0"/>
              </a:rPr>
              <a:t>Digitaalisten mentorointiohjelmien kehittäminen yhdistää kokeneet työntekijät ohjausta etsiviin ja uran alkuvaiheessa oleviin. Se helpottaa tiedon jakamista ja henkilökohtaista kasvua. (Lähde: </a:t>
            </a:r>
            <a:r>
              <a:rPr lang="en-GB" sz="18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Harvard Business Review </a:t>
            </a:r>
            <a:r>
              <a:rPr lang="en-GB" sz="1800" dirty="0">
                <a:solidFill>
                  <a:srgbClr val="7654A2"/>
                </a:solidFill>
                <a:ea typeface="Calibri" panose="020F0502020204030204" pitchFamily="34" charset="0"/>
              </a:rPr>
              <a:t>)</a:t>
            </a:r>
            <a:r>
              <a:rPr lang="fi-FI" sz="1800" i="0" dirty="0">
                <a:effectLst/>
                <a:ea typeface="Calibri" panose="020F0502020204030204" pitchFamily="34" charset="0"/>
              </a:rPr>
              <a:t>​</a:t>
            </a:r>
            <a:endParaRPr lang="en-GB" sz="1050" dirty="0">
              <a:ea typeface="Calibri" panose="020F0502020204030204" pitchFamily="34" charset="0"/>
            </a:endParaRPr>
          </a:p>
        </p:txBody>
      </p:sp>
    </p:spTree>
    <p:extLst>
      <p:ext uri="{BB962C8B-B14F-4D97-AF65-F5344CB8AC3E}">
        <p14:creationId xmlns:p14="http://schemas.microsoft.com/office/powerpoint/2010/main" val="2935542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p:txBody>
          <a:bodyPr/>
          <a:lstStyle/>
          <a:p>
            <a:r>
              <a:rPr lang="en-US" dirty="0" err="1"/>
              <a:t>Työviestintä</a:t>
            </a:r>
            <a:endParaRPr lang="en-US" dirty="0"/>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p:txBody>
          <a:bodyPr/>
          <a:lstStyle/>
          <a:p>
            <a:r>
              <a:rPr lang="en-US" dirty="0" err="1"/>
              <a:t>Työn</a:t>
            </a:r>
            <a:r>
              <a:rPr lang="en-US" dirty="0"/>
              <a:t> </a:t>
            </a:r>
            <a:r>
              <a:rPr lang="en-US" dirty="0" err="1"/>
              <a:t>laatu</a:t>
            </a:r>
            <a:endParaRPr lang="en-US"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dirty="0" err="1"/>
              <a:t>Vuorovaikutus</a:t>
            </a:r>
            <a:endParaRPr lang="en-US" dirty="0"/>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err="1"/>
              <a:t>Virtuaaliset</a:t>
            </a:r>
            <a:r>
              <a:rPr lang="en-US" dirty="0"/>
              <a:t> </a:t>
            </a:r>
            <a:r>
              <a:rPr lang="en-US" dirty="0" err="1"/>
              <a:t>alustat</a:t>
            </a:r>
            <a:r>
              <a:rPr lang="en-US" dirty="0"/>
              <a:t> ja </a:t>
            </a:r>
            <a:r>
              <a:rPr lang="en-US" dirty="0" err="1"/>
              <a:t>kokousvälineet</a:t>
            </a:r>
            <a:endParaRPr lang="en-US" dirty="0"/>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a:xfrm>
            <a:off x="3812737" y="3061779"/>
            <a:ext cx="6220496" cy="166417"/>
          </a:xfrm>
        </p:spPr>
        <p:txBody>
          <a:bodyPr/>
          <a:lstStyle/>
          <a:p>
            <a:r>
              <a:rPr lang="en-US" dirty="0" err="1"/>
              <a:t>Tiimin</a:t>
            </a:r>
            <a:r>
              <a:rPr lang="en-US" dirty="0"/>
              <a:t> </a:t>
            </a:r>
            <a:r>
              <a:rPr lang="en-US" dirty="0" err="1">
                <a:solidFill>
                  <a:schemeClr val="tx1"/>
                </a:solidFill>
              </a:rPr>
              <a:t>moraali</a:t>
            </a:r>
            <a:r>
              <a:rPr lang="en-US" dirty="0">
                <a:solidFill>
                  <a:schemeClr val="tx1"/>
                </a:solidFill>
              </a:rPr>
              <a:t> </a:t>
            </a:r>
            <a:r>
              <a:rPr lang="en-US" dirty="0"/>
              <a:t>ja </a:t>
            </a:r>
            <a:r>
              <a:rPr lang="en-US" dirty="0" err="1"/>
              <a:t>tukiverkostot</a:t>
            </a:r>
            <a:endParaRPr lang="en-IE" dirty="0"/>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IE" dirty="0"/>
              <a:t>Case-</a:t>
            </a:r>
            <a:r>
              <a:rPr lang="en-IE" dirty="0" err="1"/>
              <a:t>esimerkki</a:t>
            </a:r>
            <a:endParaRPr lang="en-IE" dirty="0"/>
          </a:p>
        </p:txBody>
      </p:sp>
      <p:sp>
        <p:nvSpPr>
          <p:cNvPr id="25" name="Text Placeholder 24">
            <a:extLst>
              <a:ext uri="{FF2B5EF4-FFF2-40B4-BE49-F238E27FC236}">
                <a16:creationId xmlns:a16="http://schemas.microsoft.com/office/drawing/2014/main" id="{3246FC78-7F3C-560F-76EB-AF394619CB68}"/>
              </a:ext>
            </a:extLst>
          </p:cNvPr>
          <p:cNvSpPr>
            <a:spLocks noGrp="1"/>
          </p:cNvSpPr>
          <p:nvPr>
            <p:ph type="body" sz="quarter" idx="61"/>
          </p:nvPr>
        </p:nvSpPr>
        <p:spPr>
          <a:xfrm>
            <a:off x="2694576" y="423414"/>
            <a:ext cx="4752704" cy="532331"/>
          </a:xfrm>
        </p:spPr>
        <p:txBody>
          <a:bodyPr/>
          <a:lstStyle/>
          <a:p>
            <a:r>
              <a:rPr lang="en-IE" dirty="0"/>
              <a:t>MODUULI 2 SISÄLTÖ</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443721"/>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endParaRPr lang="en-US" dirty="0"/>
          </a:p>
        </p:txBody>
      </p:sp>
      <p:sp>
        <p:nvSpPr>
          <p:cNvPr id="21" name="Rectángulo 20">
            <a:extLst>
              <a:ext uri="{FF2B5EF4-FFF2-40B4-BE49-F238E27FC236}">
                <a16:creationId xmlns:a16="http://schemas.microsoft.com/office/drawing/2014/main" id="{A07911CB-FF79-FF46-EB82-3D9B2650C933}"/>
              </a:ext>
            </a:extLst>
          </p:cNvPr>
          <p:cNvSpPr/>
          <p:nvPr/>
        </p:nvSpPr>
        <p:spPr>
          <a:xfrm>
            <a:off x="2223083" y="4152550"/>
            <a:ext cx="7810150" cy="1664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Obraz 3" descr="Downloads - Creative Commons">
            <a:extLst>
              <a:ext uri="{FF2B5EF4-FFF2-40B4-BE49-F238E27FC236}">
                <a16:creationId xmlns:a16="http://schemas.microsoft.com/office/drawing/2014/main" id="{DD39FD74-EC63-5E5B-AFDD-C26C09134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4ED7E41B-04A6-DD53-E258-89C8CF4B64B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600426" y="0"/>
            <a:ext cx="4193266" cy="6858000"/>
          </a:xfrm>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430635" y="208995"/>
            <a:ext cx="6582562" cy="646682"/>
          </a:xfrm>
        </p:spPr>
        <p:txBody>
          <a:bodyPr/>
          <a:lstStyle/>
          <a:p>
            <a:r>
              <a:rPr lang="en-GB" sz="3200" dirty="0" err="1"/>
              <a:t>Digitaalisen</a:t>
            </a:r>
            <a:r>
              <a:rPr lang="en-GB" sz="3200" dirty="0"/>
              <a:t> </a:t>
            </a:r>
            <a:r>
              <a:rPr lang="en-GB" sz="3200" dirty="0" err="1"/>
              <a:t>viestinnän</a:t>
            </a:r>
            <a:r>
              <a:rPr lang="en-GB" sz="3200" dirty="0"/>
              <a:t> </a:t>
            </a:r>
            <a:r>
              <a:rPr lang="en-GB" sz="3200" dirty="0" err="1"/>
              <a:t>alustat</a:t>
            </a:r>
            <a:endParaRPr lang="en-GB" sz="3200" dirty="0"/>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74320" y="855677"/>
            <a:ext cx="7191882" cy="5620624"/>
          </a:xfrm>
        </p:spPr>
        <p:txBody>
          <a:bodyPr/>
          <a:lstStyle/>
          <a:p>
            <a:endParaRPr lang="en-US" sz="1800" b="1" i="0" dirty="0">
              <a:solidFill>
                <a:srgbClr val="7654A2"/>
              </a:solidFill>
              <a:effectLst/>
              <a:ea typeface="Calibri" panose="020F0502020204030204" pitchFamily="34" charset="0"/>
            </a:endParaRPr>
          </a:p>
          <a:p>
            <a:r>
              <a:rPr lang="en-US" sz="1800" b="1" i="0" dirty="0" err="1">
                <a:solidFill>
                  <a:srgbClr val="7654A2"/>
                </a:solidFill>
                <a:effectLst/>
                <a:ea typeface="Calibri" panose="020F0502020204030204" pitchFamily="34" charset="0"/>
              </a:rPr>
              <a:t>TeamBonding</a:t>
            </a:r>
            <a:r>
              <a:rPr lang="en-US" sz="1800" b="1" dirty="0">
                <a:solidFill>
                  <a:srgbClr val="7654A2"/>
                </a:solidFill>
                <a:ea typeface="Calibri" panose="020F0502020204030204" pitchFamily="34" charset="0"/>
              </a:rPr>
              <a:t> </a:t>
            </a:r>
            <a:r>
              <a:rPr lang="fi-FI" sz="1800" dirty="0">
                <a:ea typeface="Calibri" panose="020F0502020204030204" pitchFamily="34" charset="0"/>
              </a:rPr>
              <a:t>on paras ratkaisu etätiimien yhdistämiseen virtuaalisesti. Se tarjoaa interaktiivisia aktiviteetteja ja haasteita, ja se on avain tiimin moraalin parantamiseen, yhteistyön tehostamiseen ja vahvan yhtenäisyyden edistämiseen. (Lähde:</a:t>
            </a:r>
            <a:r>
              <a:rPr lang="en-GB" sz="1800" dirty="0">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 </a:t>
            </a:r>
            <a:r>
              <a:rPr lang="en-GB" sz="1800" dirty="0" err="1">
                <a:solidFill>
                  <a:srgbClr val="7654A2"/>
                </a:solidFill>
                <a:ea typeface="Calibri" panose="020F0502020204030204" pitchFamily="34" charset="0"/>
                <a:hlinkClick r:id="rId3">
                  <a:extLst>
                    <a:ext uri="{A12FA001-AC4F-418D-AE19-62706E023703}">
                      <ahyp:hlinkClr xmlns:ahyp="http://schemas.microsoft.com/office/drawing/2018/hyperlinkcolor" val="tx"/>
                    </a:ext>
                  </a:extLst>
                </a:hlinkClick>
              </a:rPr>
              <a:t>TeamBonding</a:t>
            </a:r>
            <a:r>
              <a:rPr lang="fi-FI" sz="1800" dirty="0">
                <a:ea typeface="Calibri" panose="020F0502020204030204" pitchFamily="34" charset="0"/>
              </a:rPr>
              <a:t>)</a:t>
            </a:r>
          </a:p>
          <a:p>
            <a:endParaRPr lang="fi-FI" sz="1800" dirty="0">
              <a:ea typeface="Calibri" panose="020F0502020204030204" pitchFamily="34" charset="0"/>
            </a:endParaRPr>
          </a:p>
          <a:p>
            <a:pPr>
              <a:spcAft>
                <a:spcPts val="1200"/>
              </a:spcAft>
            </a:pPr>
            <a:r>
              <a:rPr lang="fi-FI" sz="1800" b="1" dirty="0">
                <a:solidFill>
                  <a:srgbClr val="7654A2"/>
                </a:solidFill>
                <a:ea typeface="Calibri" panose="020F0502020204030204" pitchFamily="34" charset="0"/>
              </a:rPr>
              <a:t>Microsoft </a:t>
            </a:r>
            <a:r>
              <a:rPr lang="fi-FI" sz="1800" b="1" dirty="0" err="1">
                <a:solidFill>
                  <a:srgbClr val="7654A2"/>
                </a:solidFill>
                <a:ea typeface="Calibri" panose="020F0502020204030204" pitchFamily="34" charset="0"/>
              </a:rPr>
              <a:t>Viva</a:t>
            </a:r>
            <a:r>
              <a:rPr lang="fi-FI" sz="1800" b="1" dirty="0">
                <a:solidFill>
                  <a:srgbClr val="7654A2"/>
                </a:solidFill>
                <a:ea typeface="Calibri" panose="020F0502020204030204" pitchFamily="34" charset="0"/>
              </a:rPr>
              <a:t> </a:t>
            </a:r>
            <a:r>
              <a:rPr lang="fi-FI" sz="1800" dirty="0">
                <a:ea typeface="Calibri" panose="020F0502020204030204" pitchFamily="34" charset="0"/>
              </a:rPr>
              <a:t>mullistaa nykyaikaisen työpaikan puuttumalla nykyisen työvoiman keskeisiin kipukohtiin ja tarpeisiin. Ominaisuuksilla, kuten </a:t>
            </a:r>
            <a:r>
              <a:rPr lang="fi-FI" sz="1800" dirty="0" err="1">
                <a:ea typeface="Calibri" panose="020F0502020204030204" pitchFamily="34" charset="0"/>
              </a:rPr>
              <a:t>Viva</a:t>
            </a:r>
            <a:r>
              <a:rPr lang="fi-FI" sz="1800" dirty="0">
                <a:ea typeface="Calibri" panose="020F0502020204030204" pitchFamily="34" charset="0"/>
              </a:rPr>
              <a:t> </a:t>
            </a:r>
            <a:r>
              <a:rPr lang="fi-FI" sz="1800" dirty="0" err="1">
                <a:ea typeface="Calibri" panose="020F0502020204030204" pitchFamily="34" charset="0"/>
              </a:rPr>
              <a:t>Connections</a:t>
            </a:r>
            <a:r>
              <a:rPr lang="fi-FI" sz="1800" dirty="0">
                <a:ea typeface="Calibri" panose="020F0502020204030204" pitchFamily="34" charset="0"/>
              </a:rPr>
              <a:t> ja </a:t>
            </a:r>
            <a:r>
              <a:rPr lang="fi-FI" sz="1800" dirty="0" err="1">
                <a:ea typeface="Calibri" panose="020F0502020204030204" pitchFamily="34" charset="0"/>
              </a:rPr>
              <a:t>Viva</a:t>
            </a:r>
            <a:r>
              <a:rPr lang="fi-FI" sz="1800" dirty="0">
                <a:ea typeface="Calibri" panose="020F0502020204030204" pitchFamily="34" charset="0"/>
              </a:rPr>
              <a:t> </a:t>
            </a:r>
            <a:r>
              <a:rPr lang="fi-FI" sz="1800" dirty="0" err="1">
                <a:ea typeface="Calibri" panose="020F0502020204030204" pitchFamily="34" charset="0"/>
              </a:rPr>
              <a:t>Insights</a:t>
            </a:r>
            <a:r>
              <a:rPr lang="fi-FI" sz="1800" dirty="0">
                <a:ea typeface="Calibri" panose="020F0502020204030204" pitchFamily="34" charset="0"/>
              </a:rPr>
              <a:t>, se voi parantaa tuottavuutta ja yhteyksiä, joten se on välttämätön yrityksille tänä päivänä. (Lähde: </a:t>
            </a:r>
            <a:r>
              <a:rPr lang="en-GB" sz="1800" dirty="0">
                <a:solidFill>
                  <a:srgbClr val="7654A2"/>
                </a:solidFill>
                <a:ea typeface="Calibri" panose="020F0502020204030204" pitchFamily="34" charset="0"/>
                <a:hlinkClick r:id="rId4">
                  <a:extLst>
                    <a:ext uri="{A12FA001-AC4F-418D-AE19-62706E023703}">
                      <ahyp:hlinkClr xmlns:ahyp="http://schemas.microsoft.com/office/drawing/2018/hyperlinkcolor" val="tx"/>
                    </a:ext>
                  </a:extLst>
                </a:hlinkClick>
              </a:rPr>
              <a:t>Microsoft Viva</a:t>
            </a:r>
            <a:r>
              <a:rPr lang="fi-FI" sz="1800" dirty="0">
                <a:ea typeface="Calibri" panose="020F0502020204030204" pitchFamily="34" charset="0"/>
              </a:rPr>
              <a:t>)</a:t>
            </a:r>
          </a:p>
          <a:p>
            <a:pPr>
              <a:spcAft>
                <a:spcPts val="1200"/>
              </a:spcAft>
            </a:pPr>
            <a:r>
              <a:rPr lang="fi-FI" sz="1800" b="1" dirty="0">
                <a:solidFill>
                  <a:srgbClr val="7654A2"/>
                </a:solidFill>
                <a:ea typeface="Calibri" panose="020F0502020204030204" pitchFamily="34" charset="0"/>
              </a:rPr>
              <a:t>Hopin </a:t>
            </a:r>
            <a:r>
              <a:rPr lang="fi-FI" sz="1800" dirty="0">
                <a:ea typeface="Calibri" panose="020F0502020204030204" pitchFamily="34" charset="0"/>
              </a:rPr>
              <a:t>on suunniteltu jäljittelemään henkilökohtaista tapahtumakokemusta, ja se tarjoaa ominaisuuksia, kuten päälavat, ryhmätilat, henkilökohtaiset verkostoitumismahdollisuudet ja messuosastot. (Lähde: </a:t>
            </a:r>
            <a:r>
              <a:rPr lang="en-GB" sz="1800" dirty="0" err="1">
                <a:solidFill>
                  <a:srgbClr val="7654A2"/>
                </a:solidFill>
                <a:ea typeface="Calibri" panose="020F0502020204030204" pitchFamily="34" charset="0"/>
                <a:hlinkClick r:id="rId5">
                  <a:extLst>
                    <a:ext uri="{A12FA001-AC4F-418D-AE19-62706E023703}">
                      <ahyp:hlinkClr xmlns:ahyp="http://schemas.microsoft.com/office/drawing/2018/hyperlinkcolor" val="tx"/>
                    </a:ext>
                  </a:extLst>
                </a:hlinkClick>
              </a:rPr>
              <a:t>Hopin</a:t>
            </a:r>
            <a:r>
              <a:rPr lang="fi-FI" sz="1800" dirty="0">
                <a:ea typeface="Calibri" panose="020F0502020204030204" pitchFamily="34" charset="0"/>
              </a:rPr>
              <a:t>)</a:t>
            </a:r>
          </a:p>
          <a:p>
            <a:pPr>
              <a:spcAft>
                <a:spcPts val="1200"/>
              </a:spcAft>
            </a:pPr>
            <a:r>
              <a:rPr lang="fi-FI" sz="1800" b="1" dirty="0">
                <a:solidFill>
                  <a:srgbClr val="7654A2"/>
                </a:solidFill>
                <a:ea typeface="Calibri" panose="020F0502020204030204" pitchFamily="34" charset="0"/>
              </a:rPr>
              <a:t>Remo </a:t>
            </a:r>
            <a:r>
              <a:rPr lang="fi-FI" sz="1800" dirty="0">
                <a:ea typeface="Calibri" panose="020F0502020204030204" pitchFamily="34" charset="0"/>
              </a:rPr>
              <a:t>on verkostoitumisalusta, jossa on ainutlaatuiset virtuaaliset pohjapiirrokset. Osallistujat voivat navigoida pöytiin tai huoneisiin simuloiden henkilökohtaista vuorovaikutusta ryhmä- tai kahdenkeskisiä keskusteluja varten. (Lähde: </a:t>
            </a:r>
            <a:r>
              <a:rPr lang="en-GB" sz="1800" dirty="0">
                <a:solidFill>
                  <a:srgbClr val="7654A2"/>
                </a:solidFill>
                <a:ea typeface="Calibri" panose="020F0502020204030204" pitchFamily="34" charset="0"/>
                <a:hlinkClick r:id="rId6">
                  <a:extLst>
                    <a:ext uri="{A12FA001-AC4F-418D-AE19-62706E023703}">
                      <ahyp:hlinkClr xmlns:ahyp="http://schemas.microsoft.com/office/drawing/2018/hyperlinkcolor" val="tx"/>
                    </a:ext>
                  </a:extLst>
                </a:hlinkClick>
              </a:rPr>
              <a:t>Remo</a:t>
            </a:r>
            <a:r>
              <a:rPr lang="fi-FI" sz="1800" dirty="0">
                <a:ea typeface="Calibri" panose="020F0502020204030204" pitchFamily="34" charset="0"/>
              </a:rPr>
              <a:t>)​</a:t>
            </a:r>
            <a:endParaRPr lang="en-GB" sz="1800" dirty="0">
              <a:ea typeface="Calibri" panose="020F0502020204030204" pitchFamily="34" charset="0"/>
            </a:endParaRPr>
          </a:p>
        </p:txBody>
      </p:sp>
    </p:spTree>
    <p:extLst>
      <p:ext uri="{BB962C8B-B14F-4D97-AF65-F5344CB8AC3E}">
        <p14:creationId xmlns:p14="http://schemas.microsoft.com/office/powerpoint/2010/main" val="2686597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313823"/>
            <a:ext cx="10483431" cy="804265"/>
          </a:xfrm>
        </p:spPr>
        <p:txBody>
          <a:bodyPr/>
          <a:lstStyle/>
          <a:p>
            <a:r>
              <a:rPr lang="fi-FI" sz="3200" dirty="0"/>
              <a:t>Tiimien johtaminen etänä: Paula </a:t>
            </a:r>
            <a:r>
              <a:rPr lang="fi-FI" sz="3200" dirty="0" err="1"/>
              <a:t>Bellizian</a:t>
            </a:r>
            <a:r>
              <a:rPr lang="fi-FI" sz="3200" dirty="0"/>
              <a:t> johtajuusmatka pandemian keskellä</a:t>
            </a:r>
            <a:endParaRPr lang="en-GB" sz="3200"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85894" y="1543574"/>
            <a:ext cx="11409027" cy="4790879"/>
          </a:xfrm>
        </p:spPr>
        <p:txBody>
          <a:bodyPr/>
          <a:lstStyle/>
          <a:p>
            <a:r>
              <a:rPr lang="fi-FI" sz="1600" dirty="0"/>
              <a:t>Maailmanlaajuisen pandemian aiheuttama äkillinen siirtyminen etätyöhön asetti ainutlaatuisia haasteita tiimeille ympäri maailmaa. Googlen Latinalaisen Amerikan markkinointijohtajalle Paula </a:t>
            </a:r>
            <a:r>
              <a:rPr lang="fi-FI" sz="1600" dirty="0" err="1"/>
              <a:t>Bellizialle</a:t>
            </a:r>
            <a:r>
              <a:rPr lang="fi-FI" sz="1600" dirty="0"/>
              <a:t> tämä monimutkainen tilanne toi lisähaasteita: jokainen Latinalaisessa Amerikassa toimiva tiimi etsi erilaisia tapoja tehdä yhteistyötä ja pitää yhteyttä työskennellessään kotoa käsin.</a:t>
            </a:r>
          </a:p>
          <a:p>
            <a:endParaRPr lang="fi-FI" sz="1600" dirty="0"/>
          </a:p>
          <a:p>
            <a:r>
              <a:rPr lang="fi-FI" sz="1600" i="1" dirty="0"/>
              <a:t>"Pandemia vaikutti suoraan kokemukseeni: huomasin johtavani tiimejä alueellani ilman mahdollisuutta olla vuorovaikutuksessa jäsenten kanssa henkilökohtaisesti, ja silti onnistuin vahvistamaan yhteenkuuluvuuden tunnetta ja yhteistyötä heidän kaikkien kanssa", hän selittää</a:t>
            </a:r>
            <a:r>
              <a:rPr lang="fi-FI" sz="1600" b="1" i="1" dirty="0"/>
              <a:t>. Kyse ei ole vain työstä, vaan myös</a:t>
            </a:r>
            <a:r>
              <a:rPr lang="fi-FI" sz="1600" i="1" dirty="0"/>
              <a:t> "yksinkertaisista asioista, kuten siitä, ettet voi juoda yhdessä kahvia tai keskustella rennosti vähäpätöisistä asioista". </a:t>
            </a:r>
            <a:r>
              <a:rPr lang="fi-FI" sz="1600" b="1" i="1" dirty="0"/>
              <a:t>Tänä aikana todellinen vuorovaikutus oli niukkaa. </a:t>
            </a:r>
            <a:r>
              <a:rPr lang="fi-FI" sz="1600" i="1" dirty="0"/>
              <a:t>"Juuri tämä sai minut järjestämään yksittäisiä tapaamisia eri tiimien jäsenten kanssa tutustuakseni heihin paremmin ja rakentaakseni vahvempia suhteita heidän kanssaan.”</a:t>
            </a:r>
          </a:p>
          <a:p>
            <a:endParaRPr lang="fi-FI" sz="1600" dirty="0"/>
          </a:p>
          <a:p>
            <a:r>
              <a:rPr lang="fi-FI" sz="1600" dirty="0" err="1"/>
              <a:t>Bellizian</a:t>
            </a:r>
            <a:r>
              <a:rPr lang="fi-FI" sz="1600" dirty="0"/>
              <a:t> ryhmille, jotka olivat hajallaan Latinalaisessa Amerikassa, ”</a:t>
            </a:r>
            <a:r>
              <a:rPr lang="fi-FI" sz="1600" b="1" dirty="0"/>
              <a:t>kuulumisen tunteen</a:t>
            </a:r>
            <a:r>
              <a:rPr lang="fi-FI" sz="1600" dirty="0"/>
              <a:t>" vahvistaminen oli ensiarvoisen tärkeää. Tämän seurauksena he kokoontuivat käytännössä kahden viikon välein ja "sijoittivat voimakkaasti viestinnän helpottamiseen, jotta kaikki voisivat pysyä ajan tasalla muutoksista".</a:t>
            </a:r>
          </a:p>
          <a:p>
            <a:endParaRPr lang="fi-FI" sz="1600" dirty="0"/>
          </a:p>
          <a:p>
            <a:r>
              <a:rPr lang="fi-FI" sz="1600" dirty="0"/>
              <a:t>Jokainen tiimi Latinalaisessa Amerikassa tutki erilaisia tapoja tehdä yhteistyötä ja olla yhteydessä kotoa käsin. "Brasiliassa tiimit tunnetaan innostuvuudestaan ja osallistumisestaan. Juuri tuollaista me haluamme virtuaalisen vuorovaikutuksen olevan. Pidimme esimerkiksi verkkokokouksen, jossa työntekijöillä oli erilaisia mahdollisuuksia osallistua, kuten muusikot, jotka yhdistävät omat kykynsä  muiden orkesterin jäsenten kanssa, voidaan saavuttaa paljon vaikuttavampi lopputulos”, hän selittää. </a:t>
            </a:r>
          </a:p>
          <a:p>
            <a:endParaRPr lang="fi-FI" sz="1600" dirty="0"/>
          </a:p>
          <a:p>
            <a:r>
              <a:rPr lang="fi-FI" sz="1600" dirty="0"/>
              <a:t>Lähde: </a:t>
            </a:r>
            <a:r>
              <a:rPr lang="en-GB" sz="1600" dirty="0">
                <a:solidFill>
                  <a:srgbClr val="7654A2"/>
                </a:solidFill>
                <a:hlinkClick r:id="rId2">
                  <a:extLst>
                    <a:ext uri="{A12FA001-AC4F-418D-AE19-62706E023703}">
                      <ahyp:hlinkClr xmlns:ahyp="http://schemas.microsoft.com/office/drawing/2018/hyperlinkcolor" val="tx"/>
                    </a:ext>
                  </a:extLst>
                </a:hlinkClick>
              </a:rPr>
              <a:t>Think with Google </a:t>
            </a:r>
            <a:r>
              <a:rPr lang="fi-FI" sz="1600" dirty="0"/>
              <a:t>​</a:t>
            </a:r>
            <a:endParaRPr lang="en-GB" sz="1600" dirty="0"/>
          </a:p>
          <a:p>
            <a:endParaRPr lang="en-GB" sz="1800" dirty="0" err="1"/>
          </a:p>
        </p:txBody>
      </p:sp>
    </p:spTree>
    <p:extLst>
      <p:ext uri="{BB962C8B-B14F-4D97-AF65-F5344CB8AC3E}">
        <p14:creationId xmlns:p14="http://schemas.microsoft.com/office/powerpoint/2010/main" val="312410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VIRTUAALISET ALUSTAT JA KOKOUSVÄLINEET</a:t>
            </a:r>
          </a:p>
          <a:p>
            <a:endParaRPr lang="en-US" dirty="0"/>
          </a:p>
          <a:p>
            <a:endParaRPr lang="en-US" dirty="0"/>
          </a:p>
        </p:txBody>
      </p:sp>
      <p:pic>
        <p:nvPicPr>
          <p:cNvPr id="9" name="Marcador de posición de imagen 8">
            <a:extLst>
              <a:ext uri="{FF2B5EF4-FFF2-40B4-BE49-F238E27FC236}">
                <a16:creationId xmlns:a16="http://schemas.microsoft.com/office/drawing/2014/main" id="{5747358B-BC79-0D16-71F6-BE4C1BC071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53BB69B3-4463-ACFE-0A0E-9140FC4C3DED}"/>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22"/>
          <a:stretch/>
        </p:blipFill>
        <p:spPr>
          <a:xfrm flipH="1">
            <a:off x="7482980" y="-8389"/>
            <a:ext cx="4454554"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8" y="457377"/>
            <a:ext cx="7327954" cy="842867"/>
          </a:xfrm>
        </p:spPr>
        <p:txBody>
          <a:bodyPr/>
          <a:lstStyle/>
          <a:p>
            <a:r>
              <a:rPr lang="en-US" sz="3200" b="1" dirty="0" err="1"/>
              <a:t>Virtuaaliset</a:t>
            </a:r>
            <a:r>
              <a:rPr lang="en-US" sz="3200" b="1" dirty="0"/>
              <a:t> </a:t>
            </a:r>
            <a:r>
              <a:rPr lang="en-US" sz="3200" b="1" dirty="0" err="1"/>
              <a:t>alustat</a:t>
            </a:r>
            <a:r>
              <a:rPr lang="en-US" sz="3200" b="1" dirty="0"/>
              <a:t> ja </a:t>
            </a:r>
            <a:r>
              <a:rPr lang="en-US" sz="3200" b="1" dirty="0" err="1"/>
              <a:t>kokousvälineet</a:t>
            </a:r>
            <a:endParaRPr lang="en-US" sz="3200" b="1" dirty="0"/>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398308" y="1409156"/>
            <a:ext cx="6900114" cy="2508504"/>
          </a:xfrm>
        </p:spPr>
        <p:txBody>
          <a:bodyPr/>
          <a:lstStyle/>
          <a:p>
            <a:pPr>
              <a:spcAft>
                <a:spcPts val="1200"/>
              </a:spcAft>
            </a:pPr>
            <a:r>
              <a:rPr lang="fi-FI" sz="1800" dirty="0"/>
              <a:t>Yritykset voivat viestiä virtuaalisten alustojen ja kokousvälineiden avulla reaaliajassa tiimin jäsenten ja asiakkaiden kanssa. Tämä säästää aikaa ja matkakuluja, tukee nopeaa päätöksentekoa ja mahdollistaa työvoiman hajauttamisen.</a:t>
            </a:r>
          </a:p>
          <a:p>
            <a:pPr>
              <a:spcAft>
                <a:spcPts val="1200"/>
              </a:spcAft>
            </a:pPr>
            <a:r>
              <a:rPr lang="fi-FI" sz="1800" dirty="0"/>
              <a:t>Niitä voidaan käyttää myös työyhteisön suhteiden vahvistamiseen. Tässä osiossa esittelemme useita virtuaalisia neuvottelutyökaluja, joissa on linkki työkalun verkkosivustolle lisätietoja varten.</a:t>
            </a:r>
            <a:endParaRPr lang="en-GB" sz="1800" dirty="0"/>
          </a:p>
        </p:txBody>
      </p:sp>
      <p:sp>
        <p:nvSpPr>
          <p:cNvPr id="4" name="Text Placeholder 6">
            <a:extLst>
              <a:ext uri="{FF2B5EF4-FFF2-40B4-BE49-F238E27FC236}">
                <a16:creationId xmlns:a16="http://schemas.microsoft.com/office/drawing/2014/main" id="{C04AF1E8-A5B8-CC22-E52E-F28DDC42D16F}"/>
              </a:ext>
            </a:extLst>
          </p:cNvPr>
          <p:cNvSpPr txBox="1">
            <a:spLocks/>
          </p:cNvSpPr>
          <p:nvPr/>
        </p:nvSpPr>
        <p:spPr>
          <a:xfrm>
            <a:off x="398308" y="4026572"/>
            <a:ext cx="6900114" cy="2744098"/>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        ZOOM</a:t>
            </a:r>
          </a:p>
          <a:p>
            <a:pPr>
              <a:spcAft>
                <a:spcPts val="1200"/>
              </a:spcAft>
            </a:pPr>
            <a:r>
              <a:rPr lang="fi-FI" sz="1800" dirty="0"/>
              <a:t>Zoom on tunnettu helppokäyttöisyydestään, laadukkaasta video- ja äänilaadustaan, näytön jakamisesta ja tallennusmahdollisuuksistaan. Se tarjoaa ominaisuuksia, kuten virtuaalisia taustoja, pienryhmähuoneita ja webinaarin isännöintiä.</a:t>
            </a:r>
          </a:p>
          <a:p>
            <a:pPr>
              <a:spcAft>
                <a:spcPts val="1200"/>
              </a:spcAft>
            </a:pPr>
            <a:r>
              <a:rPr lang="fi-FI" sz="1800" dirty="0"/>
              <a:t>Alusta on monipuolinen ja sopii monenlaisille toimialoille. Se on paras valinta tiimikokouksiin, webinaareihin, myyntiesityksiin ja asiakastapaamisiin. Lue lisää: </a:t>
            </a:r>
            <a:r>
              <a:rPr lang="fi-FI" sz="1800" dirty="0">
                <a:solidFill>
                  <a:srgbClr val="7654A2"/>
                </a:solidFill>
                <a:hlinkClick r:id="rId3">
                  <a:extLst>
                    <a:ext uri="{A12FA001-AC4F-418D-AE19-62706E023703}">
                      <ahyp:hlinkClr xmlns:ahyp="http://schemas.microsoft.com/office/drawing/2018/hyperlinkcolor" val="tx"/>
                    </a:ext>
                  </a:extLst>
                </a:hlinkClick>
              </a:rPr>
              <a:t>Zoom</a:t>
            </a:r>
            <a:r>
              <a:rPr lang="fi-FI" sz="1800" dirty="0">
                <a:solidFill>
                  <a:srgbClr val="7654A2"/>
                </a:solidFill>
              </a:rPr>
              <a:t>.</a:t>
            </a:r>
            <a:endParaRPr lang="en-GB" sz="1100" dirty="0">
              <a:solidFill>
                <a:srgbClr val="7654A2"/>
              </a:solidFill>
            </a:endParaRPr>
          </a:p>
        </p:txBody>
      </p:sp>
      <p:pic>
        <p:nvPicPr>
          <p:cNvPr id="12" name="Imagen 11">
            <a:extLst>
              <a:ext uri="{FF2B5EF4-FFF2-40B4-BE49-F238E27FC236}">
                <a16:creationId xmlns:a16="http://schemas.microsoft.com/office/drawing/2014/main" id="{6F88B509-C69F-0075-5A2D-8323E500E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308" y="4026572"/>
            <a:ext cx="508325" cy="508325"/>
          </a:xfrm>
          <a:prstGeom prst="rect">
            <a:avLst/>
          </a:prstGeom>
        </p:spPr>
      </p:pic>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a:extLst>
              <a:ext uri="{FF2B5EF4-FFF2-40B4-BE49-F238E27FC236}">
                <a16:creationId xmlns:a16="http://schemas.microsoft.com/office/drawing/2014/main" id="{48EC10EA-CC05-8751-6F81-3E3E8C485F34}"/>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65810" y="0"/>
            <a:ext cx="386334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083372"/>
            <a:ext cx="6900114" cy="5774628"/>
          </a:xfrm>
          <a:prstGeom prst="rect">
            <a:avLst/>
          </a:prstGeom>
        </p:spPr>
        <p:txBody>
          <a:bodyPr lIns="91440" tIns="45720" rIns="91440" bIns="45720"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MICROSOFT TEAMS</a:t>
            </a:r>
          </a:p>
          <a:p>
            <a:pPr>
              <a:spcAft>
                <a:spcPts val="1200"/>
              </a:spcAft>
            </a:pPr>
            <a:r>
              <a:rPr lang="fi-FI" sz="1800" dirty="0"/>
              <a:t>Microsoft </a:t>
            </a:r>
            <a:r>
              <a:rPr lang="fi-FI" sz="1800" dirty="0" err="1"/>
              <a:t>Teams</a:t>
            </a:r>
            <a:r>
              <a:rPr lang="fi-FI" sz="1800" dirty="0"/>
              <a:t> integroituu Microsoft 365 -pakettiin ja tarjoaa laajan valikoiman yritystyökaluja. Se sisältää keskustelun, videoneuvottelut, tiedostojen jakamisen ja yhteiskäyttöisen asiakirjojen muokkauksen. </a:t>
            </a:r>
          </a:p>
          <a:p>
            <a:pPr>
              <a:spcAft>
                <a:spcPts val="1200"/>
              </a:spcAft>
            </a:pPr>
            <a:r>
              <a:rPr lang="fi-FI" sz="1800" dirty="0"/>
              <a:t>Tämä alusta sopii parhaiten sisäiseen tiimiviestintään, projektiyhteistyöhön ja niille, jotka luottavat Microsoft-sovelluksiin.</a:t>
            </a:r>
            <a:r>
              <a:rPr lang="en-GB" sz="1800" dirty="0"/>
              <a:t> Lue </a:t>
            </a:r>
            <a:r>
              <a:rPr lang="en-GB" sz="1800" dirty="0" err="1"/>
              <a:t>lisää</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Microsoft Teams</a:t>
            </a:r>
            <a:r>
              <a:rPr lang="en-GB" sz="1800" dirty="0">
                <a:solidFill>
                  <a:srgbClr val="7654A2"/>
                </a:solidFill>
              </a:rPr>
              <a:t>.</a:t>
            </a:r>
          </a:p>
          <a:p>
            <a:pPr>
              <a:spcAft>
                <a:spcPts val="1200"/>
              </a:spcAft>
            </a:pPr>
            <a:endParaRPr lang="en-GB" sz="2400" b="1" dirty="0">
              <a:solidFill>
                <a:srgbClr val="7654A2"/>
              </a:solidFill>
            </a:endParaRPr>
          </a:p>
          <a:p>
            <a:pPr>
              <a:spcAft>
                <a:spcPts val="1200"/>
              </a:spcAft>
            </a:pPr>
            <a:r>
              <a:rPr lang="en-GB" sz="2400" b="1" dirty="0">
                <a:solidFill>
                  <a:srgbClr val="7654A2"/>
                </a:solidFill>
              </a:rPr>
              <a:t>CISCO WEBEX</a:t>
            </a:r>
          </a:p>
          <a:p>
            <a:pPr>
              <a:spcAft>
                <a:spcPts val="1200"/>
              </a:spcAft>
            </a:pPr>
            <a:r>
              <a:rPr lang="en-GB" sz="1800" dirty="0"/>
              <a:t>Cisco Webex </a:t>
            </a:r>
            <a:r>
              <a:rPr lang="fi-FI" sz="1800" dirty="0"/>
              <a:t>tarjoaa korkealaatuisia videoneuvotteluja, näytön jakamista ja integraatioita tuottavuustyökaluihin. Se tunnetaan turvaominaisuuksistaan ja suuresta kokouskapasiteetistaan. </a:t>
            </a:r>
          </a:p>
          <a:p>
            <a:pPr>
              <a:spcAft>
                <a:spcPts val="1200"/>
              </a:spcAft>
            </a:pPr>
            <a:r>
              <a:rPr lang="fi-FI" sz="1800" dirty="0">
                <a:latin typeface="Calibri"/>
                <a:ea typeface="Open Sans"/>
                <a:cs typeface="Calibri"/>
              </a:rPr>
              <a:t>Tämä alusta sopii parhaiten yrityksille, jotka keskittyvät turvallisuuteen ja yhteistyöhön. Sitä suositellaan aloilla, joilla tietosuoja on tärkein huolenaihe, kuten terveydenhuolto tai rahoitus.</a:t>
            </a:r>
            <a:r>
              <a:rPr lang="en-GB" sz="1800" dirty="0">
                <a:latin typeface="Calibri"/>
                <a:ea typeface="Open Sans"/>
                <a:cs typeface="Calibri"/>
              </a:rPr>
              <a:t> Lue </a:t>
            </a:r>
            <a:r>
              <a:rPr lang="en-GB" sz="1800" dirty="0" err="1">
                <a:latin typeface="Calibri"/>
                <a:ea typeface="Open Sans"/>
                <a:cs typeface="Calibri"/>
              </a:rPr>
              <a:t>lisää</a:t>
            </a:r>
            <a:r>
              <a:rPr lang="en-GB" sz="1800" dirty="0">
                <a:latin typeface="Calibri"/>
                <a:ea typeface="Open Sans"/>
                <a:cs typeface="Calibri"/>
              </a:rPr>
              <a:t>: </a:t>
            </a:r>
            <a:r>
              <a:rPr lang="en-GB" sz="1800" dirty="0">
                <a:solidFill>
                  <a:srgbClr val="7654A2"/>
                </a:solidFill>
                <a:latin typeface="Calibri"/>
                <a:ea typeface="Open Sans"/>
                <a:cs typeface="Calibri"/>
                <a:hlinkClick r:id="rId4">
                  <a:extLst>
                    <a:ext uri="{A12FA001-AC4F-418D-AE19-62706E023703}">
                      <ahyp:hlinkClr xmlns:ahyp="http://schemas.microsoft.com/office/drawing/2018/hyperlinkcolor" val="tx"/>
                    </a:ext>
                  </a:extLst>
                </a:hlinkClick>
              </a:rPr>
              <a:t>WEBEX</a:t>
            </a:r>
            <a:r>
              <a:rPr lang="en-GB" sz="1800" dirty="0">
                <a:solidFill>
                  <a:srgbClr val="7654A2"/>
                </a:solidFill>
                <a:latin typeface="Calibri"/>
                <a:ea typeface="Open Sans"/>
                <a:cs typeface="Calibri"/>
              </a:rPr>
              <a:t>.</a:t>
            </a:r>
            <a:endParaRPr lang="en-GB" sz="1100" dirty="0">
              <a:solidFill>
                <a:srgbClr val="7654A2"/>
              </a:solidFill>
              <a:latin typeface="Calibri"/>
              <a:ea typeface="Open Sans"/>
              <a:cs typeface="Calibri"/>
            </a:endParaRPr>
          </a:p>
          <a:p>
            <a:pPr>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r>
              <a:rPr lang="en-US" sz="3200" b="1" dirty="0" err="1"/>
              <a:t>Virtuaaliset</a:t>
            </a:r>
            <a:r>
              <a:rPr lang="en-US" sz="3200" b="1" dirty="0"/>
              <a:t> </a:t>
            </a:r>
            <a:r>
              <a:rPr lang="en-US" sz="3200" b="1" dirty="0" err="1"/>
              <a:t>alustat</a:t>
            </a:r>
            <a:r>
              <a:rPr lang="en-US" sz="3200" b="1" dirty="0"/>
              <a:t> ja </a:t>
            </a:r>
            <a:r>
              <a:rPr lang="en-US" sz="3200" b="1" dirty="0" err="1"/>
              <a:t>kokousvälineet</a:t>
            </a:r>
            <a:endParaRPr lang="en-US" sz="3200" b="1" dirty="0"/>
          </a:p>
        </p:txBody>
      </p:sp>
      <p:pic>
        <p:nvPicPr>
          <p:cNvPr id="4" name="Imagen 3">
            <a:extLst>
              <a:ext uri="{FF2B5EF4-FFF2-40B4-BE49-F238E27FC236}">
                <a16:creationId xmlns:a16="http://schemas.microsoft.com/office/drawing/2014/main" id="{F4E7E675-44B8-6467-070D-BDE85C9012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384" y="1083372"/>
            <a:ext cx="534841" cy="525856"/>
          </a:xfrm>
          <a:prstGeom prst="rect">
            <a:avLst/>
          </a:prstGeom>
        </p:spPr>
      </p:pic>
      <p:pic>
        <p:nvPicPr>
          <p:cNvPr id="12" name="Imagen 11">
            <a:extLst>
              <a:ext uri="{FF2B5EF4-FFF2-40B4-BE49-F238E27FC236}">
                <a16:creationId xmlns:a16="http://schemas.microsoft.com/office/drawing/2014/main" id="{C621E060-C995-C27C-6369-000EAFC0631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292" r="24711" b="63826"/>
          <a:stretch/>
        </p:blipFill>
        <p:spPr>
          <a:xfrm>
            <a:off x="6656656" y="3970686"/>
            <a:ext cx="994410" cy="506743"/>
          </a:xfrm>
          <a:prstGeom prst="rect">
            <a:avLst/>
          </a:prstGeom>
        </p:spPr>
      </p:pic>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8CCE7ACF-56BB-F7F5-54A0-5694E3D38B5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7440460" y="-12526"/>
            <a:ext cx="4484318"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440624"/>
            <a:ext cx="7718559" cy="842867"/>
          </a:xfrm>
        </p:spPr>
        <p:txBody>
          <a:bodyPr/>
          <a:lstStyle/>
          <a:p>
            <a:r>
              <a:rPr lang="en-US" sz="3200" b="1" dirty="0" err="1"/>
              <a:t>Virtuaaliset</a:t>
            </a:r>
            <a:r>
              <a:rPr lang="en-US" sz="3200" b="1" dirty="0"/>
              <a:t> </a:t>
            </a:r>
            <a:r>
              <a:rPr lang="en-US" sz="3200" b="1" dirty="0" err="1"/>
              <a:t>alustat</a:t>
            </a:r>
            <a:r>
              <a:rPr lang="en-US" sz="3200" b="1" dirty="0"/>
              <a:t> ja </a:t>
            </a:r>
            <a:r>
              <a:rPr lang="en-US" sz="3200" b="1" dirty="0" err="1"/>
              <a:t>kokousvälineet</a:t>
            </a:r>
            <a:endParaRPr lang="en-US" sz="3200" b="1" dirty="0"/>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7" y="1535336"/>
            <a:ext cx="6900114" cy="5235334"/>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ADOBE CONNECT</a:t>
            </a:r>
          </a:p>
          <a:p>
            <a:pPr>
              <a:spcAft>
                <a:spcPts val="1200"/>
              </a:spcAft>
            </a:pPr>
            <a:r>
              <a:rPr lang="en-GB" sz="1800" dirty="0"/>
              <a:t>Adobe Connect </a:t>
            </a:r>
            <a:r>
              <a:rPr lang="fi-FI" sz="1800" dirty="0"/>
              <a:t>tunnetaan vahvoista ominaisuuksistaan, kuten virtuaalisista luokkahuoneista, webinaareista ja pienryhmähuoneista. Se tarjoaa interaktiivisia ja kiinnostavia vaihtoehtoja sisällönjakamiseen. </a:t>
            </a:r>
          </a:p>
          <a:p>
            <a:pPr>
              <a:spcAft>
                <a:spcPts val="1200"/>
              </a:spcAft>
            </a:pPr>
            <a:r>
              <a:rPr lang="fi-FI" sz="1800" dirty="0"/>
              <a:t>Tämä alusta sopii parhaiten koulutukseen tai yrityksille, jotka vaativat erittäin interaktiivisia virtuaalisia tapahtumia ja webinaareja. Lue lisää: </a:t>
            </a:r>
            <a:r>
              <a:rPr lang="fi-FI" sz="1800" dirty="0">
                <a:solidFill>
                  <a:srgbClr val="7654A2"/>
                </a:solidFill>
                <a:hlinkClick r:id="rId3">
                  <a:extLst>
                    <a:ext uri="{A12FA001-AC4F-418D-AE19-62706E023703}">
                      <ahyp:hlinkClr xmlns:ahyp="http://schemas.microsoft.com/office/drawing/2018/hyperlinkcolor" val="tx"/>
                    </a:ext>
                  </a:extLst>
                </a:hlinkClick>
              </a:rPr>
              <a:t>Adobe Connect. </a:t>
            </a:r>
            <a:endParaRPr lang="en-GB" sz="1100" dirty="0">
              <a:solidFill>
                <a:srgbClr val="7654A2"/>
              </a:solidFill>
            </a:endParaRPr>
          </a:p>
          <a:p>
            <a:pPr>
              <a:spcAft>
                <a:spcPts val="1200"/>
              </a:spcAft>
            </a:pPr>
            <a:endParaRPr lang="en-GB" sz="1800" dirty="0"/>
          </a:p>
          <a:p>
            <a:pPr>
              <a:spcAft>
                <a:spcPts val="1200"/>
              </a:spcAft>
            </a:pPr>
            <a:r>
              <a:rPr lang="en-GB" sz="2400" b="1" dirty="0">
                <a:solidFill>
                  <a:srgbClr val="7654A2"/>
                </a:solidFill>
              </a:rPr>
              <a:t>ZOHO MEETING</a:t>
            </a:r>
          </a:p>
          <a:p>
            <a:pPr>
              <a:spcAft>
                <a:spcPts val="1200"/>
              </a:spcAft>
            </a:pPr>
            <a:r>
              <a:rPr lang="en-GB" sz="1800" dirty="0"/>
              <a:t>Zoho Meeting </a:t>
            </a:r>
            <a:r>
              <a:rPr lang="fi-FI" sz="1800" dirty="0"/>
              <a:t>tarjoaa webinaareja, online-kokouksia ja näytön jakamisominaisuuksia. Se integroituu saumattomasti muihin </a:t>
            </a:r>
            <a:r>
              <a:rPr lang="fi-FI" sz="1800" dirty="0" err="1"/>
              <a:t>Zohon</a:t>
            </a:r>
            <a:r>
              <a:rPr lang="fi-FI" sz="1800" dirty="0"/>
              <a:t> tuottavuus- ja yhteistyösovelluksiin.</a:t>
            </a:r>
          </a:p>
          <a:p>
            <a:pPr>
              <a:spcAft>
                <a:spcPts val="1200"/>
              </a:spcAft>
            </a:pPr>
            <a:r>
              <a:rPr lang="fi-FI" sz="1800" dirty="0"/>
              <a:t>Tämä alusta on erittäin edullinen ja tarjoaa suoraviivaisen ratkaisun online-kokouksiin ja webinaareihin. Lue lisää: </a:t>
            </a:r>
            <a:r>
              <a:rPr lang="fi-FI" sz="1800" dirty="0" err="1">
                <a:solidFill>
                  <a:srgbClr val="7654A2"/>
                </a:solidFill>
                <a:hlinkClick r:id="rId4">
                  <a:extLst>
                    <a:ext uri="{A12FA001-AC4F-418D-AE19-62706E023703}">
                      <ahyp:hlinkClr xmlns:ahyp="http://schemas.microsoft.com/office/drawing/2018/hyperlinkcolor" val="tx"/>
                    </a:ext>
                  </a:extLst>
                </a:hlinkClick>
              </a:rPr>
              <a:t>Zoho</a:t>
            </a:r>
            <a:r>
              <a:rPr lang="en-GB" sz="1800" dirty="0"/>
              <a:t>. </a:t>
            </a:r>
            <a:endParaRPr lang="en-GB" sz="1100" dirty="0">
              <a:solidFill>
                <a:srgbClr val="7654A2"/>
              </a:solidFill>
            </a:endParaRPr>
          </a:p>
        </p:txBody>
      </p:sp>
      <p:pic>
        <p:nvPicPr>
          <p:cNvPr id="13" name="Imagen 12">
            <a:extLst>
              <a:ext uri="{FF2B5EF4-FFF2-40B4-BE49-F238E27FC236}">
                <a16:creationId xmlns:a16="http://schemas.microsoft.com/office/drawing/2014/main" id="{E79C0730-7403-BA0A-C666-7968D2395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5115" y="4269058"/>
            <a:ext cx="707860" cy="707860"/>
          </a:xfrm>
          <a:prstGeom prst="rect">
            <a:avLst/>
          </a:prstGeom>
        </p:spPr>
      </p:pic>
      <p:pic>
        <p:nvPicPr>
          <p:cNvPr id="15" name="Imagen 14">
            <a:extLst>
              <a:ext uri="{FF2B5EF4-FFF2-40B4-BE49-F238E27FC236}">
                <a16:creationId xmlns:a16="http://schemas.microsoft.com/office/drawing/2014/main" id="{E80972EA-A990-B95C-5226-1790950BE6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77020" y="1401022"/>
            <a:ext cx="571029" cy="571029"/>
          </a:xfrm>
          <a:prstGeom prst="rect">
            <a:avLst/>
          </a:prstGeom>
        </p:spPr>
      </p:pic>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D228B1A-7135-60E5-D704-8A34E76B670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89140" y="0"/>
            <a:ext cx="3845490" cy="6858000"/>
          </a:xfrm>
        </p:spPr>
      </p:pic>
      <p:sp>
        <p:nvSpPr>
          <p:cNvPr id="5" name="Text Placeholder 6">
            <a:extLst>
              <a:ext uri="{FF2B5EF4-FFF2-40B4-BE49-F238E27FC236}">
                <a16:creationId xmlns:a16="http://schemas.microsoft.com/office/drawing/2014/main" id="{7038829A-1410-7F31-A0FF-79CC6313A54A}"/>
              </a:ext>
            </a:extLst>
          </p:cNvPr>
          <p:cNvSpPr txBox="1">
            <a:spLocks/>
          </p:cNvSpPr>
          <p:nvPr/>
        </p:nvSpPr>
        <p:spPr>
          <a:xfrm>
            <a:off x="4767279" y="1255714"/>
            <a:ext cx="6900114" cy="5602286"/>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2400" b="1" dirty="0">
                <a:solidFill>
                  <a:srgbClr val="7654A2"/>
                </a:solidFill>
              </a:rPr>
              <a:t>BIGBLUEBUTTON</a:t>
            </a:r>
          </a:p>
          <a:p>
            <a:pPr>
              <a:spcAft>
                <a:spcPts val="1200"/>
              </a:spcAft>
            </a:pPr>
            <a:r>
              <a:rPr lang="en-GB" sz="1800" dirty="0" err="1"/>
              <a:t>BigBlueButton</a:t>
            </a:r>
            <a:r>
              <a:rPr lang="fi-FI" sz="1800" dirty="0"/>
              <a:t> on avoimen lähdekoodin virtuaalinen kokousalusta, joka on suunniteltu verkko-oppimiseen. Se tarjoaa ominaisuuksia, kuten taulun jakamisen, asiakirjojen jakamisen, pienryhmähuoneet ja integroidut kyselyt.</a:t>
            </a:r>
          </a:p>
          <a:p>
            <a:pPr>
              <a:spcAft>
                <a:spcPts val="1200"/>
              </a:spcAft>
            </a:pPr>
            <a:r>
              <a:rPr lang="fi-FI" sz="1800" dirty="0"/>
              <a:t>Tämä alusta sopii parhaiten pelien kehittämisen oppimiseen tai kaikenlaisiin verkko-oppimissisältöihin</a:t>
            </a:r>
            <a:r>
              <a:rPr lang="en-GB" sz="1800" dirty="0"/>
              <a:t>. Lue </a:t>
            </a:r>
            <a:r>
              <a:rPr lang="en-GB" sz="1800" dirty="0" err="1"/>
              <a:t>lisää</a:t>
            </a:r>
            <a:r>
              <a:rPr lang="en-GB" sz="1800" dirty="0"/>
              <a:t>: </a:t>
            </a:r>
            <a:r>
              <a:rPr lang="en-GB" sz="1800" dirty="0" err="1">
                <a:solidFill>
                  <a:srgbClr val="7654A2"/>
                </a:solidFill>
                <a:hlinkClick r:id="rId3">
                  <a:extLst>
                    <a:ext uri="{A12FA001-AC4F-418D-AE19-62706E023703}">
                      <ahyp:hlinkClr xmlns:ahyp="http://schemas.microsoft.com/office/drawing/2018/hyperlinkcolor" val="tx"/>
                    </a:ext>
                  </a:extLst>
                </a:hlinkClick>
              </a:rPr>
              <a:t>BigBlueButton</a:t>
            </a:r>
            <a:r>
              <a:rPr lang="en-GB" sz="1800" dirty="0">
                <a:solidFill>
                  <a:srgbClr val="7654A2"/>
                </a:solidFill>
              </a:rPr>
              <a:t> .</a:t>
            </a:r>
          </a:p>
          <a:p>
            <a:pPr>
              <a:spcAft>
                <a:spcPts val="1200"/>
              </a:spcAft>
            </a:pPr>
            <a:r>
              <a:rPr lang="en-GB" sz="2400" b="1" dirty="0">
                <a:solidFill>
                  <a:srgbClr val="7654A2"/>
                </a:solidFill>
              </a:rPr>
              <a:t>BLACKBOARD LEARN</a:t>
            </a:r>
          </a:p>
          <a:p>
            <a:pPr>
              <a:spcAft>
                <a:spcPts val="1200"/>
              </a:spcAft>
            </a:pPr>
            <a:r>
              <a:rPr lang="en-GB" sz="1800" dirty="0"/>
              <a:t>Blackboard Learn </a:t>
            </a:r>
            <a:r>
              <a:rPr lang="fi-FI" sz="1800" dirty="0"/>
              <a:t>on suunniteltu koulutusalalle. Se tarjoaa vankan oppimisen hallintajärjestelmän (LMS), joka parantaa työntekijöiden koulutusta ja kehitystä. </a:t>
            </a:r>
            <a:r>
              <a:rPr lang="fi-FI" sz="1800" dirty="0" err="1"/>
              <a:t>Blackboard</a:t>
            </a:r>
            <a:r>
              <a:rPr lang="fi-FI" sz="1800" dirty="0"/>
              <a:t> tarjoaa pk-yrityksille keskitetyn alustan koulutukseen, yhteistyöhön ja tiedon säilyttämiseen, mikä parantaa työntekijöiden taitoja ja viestintää.</a:t>
            </a:r>
          </a:p>
          <a:p>
            <a:pPr>
              <a:spcAft>
                <a:spcPts val="1200"/>
              </a:spcAft>
            </a:pPr>
            <a:r>
              <a:rPr lang="fi-FI" sz="1800" dirty="0"/>
              <a:t>Tämä alusta sopii parhaiten interaktiivisiin virtuaalisiin työpajoihin tai verkko-oppimiseen. Lue lisää: </a:t>
            </a:r>
            <a:r>
              <a:rPr lang="fi-FI" sz="1800" dirty="0" err="1">
                <a:solidFill>
                  <a:srgbClr val="7654A2"/>
                </a:solidFill>
                <a:hlinkClick r:id="rId4">
                  <a:extLst>
                    <a:ext uri="{A12FA001-AC4F-418D-AE19-62706E023703}">
                      <ahyp:hlinkClr xmlns:ahyp="http://schemas.microsoft.com/office/drawing/2018/hyperlinkcolor" val="tx"/>
                    </a:ext>
                  </a:extLst>
                </a:hlinkClick>
              </a:rPr>
              <a:t>Blackboard</a:t>
            </a:r>
            <a:r>
              <a:rPr lang="fi-FI" sz="1800" dirty="0">
                <a:solidFill>
                  <a:srgbClr val="7654A2"/>
                </a:solidFill>
                <a:hlinkClick r:id="rId4">
                  <a:extLst>
                    <a:ext uri="{A12FA001-AC4F-418D-AE19-62706E023703}">
                      <ahyp:hlinkClr xmlns:ahyp="http://schemas.microsoft.com/office/drawing/2018/hyperlinkcolor" val="tx"/>
                    </a:ext>
                  </a:extLst>
                </a:hlinkClick>
              </a:rPr>
              <a:t> </a:t>
            </a:r>
            <a:r>
              <a:rPr lang="fi-FI" sz="1800" dirty="0" err="1">
                <a:solidFill>
                  <a:srgbClr val="7654A2"/>
                </a:solidFill>
                <a:hlinkClick r:id="rId4">
                  <a:extLst>
                    <a:ext uri="{A12FA001-AC4F-418D-AE19-62706E023703}">
                      <ahyp:hlinkClr xmlns:ahyp="http://schemas.microsoft.com/office/drawing/2018/hyperlinkcolor" val="tx"/>
                    </a:ext>
                  </a:extLst>
                </a:hlinkClick>
              </a:rPr>
              <a:t>Learn</a:t>
            </a:r>
            <a:r>
              <a:rPr lang="fi-FI" sz="1800" dirty="0">
                <a:solidFill>
                  <a:srgbClr val="7654A2"/>
                </a:solidFill>
              </a:rPr>
              <a:t> .</a:t>
            </a:r>
            <a:endParaRPr lang="en-GB" sz="1800" dirty="0">
              <a:solidFill>
                <a:srgbClr val="7654A2"/>
              </a:solidFill>
            </a:endParaRPr>
          </a:p>
          <a:p>
            <a:pPr>
              <a:spcAft>
                <a:spcPts val="1200"/>
              </a:spcAft>
            </a:pPr>
            <a:endParaRPr lang="en-GB" sz="1800" dirty="0"/>
          </a:p>
        </p:txBody>
      </p:sp>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4359058" y="221963"/>
            <a:ext cx="7308335" cy="842867"/>
          </a:xfrm>
        </p:spPr>
        <p:txBody>
          <a:bodyPr/>
          <a:lstStyle/>
          <a:p>
            <a:r>
              <a:rPr lang="en-US" sz="3200" b="1" dirty="0" err="1"/>
              <a:t>Virtuaaliset</a:t>
            </a:r>
            <a:r>
              <a:rPr lang="en-US" sz="3200" b="1" dirty="0"/>
              <a:t> </a:t>
            </a:r>
            <a:r>
              <a:rPr lang="en-US" sz="3200" b="1" dirty="0" err="1"/>
              <a:t>alustat</a:t>
            </a:r>
            <a:r>
              <a:rPr lang="en-US" sz="3200" b="1" dirty="0"/>
              <a:t> ja </a:t>
            </a:r>
            <a:r>
              <a:rPr lang="en-US" sz="3200" b="1" dirty="0" err="1"/>
              <a:t>kokousvälineet</a:t>
            </a:r>
            <a:endParaRPr lang="en-US" sz="3200" b="1" dirty="0"/>
          </a:p>
        </p:txBody>
      </p:sp>
      <p:pic>
        <p:nvPicPr>
          <p:cNvPr id="6" name="Imagen 5">
            <a:extLst>
              <a:ext uri="{FF2B5EF4-FFF2-40B4-BE49-F238E27FC236}">
                <a16:creationId xmlns:a16="http://schemas.microsoft.com/office/drawing/2014/main" id="{C84BBAA8-DA9F-6DE2-3699-A4B5783E1F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15014" y="1209151"/>
            <a:ext cx="534841" cy="534841"/>
          </a:xfrm>
          <a:prstGeom prst="rect">
            <a:avLst/>
          </a:prstGeom>
        </p:spPr>
      </p:pic>
    </p:spTree>
    <p:extLst>
      <p:ext uri="{BB962C8B-B14F-4D97-AF65-F5344CB8AC3E}">
        <p14:creationId xmlns:p14="http://schemas.microsoft.com/office/powerpoint/2010/main" val="23684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A70309-6976-C601-4E75-8AE158B3E56D}"/>
              </a:ext>
            </a:extLst>
          </p:cNvPr>
          <p:cNvSpPr/>
          <p:nvPr/>
        </p:nvSpPr>
        <p:spPr>
          <a:xfrm>
            <a:off x="11548997" y="4797468"/>
            <a:ext cx="538619" cy="15078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Marcador de posición de imagen 7">
            <a:extLst>
              <a:ext uri="{FF2B5EF4-FFF2-40B4-BE49-F238E27FC236}">
                <a16:creationId xmlns:a16="http://schemas.microsoft.com/office/drawing/2014/main" id="{F1299EAC-AA04-B28E-C225-32033C2D40E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9133839" y="552730"/>
            <a:ext cx="2734569" cy="2810802"/>
          </a:xfrm>
          <a:prstGeom prst="roundRect">
            <a:avLst/>
          </a:prstGeo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a:xfrm>
            <a:off x="398307" y="290312"/>
            <a:ext cx="7718559" cy="842867"/>
          </a:xfrm>
        </p:spPr>
        <p:txBody>
          <a:bodyPr/>
          <a:lstStyle/>
          <a:p>
            <a:r>
              <a:rPr lang="en-GB" sz="3200" dirty="0"/>
              <a:t>DISCORD</a:t>
            </a:r>
          </a:p>
        </p:txBody>
      </p:sp>
      <p:sp>
        <p:nvSpPr>
          <p:cNvPr id="5" name="Text Placeholder 6">
            <a:extLst>
              <a:ext uri="{FF2B5EF4-FFF2-40B4-BE49-F238E27FC236}">
                <a16:creationId xmlns:a16="http://schemas.microsoft.com/office/drawing/2014/main" id="{57A1F6CE-5558-A6A2-7DF8-28A047937618}"/>
              </a:ext>
            </a:extLst>
          </p:cNvPr>
          <p:cNvSpPr txBox="1">
            <a:spLocks/>
          </p:cNvSpPr>
          <p:nvPr/>
        </p:nvSpPr>
        <p:spPr>
          <a:xfrm>
            <a:off x="398306" y="1230469"/>
            <a:ext cx="8610273" cy="2528420"/>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1800" b="1" dirty="0">
                <a:solidFill>
                  <a:srgbClr val="7654A2"/>
                </a:solidFill>
              </a:rPr>
              <a:t>Discord </a:t>
            </a:r>
            <a:r>
              <a:rPr lang="fi-FI" sz="1800" dirty="0"/>
              <a:t>on viestintäalusta, joka on alun perin suunniteltu pelaajille, mutta se on saavuttanut suosiota myös yhteistyössä ja liiketapaamisissa. Sen soveltuvuus liiketapaamisiin riippuu kuitenkin organisaatiosi luonteesta ja erityistarpeistasi. Alustan etuja ovat  käyttäjäystävällinen käyttöliittymä, kokouksiin soveltuvat ääni- ja videochat-ominaisuudet (melun vaimennus, kaiunpoisto…), chat- ja tiedostonjako-ominaisuudet sekä palvelimien, kanavien ja roolien räätälöinti. Näiden avulla se mukautuu erilaisiin liiketoimintarakenteisiin.</a:t>
            </a:r>
            <a:endParaRPr lang="en-GB" sz="1800" dirty="0"/>
          </a:p>
        </p:txBody>
      </p:sp>
      <p:sp>
        <p:nvSpPr>
          <p:cNvPr id="10" name="Text Placeholder 6">
            <a:extLst>
              <a:ext uri="{FF2B5EF4-FFF2-40B4-BE49-F238E27FC236}">
                <a16:creationId xmlns:a16="http://schemas.microsoft.com/office/drawing/2014/main" id="{3F659F7F-9EF9-2323-D804-0A9547C441FD}"/>
              </a:ext>
            </a:extLst>
          </p:cNvPr>
          <p:cNvSpPr txBox="1">
            <a:spLocks/>
          </p:cNvSpPr>
          <p:nvPr/>
        </p:nvSpPr>
        <p:spPr>
          <a:xfrm>
            <a:off x="398306" y="3363532"/>
            <a:ext cx="11564049" cy="3204156"/>
          </a:xfrm>
          <a:prstGeom prst="rect">
            <a:avLst/>
          </a:prstGeom>
        </p:spPr>
        <p:txBody>
          <a:bodyPr numCol="1" spcCol="288000" anchor="t">
            <a:noAutofit/>
          </a:bodyPr>
          <a:lstStyle>
            <a:lvl1pPr marL="0" indent="0" algn="l" defTabSz="3343281" rtl="0" eaLnBrk="1" latinLnBrk="0" hangingPunct="1">
              <a:lnSpc>
                <a:spcPct val="100000"/>
              </a:lnSpc>
              <a:spcBef>
                <a:spcPts val="0"/>
              </a:spcBef>
              <a:buFont typeface="Arial" panose="020B0604020202020204" pitchFamily="34" charset="0"/>
              <a:buNone/>
              <a:defRPr sz="1774"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2pPr>
            <a:lvl3pPr marL="1219185"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3pPr>
            <a:lvl4pPr marL="1828778"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4pPr>
            <a:lvl5pPr marL="2438374" indent="0" algn="l" defTabSz="3343281" rtl="0" eaLnBrk="1" latinLnBrk="0" hangingPunct="1">
              <a:lnSpc>
                <a:spcPct val="100000"/>
              </a:lnSpc>
              <a:spcBef>
                <a:spcPts val="1828"/>
              </a:spcBef>
              <a:buFont typeface="Arial" panose="020B0604020202020204" pitchFamily="34" charset="0"/>
              <a:buNone/>
              <a:defRPr sz="5161"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a:spcAft>
                <a:spcPts val="1200"/>
              </a:spcAft>
            </a:pPr>
            <a:r>
              <a:rPr lang="en-GB" sz="1800" dirty="0" err="1"/>
              <a:t>Huomioitavat</a:t>
            </a:r>
            <a:r>
              <a:rPr lang="en-GB" sz="1800" dirty="0"/>
              <a:t> </a:t>
            </a:r>
            <a:r>
              <a:rPr lang="en-GB" sz="1800" dirty="0" err="1"/>
              <a:t>asiat</a:t>
            </a:r>
            <a:r>
              <a:rPr lang="en-GB" sz="1800" dirty="0"/>
              <a:t>:                                             </a:t>
            </a:r>
          </a:p>
          <a:p>
            <a:pPr marL="285750" indent="-285750">
              <a:spcAft>
                <a:spcPts val="1200"/>
              </a:spcAft>
              <a:buFont typeface="Arial" panose="020B0604020202020204" pitchFamily="34" charset="0"/>
              <a:buChar char="•"/>
            </a:pPr>
            <a:r>
              <a:rPr lang="en-GB" sz="1800" b="1" dirty="0" err="1">
                <a:solidFill>
                  <a:srgbClr val="7654A2"/>
                </a:solidFill>
              </a:rPr>
              <a:t>Turvallisuus</a:t>
            </a:r>
            <a:r>
              <a:rPr lang="en-GB" sz="1800" b="1" dirty="0">
                <a:solidFill>
                  <a:srgbClr val="7654A2"/>
                </a:solidFill>
              </a:rPr>
              <a:t> </a:t>
            </a:r>
            <a:r>
              <a:rPr lang="en-GB" sz="1800" dirty="0"/>
              <a:t>- </a:t>
            </a:r>
            <a:r>
              <a:rPr lang="fi-FI" sz="1800" dirty="0"/>
              <a:t>Vaikka </a:t>
            </a:r>
            <a:r>
              <a:rPr lang="fi-FI" sz="1800" dirty="0" err="1"/>
              <a:t>Discord</a:t>
            </a:r>
            <a:r>
              <a:rPr lang="fi-FI" sz="1800" dirty="0"/>
              <a:t> tarjoaa suojausominaisuuksia, se ei välttämättä ole yhtä turvallinen kuin erikoistuneet yritysviestintätyökalut.</a:t>
            </a:r>
            <a:endParaRPr lang="en-GB" sz="1800" dirty="0"/>
          </a:p>
          <a:p>
            <a:pPr marL="285750" indent="-285750">
              <a:spcAft>
                <a:spcPts val="1200"/>
              </a:spcAft>
              <a:buFont typeface="Arial" panose="020B0604020202020204" pitchFamily="34" charset="0"/>
              <a:buChar char="•"/>
            </a:pPr>
            <a:r>
              <a:rPr lang="en-GB" sz="1800" b="1" dirty="0" err="1">
                <a:solidFill>
                  <a:srgbClr val="7654A2"/>
                </a:solidFill>
              </a:rPr>
              <a:t>Ammatillisuus</a:t>
            </a:r>
            <a:r>
              <a:rPr lang="en-GB" sz="1800" b="1" dirty="0">
                <a:solidFill>
                  <a:srgbClr val="7654A2"/>
                </a:solidFill>
              </a:rPr>
              <a:t> </a:t>
            </a:r>
            <a:r>
              <a:rPr lang="en-GB" sz="1800" dirty="0"/>
              <a:t>- </a:t>
            </a:r>
            <a:r>
              <a:rPr lang="fi-FI" sz="1800" dirty="0" err="1"/>
              <a:t>Discordin</a:t>
            </a:r>
            <a:r>
              <a:rPr lang="fi-FI" sz="1800" dirty="0"/>
              <a:t> alkuperä pelimaailmassa ei välttämättä vastaa kaikissa yritysympäristöissä odotettavissa olevaa ammatillisuutta. On tärkeää varmistaa, että alustan ympäristö vastaa liiketoimintakulttuuriasi.</a:t>
            </a:r>
            <a:r>
              <a:rPr lang="en-GB" sz="1800" dirty="0"/>
              <a:t> </a:t>
            </a:r>
          </a:p>
          <a:p>
            <a:pPr marL="285750" indent="-285750">
              <a:spcAft>
                <a:spcPts val="1200"/>
              </a:spcAft>
              <a:buFont typeface="Arial" panose="020B0604020202020204" pitchFamily="34" charset="0"/>
              <a:buChar char="•"/>
            </a:pPr>
            <a:r>
              <a:rPr lang="en-GB" sz="1800" b="1" dirty="0" err="1">
                <a:solidFill>
                  <a:srgbClr val="7654A2"/>
                </a:solidFill>
              </a:rPr>
              <a:t>Integrointi</a:t>
            </a:r>
            <a:r>
              <a:rPr lang="en-GB" sz="1800" b="1" dirty="0">
                <a:solidFill>
                  <a:srgbClr val="7654A2"/>
                </a:solidFill>
              </a:rPr>
              <a:t> </a:t>
            </a:r>
            <a:r>
              <a:rPr lang="en-GB" sz="1800" dirty="0"/>
              <a:t>- </a:t>
            </a:r>
            <a:r>
              <a:rPr lang="fi-FI" sz="1800" dirty="0" err="1"/>
              <a:t>Discord</a:t>
            </a:r>
            <a:r>
              <a:rPr lang="fi-FI" sz="1800" dirty="0"/>
              <a:t> ei ehkä integroidu yhtä saumattomasti muihin liiketoimintatyökaluihin ja ohjelmistoihin kuin muut yritysviestintäalustat.</a:t>
            </a:r>
            <a:endParaRPr lang="en-GB" sz="1800" dirty="0"/>
          </a:p>
          <a:p>
            <a:pPr marL="285750" indent="-285750">
              <a:spcAft>
                <a:spcPts val="1200"/>
              </a:spcAft>
              <a:buFont typeface="Arial" panose="020B0604020202020204" pitchFamily="34" charset="0"/>
              <a:buChar char="•"/>
            </a:pPr>
            <a:r>
              <a:rPr lang="en-GB" sz="1800" b="1" dirty="0" err="1">
                <a:solidFill>
                  <a:srgbClr val="7654A2"/>
                </a:solidFill>
              </a:rPr>
              <a:t>Skaalautuvuus</a:t>
            </a:r>
            <a:r>
              <a:rPr lang="en-GB" sz="1800" b="1" dirty="0">
                <a:solidFill>
                  <a:srgbClr val="7654A2"/>
                </a:solidFill>
              </a:rPr>
              <a:t> </a:t>
            </a:r>
            <a:r>
              <a:rPr lang="en-GB" sz="1800" dirty="0"/>
              <a:t>- </a:t>
            </a:r>
            <a:r>
              <a:rPr lang="fi-FI" sz="1800" dirty="0" err="1"/>
              <a:t>Discord</a:t>
            </a:r>
            <a:r>
              <a:rPr lang="fi-FI" sz="1800" dirty="0"/>
              <a:t> ei välttämättä ole paras valinta suurille yrityksille, joilla on laajat viestintä- ja yhteistyötarpeet.</a:t>
            </a:r>
          </a:p>
          <a:p>
            <a:pPr>
              <a:spcAft>
                <a:spcPts val="1200"/>
              </a:spcAft>
            </a:pPr>
            <a:r>
              <a:rPr lang="fi-FI" sz="1800" dirty="0"/>
              <a:t>Lue lisää: </a:t>
            </a:r>
            <a:r>
              <a:rPr lang="fi-FI" sz="1800" dirty="0" err="1">
                <a:solidFill>
                  <a:srgbClr val="7654A2"/>
                </a:solidFill>
                <a:hlinkClick r:id="rId3">
                  <a:extLst>
                    <a:ext uri="{A12FA001-AC4F-418D-AE19-62706E023703}">
                      <ahyp:hlinkClr xmlns:ahyp="http://schemas.microsoft.com/office/drawing/2018/hyperlinkcolor" val="tx"/>
                    </a:ext>
                  </a:extLst>
                </a:hlinkClick>
              </a:rPr>
              <a:t>Discord</a:t>
            </a:r>
            <a:endParaRPr lang="fi-FI" sz="1800" dirty="0">
              <a:solidFill>
                <a:srgbClr val="7654A2"/>
              </a:solidFill>
            </a:endParaRPr>
          </a:p>
        </p:txBody>
      </p:sp>
    </p:spTree>
    <p:extLst>
      <p:ext uri="{BB962C8B-B14F-4D97-AF65-F5344CB8AC3E}">
        <p14:creationId xmlns:p14="http://schemas.microsoft.com/office/powerpoint/2010/main" val="1583682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TIIMIN MORAALI JA TUKIVERKOSTOT</a:t>
            </a:r>
            <a:endParaRPr lang="en-IE" b="1" dirty="0"/>
          </a:p>
        </p:txBody>
      </p:sp>
      <p:pic>
        <p:nvPicPr>
          <p:cNvPr id="6" name="Marcador de posición de imagen 5">
            <a:extLst>
              <a:ext uri="{FF2B5EF4-FFF2-40B4-BE49-F238E27FC236}">
                <a16:creationId xmlns:a16="http://schemas.microsoft.com/office/drawing/2014/main" id="{D69DC11A-CBFE-553D-DD0F-FCAF9D860B3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8FF5C217-8736-115B-71CE-0411B071CA85}"/>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708436" y="221962"/>
            <a:ext cx="5571393" cy="6636037"/>
          </a:xfrm>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a:xfrm>
            <a:off x="3036816" y="221963"/>
            <a:ext cx="8630578" cy="650492"/>
          </a:xfrm>
        </p:spPr>
        <p:txBody>
          <a:bodyPr/>
          <a:lstStyle/>
          <a:p>
            <a:pPr algn="r"/>
            <a:r>
              <a:rPr lang="en-GB" sz="3200" dirty="0" err="1"/>
              <a:t>Etätyön</a:t>
            </a:r>
            <a:r>
              <a:rPr lang="en-GB" sz="3200" dirty="0"/>
              <a:t> </a:t>
            </a:r>
            <a:r>
              <a:rPr lang="en-GB" sz="3200" dirty="0" err="1"/>
              <a:t>tukiverkostot</a:t>
            </a:r>
            <a:endParaRPr lang="en-GB" sz="3200" dirty="0"/>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535024" y="1048624"/>
            <a:ext cx="5132370" cy="5050832"/>
          </a:xfrm>
        </p:spPr>
        <p:txBody>
          <a:bodyPr/>
          <a:lstStyle/>
          <a:p>
            <a:pPr>
              <a:spcAft>
                <a:spcPts val="1200"/>
              </a:spcAft>
            </a:pPr>
            <a:r>
              <a:rPr lang="fi-FI" sz="1800" dirty="0">
                <a:ea typeface="Calibri" panose="020F0502020204030204" pitchFamily="34" charset="0"/>
              </a:rPr>
              <a:t>Y</a:t>
            </a:r>
            <a:r>
              <a:rPr lang="fi-FI" sz="1800" b="0" i="0" dirty="0">
                <a:effectLst/>
                <a:ea typeface="Calibri" panose="020F0502020204030204" pitchFamily="34" charset="0"/>
              </a:rPr>
              <a:t>hteenkuuluvuuden tunteen luominen ja työntekijöiden tukeminen ovat tärkeitä myös etätyössä.</a:t>
            </a:r>
          </a:p>
          <a:p>
            <a:pPr>
              <a:spcAft>
                <a:spcPts val="1200"/>
              </a:spcAft>
            </a:pPr>
            <a:r>
              <a:rPr lang="fi-FI" sz="1800" b="0" i="0" dirty="0">
                <a:effectLst/>
                <a:ea typeface="Calibri" panose="020F0502020204030204" pitchFamily="34" charset="0"/>
              </a:rPr>
              <a:t>Tukiverkostolla tarkoitetaan etätyön kontekstissa ammatillista ja henkilökohtaista yhteysjärjestelmää, joka rohkaisee, auttaa ja toimii turvaverkkona työntekijöille työskentelyn haasteissa.</a:t>
            </a:r>
          </a:p>
          <a:p>
            <a:pPr>
              <a:spcAft>
                <a:spcPts val="1200"/>
              </a:spcAft>
            </a:pPr>
            <a:r>
              <a:rPr lang="fi-FI" sz="1800" b="0" i="0" dirty="0">
                <a:effectLst/>
                <a:ea typeface="Calibri" panose="020F0502020204030204" pitchFamily="34" charset="0"/>
              </a:rPr>
              <a:t>Tukiverkostojen perustaminen ja ylläpitäminen etätyöntekijöille ei ole vain hyvän tahdon teko; se on strateginen välttämättömyys. Nämä verkostot ovat elinehtoja, jotka yhdistävät etätyöryhmän jäseniä, edistävät yhteistyötä ja kohottavat yksilöllistä sekä kollektiivista hyvinvointia. Etätyön tuen puute voi johtaa haitallisiin seurauksiin.</a:t>
            </a:r>
            <a:endParaRPr lang="en-GB" sz="1800" b="0" i="0" dirty="0">
              <a:effectLst/>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err="1"/>
              <a:t>Tervetuloa</a:t>
            </a:r>
            <a:r>
              <a:rPr lang="en-US" dirty="0"/>
              <a:t> </a:t>
            </a:r>
            <a:r>
              <a:rPr lang="en-US" dirty="0" err="1"/>
              <a:t>DigiWorkWell-kurssille</a:t>
            </a:r>
            <a:endParaRPr lang="en-US" dirty="0"/>
          </a:p>
          <a:p>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fi-FI" sz="1800" dirty="0"/>
              <a:t>Digitalisaatio ja teknologia ovat mahdollistaneet työskentelyn ja yhteydenpidon riippumatta etäisyydestä tai ajasta. Vaikka tämä onkin tuonut mukanaan monia positiivisia vaikutuksia, näillä muutoksilla voi olla myös kielteisiä seurauksia sekä työnantajille että työntekijöille.</a:t>
            </a:r>
            <a:endParaRPr lang="en-GB" sz="1800" dirty="0"/>
          </a:p>
          <a:p>
            <a:pPr>
              <a:spcAft>
                <a:spcPts val="600"/>
              </a:spcAft>
            </a:pPr>
            <a:r>
              <a:rPr lang="fi-FI" sz="1800" dirty="0"/>
              <a:t>Tämä kurssi antaa sinulle tiedot, taidot ja itseluottamuksen, joita tarvitaan yrityksen sisäisen ohjeistuksen toteuttamiseen työntekijöiden digitaalisen ylikuormituksen estämiseksi. </a:t>
            </a:r>
            <a:r>
              <a:rPr lang="fi-FI" sz="1800" dirty="0" err="1"/>
              <a:t>PK-yritykset</a:t>
            </a:r>
            <a:r>
              <a:rPr lang="fi-FI" sz="1800" dirty="0"/>
              <a:t> jäävät jälkeen suurista yrityksistä työntekijöiden digitaalisen hyvinvoinnin ohjeistusten ja aloitteiden suhteen </a:t>
            </a:r>
            <a:r>
              <a:rPr lang="en-US" sz="1800" dirty="0"/>
              <a:t>–</a:t>
            </a:r>
            <a:r>
              <a:rPr lang="fi-FI" sz="1800" dirty="0"/>
              <a:t> 82%:</a:t>
            </a:r>
            <a:r>
              <a:rPr lang="fi-FI" sz="1800" dirty="0" err="1"/>
              <a:t>lla</a:t>
            </a:r>
            <a:r>
              <a:rPr lang="fi-FI" sz="1800" dirty="0"/>
              <a:t> </a:t>
            </a:r>
            <a:r>
              <a:rPr lang="fi-FI" sz="1800" dirty="0" err="1"/>
              <a:t>PK-yrityksistä</a:t>
            </a:r>
            <a:r>
              <a:rPr lang="fi-FI" sz="1800" dirty="0"/>
              <a:t> EI ole käytössä mitään digitaalisen terveyden tai hyvinvoinnin ohjeistuksia eikä suunnitelmissa sellaisen käyttöönottoa.</a:t>
            </a:r>
            <a:endParaRPr lang="en-GB" sz="1800" dirty="0"/>
          </a:p>
          <a:p>
            <a:pPr>
              <a:spcAft>
                <a:spcPts val="600"/>
              </a:spcAft>
            </a:pPr>
            <a:r>
              <a:rPr lang="fi-FI" sz="1800" dirty="0"/>
              <a:t>Kurssi on jaettu viiteen moduuliin. Jokainen näistä moduuleista sisältää johdannon teemoihin, parhaisiin käytäntöihin ja muihin koulutusmateriaaleihin. </a:t>
            </a:r>
          </a:p>
          <a:p>
            <a:pPr>
              <a:spcAft>
                <a:spcPts val="600"/>
              </a:spcAft>
            </a:pPr>
            <a:r>
              <a:rPr lang="en-GB" sz="1800" b="1" dirty="0" err="1"/>
              <a:t>Kurssilla</a:t>
            </a:r>
            <a:r>
              <a:rPr lang="en-GB" sz="1800" b="1" dirty="0"/>
              <a:t> </a:t>
            </a:r>
            <a:r>
              <a:rPr lang="en-GB" sz="1800" b="1" dirty="0" err="1"/>
              <a:t>opit</a:t>
            </a:r>
            <a:endParaRPr lang="en-GB" sz="1800" dirty="0"/>
          </a:p>
          <a:p>
            <a:pPr marL="285750" indent="-285750">
              <a:buFont typeface="Arial" panose="020B0604020202020204" pitchFamily="34" charset="0"/>
              <a:buChar char="•"/>
            </a:pPr>
            <a:r>
              <a:rPr lang="fi-FI" sz="1800" dirty="0"/>
              <a:t>Mitä digitaalinen työskentely on ja mitkä ovat sen vaikutukset fyysiseen ja mielenterveyteen</a:t>
            </a:r>
          </a:p>
          <a:p>
            <a:pPr marL="342900" indent="-342900">
              <a:buFont typeface="Arial" panose="020B0604020202020204" pitchFamily="34" charset="0"/>
              <a:buChar char="•"/>
            </a:pPr>
            <a:r>
              <a:rPr lang="fi-FI" sz="1800" dirty="0"/>
              <a:t>Digitaalisen elämän käsittelytavat elämän eri osa-alueilla</a:t>
            </a:r>
          </a:p>
          <a:p>
            <a:pPr marL="342900" indent="-342900">
              <a:buFont typeface="Arial" panose="020B0604020202020204" pitchFamily="34" charset="0"/>
              <a:buChar char="•"/>
            </a:pPr>
            <a:r>
              <a:rPr lang="fi-FI" sz="1800" dirty="0"/>
              <a:t>Digitaalisen työskentelyn ja viestinnän erityispiirteiden ymmärtäminen</a:t>
            </a:r>
          </a:p>
          <a:p>
            <a:pPr marL="342900" indent="-342900">
              <a:buFont typeface="Arial" panose="020B0604020202020204" pitchFamily="34" charset="0"/>
              <a:buChar char="•"/>
            </a:pPr>
            <a:r>
              <a:rPr lang="fi-FI" sz="1800" dirty="0"/>
              <a:t>Mitä digitaalisen työvoiman johtaminen tarkoittaa ja parhaat käytännöt siihen.</a:t>
            </a:r>
            <a:endParaRPr lang="en-GB" sz="1800" dirty="0"/>
          </a:p>
          <a:p>
            <a:pPr>
              <a:spcAft>
                <a:spcPts val="600"/>
              </a:spcAft>
            </a:pPr>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5C764558-924B-AA30-94EB-F0B60C69690B}"/>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6892925"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7544421" cy="931153"/>
          </a:xfrm>
        </p:spPr>
        <p:txBody>
          <a:bodyPr/>
          <a:lstStyle/>
          <a:p>
            <a:pPr>
              <a:spcBef>
                <a:spcPts val="0"/>
              </a:spcBef>
            </a:pPr>
            <a:r>
              <a:rPr lang="en-GB" sz="3200" dirty="0" err="1"/>
              <a:t>Tukiverkostojen</a:t>
            </a:r>
            <a:r>
              <a:rPr lang="en-GB" sz="3200" dirty="0"/>
              <a:t> </a:t>
            </a:r>
            <a:r>
              <a:rPr lang="en-GB" sz="3200" dirty="0" err="1"/>
              <a:t>laiminlyönnin</a:t>
            </a:r>
            <a:r>
              <a:rPr lang="en-GB" sz="3200" dirty="0"/>
              <a:t> </a:t>
            </a:r>
            <a:r>
              <a:rPr lang="en-GB" sz="3200" dirty="0" err="1"/>
              <a:t>seuraukset</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8" y="1635829"/>
            <a:ext cx="6354830" cy="4561241"/>
          </a:xfrm>
        </p:spPr>
        <p:txBody>
          <a:bodyPr/>
          <a:lstStyle/>
          <a:p>
            <a:pPr>
              <a:spcAft>
                <a:spcPts val="1200"/>
              </a:spcAft>
            </a:pPr>
            <a:r>
              <a:rPr lang="en-GB" sz="2000" b="1" dirty="0" err="1">
                <a:solidFill>
                  <a:srgbClr val="7654A2"/>
                </a:solidFill>
                <a:ea typeface="Calibri" panose="020F0502020204030204" pitchFamily="34" charset="0"/>
              </a:rPr>
              <a:t>Eristäytyminen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ja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työuupumus</a:t>
            </a:r>
            <a:endParaRPr lang="en-GB" sz="2000" b="1" dirty="0">
              <a:solidFill>
                <a:srgbClr val="7654A2"/>
              </a:solidFill>
              <a:ea typeface="Calibri" panose="020F0502020204030204" pitchFamily="34" charset="0"/>
            </a:endParaRPr>
          </a:p>
          <a:p>
            <a:pPr>
              <a:spcAft>
                <a:spcPts val="1200"/>
              </a:spcAft>
            </a:pPr>
            <a:r>
              <a:rPr lang="fi-FI" sz="1800" i="0" dirty="0">
                <a:effectLst/>
                <a:ea typeface="Calibri" panose="020F0502020204030204" pitchFamily="34" charset="0"/>
              </a:rPr>
              <a:t>Etätyöntekijät voivat tuntea olevansa eristyksissä ja irrallaan maailmasta. </a:t>
            </a:r>
            <a:r>
              <a:rPr lang="fi-FI" sz="1800" dirty="0">
                <a:ea typeface="Calibri" panose="020F0502020204030204" pitchFamily="34" charset="0"/>
              </a:rPr>
              <a:t>E</a:t>
            </a:r>
            <a:r>
              <a:rPr lang="fi-FI" sz="1800" i="0" dirty="0">
                <a:effectLst/>
                <a:ea typeface="Calibri" panose="020F0502020204030204" pitchFamily="34" charset="0"/>
              </a:rPr>
              <a:t>ristäytyminen voi heikentää yleistä hyvinvointia ja tuottavuutta sekä johtaa työuupumukseen. </a:t>
            </a:r>
          </a:p>
          <a:p>
            <a:pPr>
              <a:spcAft>
                <a:spcPts val="1200"/>
              </a:spcAft>
            </a:pPr>
            <a:r>
              <a:rPr lang="en-GB" sz="2000" b="1" dirty="0" err="1">
                <a:solidFill>
                  <a:srgbClr val="7654A2"/>
                </a:solidFill>
                <a:ea typeface="Calibri" panose="020F0502020204030204" pitchFamily="34" charset="0"/>
              </a:rPr>
              <a:t>Moraalin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väheneminen</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Tukiverkostojen puute voi johtaa etätyöryhmän jäsenten moraalin heikkenemiseen. Alhainen moraali johtaa usein sitoutumisen ja työn innostuksen vähenemiseen. </a:t>
            </a:r>
          </a:p>
          <a:p>
            <a:pPr>
              <a:spcAft>
                <a:spcPts val="1200"/>
              </a:spcAft>
            </a:pPr>
            <a:r>
              <a:rPr lang="en-GB" sz="2000" b="1" dirty="0" err="1">
                <a:solidFill>
                  <a:srgbClr val="7654A2"/>
                </a:solidFill>
                <a:ea typeface="Calibri" panose="020F0502020204030204" pitchFamily="34" charset="0"/>
              </a:rPr>
              <a:t>Viestintähäiriöt</a:t>
            </a:r>
            <a:endParaRPr lang="en-GB" sz="2000" b="1" i="0" dirty="0">
              <a:solidFill>
                <a:srgbClr val="7654A2"/>
              </a:solidFill>
              <a:effectLst/>
              <a:ea typeface="Calibri" panose="020F0502020204030204" pitchFamily="34" charset="0"/>
            </a:endParaRPr>
          </a:p>
          <a:p>
            <a:pPr>
              <a:spcAft>
                <a:spcPts val="1200"/>
              </a:spcAft>
            </a:pPr>
            <a:r>
              <a:rPr lang="fi-FI" sz="1800" dirty="0">
                <a:ea typeface="Calibri" panose="020F0502020204030204" pitchFamily="34" charset="0"/>
              </a:rPr>
              <a:t>T</a:t>
            </a:r>
            <a:r>
              <a:rPr lang="fi-FI" sz="1800" i="0" dirty="0">
                <a:effectLst/>
                <a:ea typeface="Calibri" panose="020F0502020204030204" pitchFamily="34" charset="0"/>
              </a:rPr>
              <a:t>ukiverkostojen puute voi johtaa etätyöntekijöiden hajanaiseen ja tehottomaan kommunikointiin. Tämä voi haitata yhteistyötä ja tiedonkulkua. </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C2F0264-EFEB-373B-D456-223DCDD1AE2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402502"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756212" y="221963"/>
            <a:ext cx="7911181" cy="842867"/>
          </a:xfrm>
        </p:spPr>
        <p:txBody>
          <a:bodyPr/>
          <a:lstStyle/>
          <a:p>
            <a:pPr>
              <a:spcBef>
                <a:spcPts val="0"/>
              </a:spcBef>
            </a:pPr>
            <a:r>
              <a:rPr lang="en-GB" sz="3200" dirty="0" err="1"/>
              <a:t>Tukiverkostojen</a:t>
            </a:r>
            <a:r>
              <a:rPr lang="en-GB" sz="3200" dirty="0"/>
              <a:t> </a:t>
            </a:r>
            <a:r>
              <a:rPr lang="en-GB" sz="3200" dirty="0" err="1"/>
              <a:t>laiminlyönnin</a:t>
            </a:r>
            <a:r>
              <a:rPr lang="en-GB" sz="3200" dirty="0"/>
              <a:t> </a:t>
            </a:r>
            <a:r>
              <a:rPr lang="en-GB" sz="3200" dirty="0" err="1"/>
              <a:t>seuraukset</a:t>
            </a:r>
            <a:endParaRPr lang="en-GB" sz="3200" dirty="0"/>
          </a:p>
        </p:txBody>
      </p:sp>
      <p:sp>
        <p:nvSpPr>
          <p:cNvPr id="5" name="Text Placeholder 6">
            <a:extLst>
              <a:ext uri="{FF2B5EF4-FFF2-40B4-BE49-F238E27FC236}">
                <a16:creationId xmlns:a16="http://schemas.microsoft.com/office/drawing/2014/main" id="{14C32B51-2E97-94BE-5E50-F8D55E755166}"/>
              </a:ext>
            </a:extLst>
          </p:cNvPr>
          <p:cNvSpPr>
            <a:spLocks noGrp="1"/>
          </p:cNvSpPr>
          <p:nvPr>
            <p:ph type="body" sz="quarter" idx="48"/>
          </p:nvPr>
        </p:nvSpPr>
        <p:spPr>
          <a:xfrm>
            <a:off x="5446787" y="1392548"/>
            <a:ext cx="6220606" cy="4561241"/>
          </a:xfrm>
        </p:spPr>
        <p:txBody>
          <a:bodyPr/>
          <a:lstStyle/>
          <a:p>
            <a:pPr>
              <a:spcAft>
                <a:spcPts val="1200"/>
              </a:spcAft>
            </a:pPr>
            <a:r>
              <a:rPr lang="en-GB" sz="2000" b="1" i="0" dirty="0" err="1">
                <a:solidFill>
                  <a:srgbClr val="7654A2"/>
                </a:solidFill>
                <a:effectLst/>
                <a:ea typeface="Calibri" panose="020F0502020204030204" pitchFamily="34" charset="0"/>
              </a:rPr>
              <a:t>Mielenterveyden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haasteet</a:t>
            </a:r>
            <a:endParaRPr lang="en-GB" sz="2000" b="1" dirty="0">
              <a:solidFill>
                <a:srgbClr val="7654A2"/>
              </a:solidFill>
              <a:ea typeface="Calibri" panose="020F0502020204030204" pitchFamily="34" charset="0"/>
            </a:endParaRPr>
          </a:p>
          <a:p>
            <a:pPr>
              <a:spcAft>
                <a:spcPts val="1200"/>
              </a:spcAft>
            </a:pPr>
            <a:r>
              <a:rPr lang="fi-FI" sz="1800" i="0" dirty="0">
                <a:effectLst/>
                <a:ea typeface="Calibri" panose="020F0502020204030204" pitchFamily="34" charset="0"/>
              </a:rPr>
              <a:t>Eristäytyminen ja tukiverkostojen puute voivat aiheuttaa mielenterveysongelmia, kuten ahdistusta ja masennusta. Nämä vaikuttavat negatiivisesti työntekijän työkykyyn.</a:t>
            </a:r>
            <a:endParaRPr lang="en-GB" sz="1800" i="0" dirty="0">
              <a:effectLst/>
              <a:ea typeface="Calibri" panose="020F0502020204030204" pitchFamily="34" charset="0"/>
            </a:endParaRPr>
          </a:p>
          <a:p>
            <a:pPr>
              <a:spcAft>
                <a:spcPts val="1200"/>
              </a:spcAft>
            </a:pPr>
            <a:r>
              <a:rPr lang="en-GB" sz="2000" b="1" dirty="0" err="1">
                <a:solidFill>
                  <a:srgbClr val="7654A2"/>
                </a:solidFill>
                <a:ea typeface="Calibri" panose="020F0502020204030204" pitchFamily="34" charset="0"/>
              </a:rPr>
              <a:t>Korkea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vaihtuvuus</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Eristyksissä olevat työntekijät tuntevat olonsa todennäköisemmin syrjäytyneiksi ja saattavat alkaa etsiä vaihtoehtoisia työmahdollisuuksia. Korkea vaihtuvuus voi tulla yrityksille kalliiksi.</a:t>
            </a:r>
          </a:p>
          <a:p>
            <a:pPr>
              <a:spcAft>
                <a:spcPts val="1200"/>
              </a:spcAft>
            </a:pPr>
            <a:r>
              <a:rPr lang="en-GB" sz="2000" b="1" dirty="0" err="1">
                <a:solidFill>
                  <a:srgbClr val="7654A2"/>
                </a:solidFill>
                <a:ea typeface="Calibri" panose="020F0502020204030204" pitchFamily="34" charset="0"/>
              </a:rPr>
              <a:t>Alentunut</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tuottavuus</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Ilman tukea jäävät etätyöntekijät voivat kokea lisääntyneen stressin ja resurssien puutteen vuoksi heikompaa työn tuottavuutta.</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47226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C4E1F5B8-DC98-0702-5623-B37F2199B057}"/>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631723" y="-7938"/>
            <a:ext cx="4253890"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352338"/>
            <a:ext cx="9095317" cy="931153"/>
          </a:xfrm>
        </p:spPr>
        <p:txBody>
          <a:bodyPr/>
          <a:lstStyle/>
          <a:p>
            <a:pPr>
              <a:spcBef>
                <a:spcPts val="0"/>
              </a:spcBef>
            </a:pPr>
            <a:r>
              <a:rPr lang="en-GB" sz="3200" dirty="0" err="1"/>
              <a:t>Etätyöntekijöiden</a:t>
            </a:r>
            <a:r>
              <a:rPr lang="en-GB" sz="3200" dirty="0"/>
              <a:t> </a:t>
            </a:r>
            <a:r>
              <a:rPr lang="en-GB" sz="3200" dirty="0" err="1"/>
              <a:t>tukiverkkojen</a:t>
            </a:r>
            <a:r>
              <a:rPr lang="en-GB" sz="3200" dirty="0"/>
              <a:t> </a:t>
            </a:r>
            <a:r>
              <a:rPr lang="en-GB" sz="3200" dirty="0" err="1"/>
              <a:t>rakentamisen</a:t>
            </a:r>
            <a:r>
              <a:rPr lang="en-GB" sz="3200" dirty="0"/>
              <a:t> </a:t>
            </a:r>
            <a:r>
              <a:rPr lang="en-GB" sz="3200" dirty="0" err="1"/>
              <a:t>edut</a:t>
            </a:r>
            <a:r>
              <a:rPr lang="en-GB" sz="3200" dirty="0"/>
              <a:t>:</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434518"/>
            <a:ext cx="7109840" cy="5071144"/>
          </a:xfrm>
        </p:spPr>
        <p:txBody>
          <a:bodyPr/>
          <a:lstStyle/>
          <a:p>
            <a:pPr>
              <a:spcAft>
                <a:spcPts val="600"/>
              </a:spcAft>
            </a:pPr>
            <a:r>
              <a:rPr lang="en-GB" sz="2000" b="1" dirty="0" err="1">
                <a:solidFill>
                  <a:srgbClr val="7654A2"/>
                </a:solidFill>
                <a:ea typeface="Calibri" panose="020F0502020204030204" pitchFamily="34" charset="0"/>
              </a:rPr>
              <a:t>Hyvinvoinnin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edistäminen</a:t>
            </a:r>
            <a:endParaRPr lang="en-GB" sz="2000" b="1" dirty="0">
              <a:solidFill>
                <a:srgbClr val="7654A2"/>
              </a:solidFill>
              <a:ea typeface="Calibri" panose="020F0502020204030204" pitchFamily="34" charset="0"/>
            </a:endParaRPr>
          </a:p>
          <a:p>
            <a:pPr>
              <a:spcAft>
                <a:spcPts val="1200"/>
              </a:spcAft>
            </a:pPr>
            <a:r>
              <a:rPr lang="fi-FI" sz="1800" i="0" dirty="0">
                <a:effectLst/>
                <a:ea typeface="Calibri" panose="020F0502020204030204" pitchFamily="34" charset="0"/>
              </a:rPr>
              <a:t>Tukiverkostot vahvistavat yhteenkuuluvuuden tunnetta ja henkistä tukea. Nämä lisäävät etätyöntekijöiden henkistä ja emotionaalista hyvinvointia</a:t>
            </a:r>
            <a:r>
              <a:rPr lang="en-GB" sz="1800" i="0" dirty="0">
                <a:effectLst/>
                <a:ea typeface="Calibri" panose="020F0502020204030204" pitchFamily="34" charset="0"/>
              </a:rPr>
              <a:t>.</a:t>
            </a:r>
          </a:p>
          <a:p>
            <a:pPr>
              <a:spcAft>
                <a:spcPts val="600"/>
              </a:spcAft>
            </a:pPr>
            <a:r>
              <a:rPr lang="en-GB" sz="2000" b="1" dirty="0" err="1">
                <a:solidFill>
                  <a:srgbClr val="7654A2"/>
                </a:solidFill>
                <a:ea typeface="Calibri" panose="020F0502020204030204" pitchFamily="34" charset="0"/>
              </a:rPr>
              <a:t>Yhteistyön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vahvistaminen</a:t>
            </a:r>
            <a:endParaRPr lang="en-GB" sz="2000" b="1" i="0" dirty="0">
              <a:solidFill>
                <a:srgbClr val="7654A2"/>
              </a:solidFill>
              <a:effectLst/>
              <a:ea typeface="Calibri" panose="020F0502020204030204" pitchFamily="34" charset="0"/>
            </a:endParaRPr>
          </a:p>
          <a:p>
            <a:pPr>
              <a:spcAft>
                <a:spcPts val="1200"/>
              </a:spcAft>
            </a:pPr>
            <a:r>
              <a:rPr lang="fi-FI" sz="1800" dirty="0">
                <a:ea typeface="Calibri" panose="020F0502020204030204" pitchFamily="34" charset="0"/>
              </a:rPr>
              <a:t>Tuki</a:t>
            </a:r>
            <a:r>
              <a:rPr lang="fi-FI" sz="1800" i="0" dirty="0">
                <a:effectLst/>
                <a:ea typeface="Calibri" panose="020F0502020204030204" pitchFamily="34" charset="0"/>
              </a:rPr>
              <a:t>verkostot vahvistavat yhteistyötä luomalla tilan ideoiden jakamiseen, ongelmien ratkaisemiseen yhdessä. Ne  edistävät myös tiimin yhteenkuuluvuuden tunnetta. </a:t>
            </a:r>
          </a:p>
          <a:p>
            <a:pPr>
              <a:spcAft>
                <a:spcPts val="1200"/>
              </a:spcAft>
            </a:pPr>
            <a:r>
              <a:rPr lang="en-GB" sz="2000" b="1" i="0" dirty="0" err="1">
                <a:solidFill>
                  <a:srgbClr val="7654A2"/>
                </a:solidFill>
                <a:effectLst/>
                <a:ea typeface="Calibri" panose="020F0502020204030204" pitchFamily="34" charset="0"/>
              </a:rPr>
              <a:t>Moraalin</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ja</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tuottavuuden</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kasvu</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Kun työnteki</a:t>
            </a:r>
            <a:r>
              <a:rPr lang="fi-FI" sz="1800" dirty="0">
                <a:ea typeface="Calibri" panose="020F0502020204030204" pitchFamily="34" charset="0"/>
              </a:rPr>
              <a:t>jät saavat tukea ja arvostusta työhönsä</a:t>
            </a:r>
            <a:r>
              <a:rPr lang="fi-FI" sz="1800" i="0" dirty="0">
                <a:effectLst/>
                <a:ea typeface="Calibri" panose="020F0502020204030204" pitchFamily="34" charset="0"/>
              </a:rPr>
              <a:t>, heidän moraalinsa paranee, mikä lisää työtyytyväisyyttä ja -uskollisuutta. Sitoutuneet työntekijät ovat todennäköisesti tuottavampia. </a:t>
            </a:r>
          </a:p>
          <a:p>
            <a:pPr>
              <a:spcAft>
                <a:spcPts val="1200"/>
              </a:spcAft>
            </a:pPr>
            <a:r>
              <a:rPr lang="en-US" sz="2000" b="1" dirty="0" err="1">
                <a:solidFill>
                  <a:srgbClr val="7654A2"/>
                </a:solidFill>
                <a:ea typeface="Calibri" panose="020F0502020204030204" pitchFamily="34" charset="0"/>
              </a:rPr>
              <a:t>Työn</a:t>
            </a:r>
            <a:r>
              <a:rPr lang="en-US" sz="2000" b="1" dirty="0">
                <a:solidFill>
                  <a:srgbClr val="7654A2"/>
                </a:solidFill>
                <a:ea typeface="Calibri" panose="020F0502020204030204" pitchFamily="34" charset="0"/>
              </a:rPr>
              <a:t> veto- ja </a:t>
            </a:r>
            <a:r>
              <a:rPr lang="en-US" sz="2000" b="1" dirty="0" err="1">
                <a:solidFill>
                  <a:srgbClr val="7654A2"/>
                </a:solidFill>
                <a:ea typeface="Calibri" panose="020F0502020204030204" pitchFamily="34" charset="0"/>
              </a:rPr>
              <a:t>pitovoima</a:t>
            </a:r>
            <a:endParaRPr lang="en-US"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Tukeva etätyöympäristö helpottaa huippuosaamisen säilyttämistä ja uusien työntekijöiden houkuttelemista. Se on kilpailuetu työmarkkinoilla.</a:t>
            </a:r>
            <a:endParaRPr lang="en-GB" sz="1800" i="0" dirty="0">
              <a:effectLst/>
              <a:ea typeface="Calibri" panose="020F0502020204030204" pitchFamily="34" charset="0"/>
            </a:endParaRPr>
          </a:p>
        </p:txBody>
      </p:sp>
    </p:spTree>
    <p:extLst>
      <p:ext uri="{BB962C8B-B14F-4D97-AF65-F5344CB8AC3E}">
        <p14:creationId xmlns:p14="http://schemas.microsoft.com/office/powerpoint/2010/main" val="3818907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B6AD0068-6753-C230-D88E-AB29A34E55CE}"/>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84606" y="0"/>
            <a:ext cx="4144594"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299012" y="221963"/>
            <a:ext cx="8368381" cy="842867"/>
          </a:xfrm>
        </p:spPr>
        <p:txBody>
          <a:bodyPr/>
          <a:lstStyle/>
          <a:p>
            <a:pPr>
              <a:spcBef>
                <a:spcPts val="0"/>
              </a:spcBef>
            </a:pPr>
            <a:r>
              <a:rPr lang="en-GB" sz="3200" dirty="0" err="1"/>
              <a:t>Tukiverkoston</a:t>
            </a:r>
            <a:r>
              <a:rPr lang="en-GB" sz="3200" dirty="0"/>
              <a:t> </a:t>
            </a:r>
            <a:r>
              <a:rPr lang="en-GB" sz="3200" dirty="0" err="1"/>
              <a:t>rakentaminen</a:t>
            </a:r>
            <a:r>
              <a:rPr lang="en-GB" sz="3200" dirty="0"/>
              <a:t> </a:t>
            </a:r>
            <a:r>
              <a:rPr lang="en-GB" sz="3200" dirty="0" err="1"/>
              <a:t>ja</a:t>
            </a:r>
            <a:r>
              <a:rPr lang="en-GB" sz="3200" dirty="0"/>
              <a:t> </a:t>
            </a:r>
            <a:r>
              <a:rPr lang="en-GB" sz="3200" dirty="0" err="1"/>
              <a:t>ylläpitäminen</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286794"/>
            <a:ext cx="6407496" cy="5097228"/>
          </a:xfrm>
        </p:spPr>
        <p:txBody>
          <a:bodyPr/>
          <a:lstStyle/>
          <a:p>
            <a:pPr>
              <a:spcAft>
                <a:spcPts val="1200"/>
              </a:spcAft>
            </a:pPr>
            <a:r>
              <a:rPr lang="en-GB" sz="2000" b="1" dirty="0" err="1">
                <a:solidFill>
                  <a:srgbClr val="7654A2"/>
                </a:solidFill>
                <a:ea typeface="Calibri" panose="020F0502020204030204" pitchFamily="34" charset="0"/>
              </a:rPr>
              <a:t>Määrittele</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tarkoitus</a:t>
            </a:r>
            <a:endParaRPr lang="en-GB" sz="2000" b="1" dirty="0">
              <a:solidFill>
                <a:srgbClr val="7654A2"/>
              </a:solidFill>
              <a:ea typeface="Calibri" panose="020F0502020204030204" pitchFamily="34" charset="0"/>
            </a:endParaRPr>
          </a:p>
          <a:p>
            <a:pPr>
              <a:spcAft>
                <a:spcPts val="1200"/>
              </a:spcAft>
            </a:pPr>
            <a:r>
              <a:rPr lang="fi-FI" sz="1800" i="0" dirty="0">
                <a:effectLst/>
                <a:ea typeface="Calibri" panose="020F0502020204030204" pitchFamily="34" charset="0"/>
              </a:rPr>
              <a:t>On tärkeää määritellä tukiverkoston tarkoitus. On hyvä määritellä, onko se ammatillista kehitystä, henkistä tukea, taitojen jakamista vai näiden yhdistelmää varten.</a:t>
            </a:r>
            <a:r>
              <a:rPr lang="en-GB" sz="1800" i="0" dirty="0">
                <a:effectLst/>
                <a:ea typeface="Calibri" panose="020F0502020204030204" pitchFamily="34" charset="0"/>
              </a:rPr>
              <a:t> </a:t>
            </a:r>
          </a:p>
          <a:p>
            <a:pPr>
              <a:spcAft>
                <a:spcPts val="1200"/>
              </a:spcAft>
            </a:pPr>
            <a:r>
              <a:rPr lang="en-GB" sz="2000" b="1" i="0" dirty="0" err="1">
                <a:solidFill>
                  <a:srgbClr val="7654A2"/>
                </a:solidFill>
                <a:effectLst/>
                <a:ea typeface="Calibri" panose="020F0502020204030204" pitchFamily="34" charset="0"/>
              </a:rPr>
              <a:t>Tunnista</a:t>
            </a:r>
            <a:r>
              <a:rPr lang="en-GB" sz="2000" b="1" i="0" dirty="0">
                <a:solidFill>
                  <a:srgbClr val="7654A2"/>
                </a:solidFill>
                <a:effectLst/>
                <a:ea typeface="Calibri" panose="020F0502020204030204" pitchFamily="34" charset="0"/>
              </a:rPr>
              <a:t> </a:t>
            </a:r>
            <a:r>
              <a:rPr lang="en-GB" sz="2000" b="1" dirty="0" err="1">
                <a:solidFill>
                  <a:srgbClr val="7654A2"/>
                </a:solidFill>
                <a:ea typeface="Calibri" panose="020F0502020204030204" pitchFamily="34" charset="0"/>
              </a:rPr>
              <a:t>avainhenkilöt</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Tunnista organisaatiossa henkilöt, jotka ovat innostuneita osallistumaan tukiverkostoon. He voivat olla tiiminjohtajia, mentoreita tai kokeneita työntekijöitä.</a:t>
            </a:r>
            <a:r>
              <a:rPr lang="en-GB" sz="1800" i="0" dirty="0">
                <a:effectLst/>
                <a:ea typeface="Calibri" panose="020F0502020204030204" pitchFamily="34" charset="0"/>
              </a:rPr>
              <a:t> </a:t>
            </a:r>
          </a:p>
          <a:p>
            <a:pPr>
              <a:spcAft>
                <a:spcPts val="1200"/>
              </a:spcAft>
            </a:pPr>
            <a:r>
              <a:rPr lang="en-GB" sz="2000" b="1" dirty="0" err="1">
                <a:solidFill>
                  <a:srgbClr val="7654A2"/>
                </a:solidFill>
                <a:ea typeface="Calibri" panose="020F0502020204030204" pitchFamily="34" charset="0"/>
              </a:rPr>
              <a:t>Aseta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selkeät</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tavoitteet</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Määrittele, mitkä ovat toivotut tulokset ja kuinka tavoitteiden saavuttamista mitataan.</a:t>
            </a:r>
            <a:r>
              <a:rPr lang="en-GB" sz="1800" i="0" dirty="0">
                <a:effectLst/>
                <a:ea typeface="Calibri" panose="020F0502020204030204" pitchFamily="34" charset="0"/>
              </a:rPr>
              <a:t> </a:t>
            </a:r>
          </a:p>
          <a:p>
            <a:pPr>
              <a:spcAft>
                <a:spcPts val="1200"/>
              </a:spcAft>
            </a:pPr>
            <a:r>
              <a:rPr lang="en-GB" sz="2000" b="1" dirty="0" err="1">
                <a:solidFill>
                  <a:srgbClr val="7654A2"/>
                </a:solidFill>
                <a:ea typeface="Calibri" panose="020F0502020204030204" pitchFamily="34" charset="0"/>
              </a:rPr>
              <a:t>Määrittele</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viestintäkanavat</a:t>
            </a:r>
            <a:endParaRPr lang="en-GB" sz="2000" b="1" i="0" dirty="0">
              <a:solidFill>
                <a:srgbClr val="7654A2"/>
              </a:solidFill>
              <a:effectLst/>
              <a:ea typeface="Calibri" panose="020F0502020204030204" pitchFamily="34" charset="0"/>
            </a:endParaRPr>
          </a:p>
          <a:p>
            <a:pPr>
              <a:spcAft>
                <a:spcPts val="1200"/>
              </a:spcAft>
            </a:pPr>
            <a:r>
              <a:rPr lang="en-GB" sz="1800" dirty="0" err="1">
                <a:ea typeface="Calibri" panose="020F0502020204030204" pitchFamily="34" charset="0"/>
              </a:rPr>
              <a:t>Viestintäkanavia</a:t>
            </a:r>
            <a:r>
              <a:rPr lang="en-GB" sz="1800" dirty="0">
                <a:ea typeface="Calibri" panose="020F0502020204030204" pitchFamily="34" charset="0"/>
              </a:rPr>
              <a:t> </a:t>
            </a:r>
            <a:r>
              <a:rPr lang="en-GB" sz="1800" dirty="0" err="1">
                <a:ea typeface="Calibri" panose="020F0502020204030204" pitchFamily="34" charset="0"/>
              </a:rPr>
              <a:t>ja</a:t>
            </a:r>
            <a:r>
              <a:rPr lang="en-GB" sz="1800" dirty="0">
                <a:ea typeface="Calibri" panose="020F0502020204030204" pitchFamily="34" charset="0"/>
              </a:rPr>
              <a:t> –</a:t>
            </a:r>
            <a:r>
              <a:rPr lang="en-GB" sz="1800" dirty="0" err="1">
                <a:ea typeface="Calibri" panose="020F0502020204030204" pitchFamily="34" charset="0"/>
              </a:rPr>
              <a:t>alustoja</a:t>
            </a:r>
            <a:r>
              <a:rPr lang="en-GB" sz="1800" dirty="0">
                <a:ea typeface="Calibri" panose="020F0502020204030204" pitchFamily="34" charset="0"/>
              </a:rPr>
              <a:t> on </a:t>
            </a:r>
            <a:r>
              <a:rPr lang="en-GB" sz="1800" dirty="0" err="1">
                <a:ea typeface="Calibri" panose="020F0502020204030204" pitchFamily="34" charset="0"/>
              </a:rPr>
              <a:t>käsitelty</a:t>
            </a:r>
            <a:r>
              <a:rPr lang="en-GB" sz="1800" dirty="0">
                <a:ea typeface="Calibri" panose="020F0502020204030204" pitchFamily="34" charset="0"/>
              </a:rPr>
              <a:t> </a:t>
            </a:r>
            <a:r>
              <a:rPr lang="en-GB" sz="1800" dirty="0" err="1">
                <a:ea typeface="Calibri" panose="020F0502020204030204" pitchFamily="34" charset="0"/>
              </a:rPr>
              <a:t>kohdassa</a:t>
            </a:r>
            <a:r>
              <a:rPr lang="en-GB" sz="1800" dirty="0">
                <a:ea typeface="Calibri" panose="020F0502020204030204" pitchFamily="34" charset="0"/>
              </a:rPr>
              <a:t> </a:t>
            </a:r>
            <a:r>
              <a:rPr lang="en-GB" sz="1800" i="0" dirty="0">
                <a:effectLst/>
                <a:ea typeface="Calibri" panose="020F0502020204030204" pitchFamily="34" charset="0"/>
              </a:rPr>
              <a:t>“</a:t>
            </a:r>
            <a:r>
              <a:rPr lang="en-GB" sz="1800" dirty="0" err="1">
                <a:solidFill>
                  <a:srgbClr val="7654A2"/>
                </a:solidFill>
                <a:ea typeface="Calibri" panose="020F0502020204030204" pitchFamily="34" charset="0"/>
              </a:rPr>
              <a:t>Virtuaaliset</a:t>
            </a:r>
            <a:r>
              <a:rPr lang="en-GB" sz="1800" dirty="0">
                <a:solidFill>
                  <a:srgbClr val="7654A2"/>
                </a:solidFill>
                <a:ea typeface="Calibri" panose="020F0502020204030204" pitchFamily="34" charset="0"/>
              </a:rPr>
              <a:t> </a:t>
            </a:r>
            <a:r>
              <a:rPr lang="en-GB" sz="1800" dirty="0" err="1">
                <a:solidFill>
                  <a:srgbClr val="7654A2"/>
                </a:solidFill>
                <a:ea typeface="Calibri" panose="020F0502020204030204" pitchFamily="34" charset="0"/>
              </a:rPr>
              <a:t>alustat</a:t>
            </a:r>
            <a:r>
              <a:rPr lang="en-GB" sz="1800" dirty="0">
                <a:solidFill>
                  <a:srgbClr val="7654A2"/>
                </a:solidFill>
                <a:ea typeface="Calibri" panose="020F0502020204030204" pitchFamily="34" charset="0"/>
              </a:rPr>
              <a:t> </a:t>
            </a:r>
            <a:r>
              <a:rPr lang="en-GB" sz="1800" dirty="0" err="1">
                <a:solidFill>
                  <a:srgbClr val="7654A2"/>
                </a:solidFill>
                <a:ea typeface="Calibri" panose="020F0502020204030204" pitchFamily="34" charset="0"/>
              </a:rPr>
              <a:t>ja</a:t>
            </a:r>
            <a:r>
              <a:rPr lang="en-GB" sz="1800" dirty="0">
                <a:solidFill>
                  <a:srgbClr val="7654A2"/>
                </a:solidFill>
                <a:ea typeface="Calibri" panose="020F0502020204030204" pitchFamily="34" charset="0"/>
              </a:rPr>
              <a:t> </a:t>
            </a:r>
            <a:r>
              <a:rPr lang="en-GB" sz="1800" dirty="0" err="1">
                <a:solidFill>
                  <a:srgbClr val="7654A2"/>
                </a:solidFill>
                <a:ea typeface="Calibri" panose="020F0502020204030204" pitchFamily="34" charset="0"/>
              </a:rPr>
              <a:t>kokousvälineet</a:t>
            </a:r>
            <a:r>
              <a:rPr lang="en-GB" sz="1800" i="0" dirty="0">
                <a:effectLst/>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1334783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1868AD2D-1F92-3E14-E03E-3D60B9A81B89}"/>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t="-116"/>
          <a:stretch/>
        </p:blipFill>
        <p:spPr>
          <a:xfrm flipH="1">
            <a:off x="7514491" y="-7938"/>
            <a:ext cx="4371121"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en-GB" sz="3200" dirty="0" err="1"/>
              <a:t>Tukiverkoston</a:t>
            </a:r>
            <a:r>
              <a:rPr lang="en-GB" sz="3200" dirty="0"/>
              <a:t> </a:t>
            </a:r>
            <a:r>
              <a:rPr lang="en-GB" sz="3200" dirty="0" err="1"/>
              <a:t>rakentaminen</a:t>
            </a:r>
            <a:r>
              <a:rPr lang="en-GB" sz="3200" dirty="0"/>
              <a:t> </a:t>
            </a:r>
            <a:r>
              <a:rPr lang="en-GB" sz="3200" dirty="0" err="1"/>
              <a:t>ja</a:t>
            </a:r>
            <a:r>
              <a:rPr lang="en-GB" sz="3200" dirty="0"/>
              <a:t> </a:t>
            </a:r>
            <a:r>
              <a:rPr lang="en-GB" sz="3200" dirty="0" err="1"/>
              <a:t>ylläpitäminen</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098958"/>
            <a:ext cx="6874948" cy="5507325"/>
          </a:xfrm>
        </p:spPr>
        <p:txBody>
          <a:bodyPr/>
          <a:lstStyle/>
          <a:p>
            <a:pPr>
              <a:spcAft>
                <a:spcPts val="600"/>
              </a:spcAft>
            </a:pPr>
            <a:r>
              <a:rPr lang="en-GB" sz="1600" b="1" dirty="0" err="1">
                <a:solidFill>
                  <a:srgbClr val="7654A2"/>
                </a:solidFill>
                <a:ea typeface="Calibri" panose="020F0502020204030204" pitchFamily="34" charset="0"/>
              </a:rPr>
              <a:t>Turvallinen</a:t>
            </a:r>
            <a:r>
              <a:rPr lang="en-GB" sz="1600" b="1" dirty="0">
                <a:solidFill>
                  <a:srgbClr val="7654A2"/>
                </a:solidFill>
                <a:ea typeface="Calibri" panose="020F0502020204030204" pitchFamily="34" charset="0"/>
              </a:rPr>
              <a:t> </a:t>
            </a:r>
            <a:r>
              <a:rPr lang="en-GB" sz="1600" b="1" dirty="0" err="1">
                <a:solidFill>
                  <a:srgbClr val="7654A2"/>
                </a:solidFill>
                <a:ea typeface="Calibri" panose="020F0502020204030204" pitchFamily="34" charset="0"/>
              </a:rPr>
              <a:t>ilmapiiri</a:t>
            </a:r>
            <a:endParaRPr lang="en-GB" sz="1600" b="1" dirty="0">
              <a:solidFill>
                <a:srgbClr val="7654A2"/>
              </a:solidFill>
              <a:ea typeface="Calibri" panose="020F0502020204030204" pitchFamily="34" charset="0"/>
            </a:endParaRPr>
          </a:p>
          <a:p>
            <a:pPr>
              <a:spcAft>
                <a:spcPts val="1200"/>
              </a:spcAft>
            </a:pPr>
            <a:r>
              <a:rPr lang="fi-FI" sz="1600" i="0" dirty="0">
                <a:effectLst/>
                <a:ea typeface="Calibri" panose="020F0502020204030204" pitchFamily="34" charset="0"/>
              </a:rPr>
              <a:t>Edistä osallisuuden, luottamuksen ja kunnioituksen kulttuuria. Varmista, että kaikki jäsenet tuntevat olonsa mukavaksi jakaessaan ajatuksiaan ja kokemuksiaan.</a:t>
            </a:r>
            <a:r>
              <a:rPr lang="en-GB" sz="1600" i="0" dirty="0">
                <a:effectLst/>
                <a:ea typeface="Calibri" panose="020F0502020204030204" pitchFamily="34" charset="0"/>
              </a:rPr>
              <a:t> </a:t>
            </a:r>
          </a:p>
          <a:p>
            <a:pPr>
              <a:spcAft>
                <a:spcPts val="1200"/>
              </a:spcAft>
            </a:pPr>
            <a:r>
              <a:rPr lang="en-GB" sz="1600" b="1" dirty="0" err="1">
                <a:solidFill>
                  <a:srgbClr val="7654A2"/>
                </a:solidFill>
                <a:ea typeface="Calibri" panose="020F0502020204030204" pitchFamily="34" charset="0"/>
              </a:rPr>
              <a:t>Säännölliset</a:t>
            </a:r>
            <a:r>
              <a:rPr lang="en-GB" sz="1600" b="1" dirty="0">
                <a:solidFill>
                  <a:srgbClr val="7654A2"/>
                </a:solidFill>
                <a:ea typeface="Calibri" panose="020F0502020204030204" pitchFamily="34" charset="0"/>
              </a:rPr>
              <a:t> </a:t>
            </a:r>
            <a:r>
              <a:rPr lang="en-GB" sz="1600" b="1" dirty="0" err="1">
                <a:solidFill>
                  <a:srgbClr val="7654A2"/>
                </a:solidFill>
                <a:ea typeface="Calibri" panose="020F0502020204030204" pitchFamily="34" charset="0"/>
              </a:rPr>
              <a:t>tapaamiset</a:t>
            </a:r>
            <a:endParaRPr lang="en-GB" sz="1600" b="1" i="0" dirty="0">
              <a:solidFill>
                <a:srgbClr val="7654A2"/>
              </a:solidFill>
              <a:effectLst/>
              <a:ea typeface="Calibri" panose="020F0502020204030204" pitchFamily="34" charset="0"/>
            </a:endParaRPr>
          </a:p>
          <a:p>
            <a:pPr>
              <a:spcAft>
                <a:spcPts val="1200"/>
              </a:spcAft>
            </a:pPr>
            <a:r>
              <a:rPr lang="fi-FI" sz="1600" i="0" dirty="0">
                <a:effectLst/>
                <a:ea typeface="Calibri" panose="020F0502020204030204" pitchFamily="34" charset="0"/>
              </a:rPr>
              <a:t>Suunnittele säännölliset kokoukset, esim</a:t>
            </a:r>
            <a:r>
              <a:rPr lang="fi-FI" sz="1600" dirty="0">
                <a:ea typeface="Calibri" panose="020F0502020204030204" pitchFamily="34" charset="0"/>
              </a:rPr>
              <a:t>. </a:t>
            </a:r>
            <a:r>
              <a:rPr lang="fi-FI" sz="1600" i="0" dirty="0" err="1">
                <a:effectLst/>
                <a:ea typeface="Calibri" panose="020F0502020204030204" pitchFamily="34" charset="0"/>
              </a:rPr>
              <a:t>viikottain</a:t>
            </a:r>
            <a:r>
              <a:rPr lang="fi-FI" sz="1600" i="0" dirty="0">
                <a:effectLst/>
                <a:ea typeface="Calibri" panose="020F0502020204030204" pitchFamily="34" charset="0"/>
              </a:rPr>
              <a:t>, joka toinen viikko tai kuukausittain. Johdonmukaisuus on avain sitoutumisen ylläpitämiseen.</a:t>
            </a:r>
            <a:r>
              <a:rPr lang="en-GB" sz="1600" i="0" dirty="0">
                <a:effectLst/>
                <a:ea typeface="Calibri" panose="020F0502020204030204" pitchFamily="34" charset="0"/>
              </a:rPr>
              <a:t> </a:t>
            </a:r>
          </a:p>
          <a:p>
            <a:pPr>
              <a:spcAft>
                <a:spcPts val="1200"/>
              </a:spcAft>
            </a:pPr>
            <a:r>
              <a:rPr lang="en-GB" sz="1600" b="1" dirty="0" err="1">
                <a:solidFill>
                  <a:srgbClr val="7654A2"/>
                </a:solidFill>
                <a:ea typeface="Calibri" panose="020F0502020204030204" pitchFamily="34" charset="0"/>
              </a:rPr>
              <a:t>Strukturoidut</a:t>
            </a:r>
            <a:r>
              <a:rPr lang="en-GB" sz="1600" b="1" dirty="0">
                <a:solidFill>
                  <a:srgbClr val="7654A2"/>
                </a:solidFill>
                <a:ea typeface="Calibri" panose="020F0502020204030204" pitchFamily="34" charset="0"/>
              </a:rPr>
              <a:t> </a:t>
            </a:r>
            <a:r>
              <a:rPr lang="en-GB" sz="1600" b="1" dirty="0" err="1">
                <a:solidFill>
                  <a:srgbClr val="7654A2"/>
                </a:solidFill>
                <a:ea typeface="Calibri" panose="020F0502020204030204" pitchFamily="34" charset="0"/>
              </a:rPr>
              <a:t>keskustelut</a:t>
            </a:r>
            <a:endParaRPr lang="en-GB" sz="1600" b="1" i="0" dirty="0">
              <a:solidFill>
                <a:srgbClr val="7654A2"/>
              </a:solidFill>
              <a:effectLst/>
              <a:ea typeface="Calibri" panose="020F0502020204030204" pitchFamily="34" charset="0"/>
            </a:endParaRPr>
          </a:p>
          <a:p>
            <a:pPr>
              <a:spcAft>
                <a:spcPts val="1200"/>
              </a:spcAft>
            </a:pPr>
            <a:r>
              <a:rPr lang="fi-FI" sz="1600" i="0" dirty="0">
                <a:effectLst/>
                <a:ea typeface="Calibri" panose="020F0502020204030204" pitchFamily="34" charset="0"/>
              </a:rPr>
              <a:t>Käy jäsenneltyjä keskusteluja tapaamisten aikana. Tämä voi sisältää saavutusten jakamista, haasteista keskustelemista tai oppimista vierailevilta puhujilta.</a:t>
            </a:r>
            <a:r>
              <a:rPr lang="en-GB" sz="1600" i="0" dirty="0">
                <a:effectLst/>
                <a:ea typeface="Calibri" panose="020F0502020204030204" pitchFamily="34" charset="0"/>
              </a:rPr>
              <a:t> </a:t>
            </a:r>
          </a:p>
          <a:p>
            <a:pPr>
              <a:spcAft>
                <a:spcPts val="1200"/>
              </a:spcAft>
            </a:pPr>
            <a:r>
              <a:rPr lang="en-US" sz="1600" b="1" i="0" dirty="0" err="1">
                <a:solidFill>
                  <a:srgbClr val="7654A2"/>
                </a:solidFill>
                <a:effectLst/>
                <a:ea typeface="Calibri" panose="020F0502020204030204" pitchFamily="34" charset="0"/>
              </a:rPr>
              <a:t>Mentorointi</a:t>
            </a:r>
            <a:endParaRPr lang="en-US" sz="1600" b="1" i="0" dirty="0">
              <a:solidFill>
                <a:srgbClr val="7654A2"/>
              </a:solidFill>
              <a:effectLst/>
              <a:ea typeface="Calibri" panose="020F0502020204030204" pitchFamily="34" charset="0"/>
            </a:endParaRPr>
          </a:p>
          <a:p>
            <a:pPr>
              <a:spcAft>
                <a:spcPts val="1200"/>
              </a:spcAft>
            </a:pPr>
            <a:r>
              <a:rPr lang="fi-FI" sz="1600" i="0" dirty="0">
                <a:effectLst/>
                <a:ea typeface="Calibri" panose="020F0502020204030204" pitchFamily="34" charset="0"/>
              </a:rPr>
              <a:t>Perusta mentorointiohjelmia, joissa kokeneet työntekijät voivat ohjata uusia tulokkaita tai tukea ammatillisessa kasvussa. </a:t>
            </a:r>
          </a:p>
          <a:p>
            <a:pPr>
              <a:spcAft>
                <a:spcPts val="1200"/>
              </a:spcAft>
            </a:pPr>
            <a:r>
              <a:rPr lang="en-GB" sz="1600" b="1" dirty="0" err="1">
                <a:solidFill>
                  <a:srgbClr val="7654A2"/>
                </a:solidFill>
                <a:ea typeface="Calibri" panose="020F0502020204030204" pitchFamily="34" charset="0"/>
              </a:rPr>
              <a:t>Resurssointi</a:t>
            </a:r>
            <a:endParaRPr lang="en-GB" sz="1600" b="1" dirty="0">
              <a:solidFill>
                <a:srgbClr val="7654A2"/>
              </a:solidFill>
              <a:ea typeface="Calibri" panose="020F0502020204030204" pitchFamily="34" charset="0"/>
            </a:endParaRPr>
          </a:p>
          <a:p>
            <a:pPr>
              <a:spcAft>
                <a:spcPts val="1200"/>
              </a:spcAft>
            </a:pPr>
            <a:r>
              <a:rPr lang="fi-FI" sz="1600" i="0" dirty="0">
                <a:effectLst/>
                <a:ea typeface="Calibri" panose="020F0502020204030204" pitchFamily="34" charset="0"/>
              </a:rPr>
              <a:t>Tarjoa resursseja, koulutusmateriaaleja tai asiantuntijoita auttamaan jäseniä saavuttamaan tavoitteensa. Tämä voi sisältää </a:t>
            </a:r>
            <a:r>
              <a:rPr lang="fi-FI" sz="1600" i="0" dirty="0" err="1">
                <a:effectLst/>
                <a:ea typeface="Calibri" panose="020F0502020204030204" pitchFamily="34" charset="0"/>
              </a:rPr>
              <a:t>mindfulness</a:t>
            </a:r>
            <a:r>
              <a:rPr lang="fi-FI" sz="1600" i="0" dirty="0">
                <a:effectLst/>
                <a:ea typeface="Calibri" panose="020F0502020204030204" pitchFamily="34" charset="0"/>
              </a:rPr>
              <a:t>-istuntoja tai muita tapoja edistää hyvinvointia.</a:t>
            </a:r>
            <a:endParaRPr lang="en-GB" sz="1600" i="0" dirty="0">
              <a:effectLst/>
              <a:ea typeface="Calibri" panose="020F0502020204030204" pitchFamily="34" charset="0"/>
            </a:endParaRPr>
          </a:p>
        </p:txBody>
      </p:sp>
    </p:spTree>
    <p:extLst>
      <p:ext uri="{BB962C8B-B14F-4D97-AF65-F5344CB8AC3E}">
        <p14:creationId xmlns:p14="http://schemas.microsoft.com/office/powerpoint/2010/main" val="427698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616CA41F-3539-5452-0D6A-C37DBB902892}"/>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802545" y="0"/>
            <a:ext cx="4375291"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a:xfrm>
            <a:off x="3514165" y="221963"/>
            <a:ext cx="8153228" cy="842867"/>
          </a:xfrm>
        </p:spPr>
        <p:txBody>
          <a:bodyPr/>
          <a:lstStyle/>
          <a:p>
            <a:pPr algn="r">
              <a:spcBef>
                <a:spcPts val="0"/>
              </a:spcBef>
            </a:pPr>
            <a:r>
              <a:rPr lang="en-GB" sz="3200" dirty="0" err="1"/>
              <a:t>Tukiverkoston</a:t>
            </a:r>
            <a:r>
              <a:rPr lang="en-GB" sz="3200" dirty="0"/>
              <a:t> </a:t>
            </a:r>
            <a:r>
              <a:rPr lang="en-GB" sz="3200" dirty="0" err="1"/>
              <a:t>rakentaminen</a:t>
            </a:r>
            <a:r>
              <a:rPr lang="en-GB" sz="3200" dirty="0"/>
              <a:t> </a:t>
            </a:r>
            <a:r>
              <a:rPr lang="en-GB" sz="3200" dirty="0" err="1"/>
              <a:t>ja</a:t>
            </a:r>
            <a:r>
              <a:rPr lang="en-GB" sz="3200" dirty="0"/>
              <a:t> </a:t>
            </a:r>
            <a:r>
              <a:rPr lang="en-GB" sz="3200" dirty="0" err="1"/>
              <a:t>ylläpitäminen</a:t>
            </a:r>
            <a:endParaRPr lang="en-GB" sz="3200" dirty="0"/>
          </a:p>
        </p:txBody>
      </p:sp>
      <p:sp>
        <p:nvSpPr>
          <p:cNvPr id="6" name="Text Placeholder 6">
            <a:extLst>
              <a:ext uri="{FF2B5EF4-FFF2-40B4-BE49-F238E27FC236}">
                <a16:creationId xmlns:a16="http://schemas.microsoft.com/office/drawing/2014/main" id="{65C59379-67A8-3474-A2D9-25BAE7EA0197}"/>
              </a:ext>
            </a:extLst>
          </p:cNvPr>
          <p:cNvSpPr>
            <a:spLocks noGrp="1"/>
          </p:cNvSpPr>
          <p:nvPr>
            <p:ph type="body" sz="quarter" idx="48"/>
          </p:nvPr>
        </p:nvSpPr>
        <p:spPr>
          <a:xfrm>
            <a:off x="5259897" y="1199625"/>
            <a:ext cx="6407496" cy="5436411"/>
          </a:xfrm>
        </p:spPr>
        <p:txBody>
          <a:bodyPr lIns="91440" tIns="45720" rIns="91440" bIns="45720" numCol="1" spcCol="288000" anchor="t">
            <a:noAutofit/>
          </a:bodyPr>
          <a:lstStyle/>
          <a:p>
            <a:pPr>
              <a:spcAft>
                <a:spcPts val="1200"/>
              </a:spcAft>
            </a:pPr>
            <a:r>
              <a:rPr lang="en-GB" sz="2000" b="1" dirty="0" err="1">
                <a:solidFill>
                  <a:srgbClr val="7654A2"/>
                </a:solidFill>
                <a:ea typeface="Calibri" panose="020F0502020204030204" pitchFamily="34" charset="0"/>
              </a:rPr>
              <a:t>Dialogisuus</a:t>
            </a:r>
            <a:endParaRPr lang="en-GB" sz="2000" b="1" dirty="0">
              <a:solidFill>
                <a:srgbClr val="7654A2"/>
              </a:solidFill>
              <a:ea typeface="Calibri" panose="020F0502020204030204" pitchFamily="34" charset="0"/>
            </a:endParaRPr>
          </a:p>
          <a:p>
            <a:pPr>
              <a:spcAft>
                <a:spcPts val="1200"/>
              </a:spcAft>
            </a:pPr>
            <a:r>
              <a:rPr lang="en-GB" sz="1800" i="0" dirty="0" err="1">
                <a:effectLst/>
                <a:ea typeface="Calibri" panose="020F0502020204030204" pitchFamily="34" charset="0"/>
              </a:rPr>
              <a:t>Edistä</a:t>
            </a:r>
            <a:r>
              <a:rPr lang="en-GB" sz="1800" i="0" dirty="0">
                <a:effectLst/>
                <a:ea typeface="Calibri" panose="020F0502020204030204" pitchFamily="34" charset="0"/>
              </a:rPr>
              <a:t> </a:t>
            </a:r>
            <a:r>
              <a:rPr lang="en-GB" sz="1800" i="0" dirty="0" err="1">
                <a:effectLst/>
                <a:ea typeface="Calibri" panose="020F0502020204030204" pitchFamily="34" charset="0"/>
              </a:rPr>
              <a:t>avoimia</a:t>
            </a:r>
            <a:r>
              <a:rPr lang="en-GB" sz="1800" i="0" dirty="0">
                <a:effectLst/>
                <a:ea typeface="Calibri" panose="020F0502020204030204" pitchFamily="34" charset="0"/>
              </a:rPr>
              <a:t> </a:t>
            </a:r>
            <a:r>
              <a:rPr lang="en-GB" sz="1800" i="0" dirty="0" err="1">
                <a:effectLst/>
                <a:ea typeface="Calibri" panose="020F0502020204030204" pitchFamily="34" charset="0"/>
              </a:rPr>
              <a:t>ja</a:t>
            </a:r>
            <a:r>
              <a:rPr lang="en-GB" sz="1800" i="0" dirty="0">
                <a:effectLst/>
                <a:ea typeface="Calibri" panose="020F0502020204030204" pitchFamily="34" charset="0"/>
              </a:rPr>
              <a:t> </a:t>
            </a:r>
            <a:r>
              <a:rPr lang="en-GB" sz="1800" i="0" dirty="0" err="1">
                <a:effectLst/>
                <a:ea typeface="Calibri" panose="020F0502020204030204" pitchFamily="34" charset="0"/>
              </a:rPr>
              <a:t>rehellisiä</a:t>
            </a:r>
            <a:r>
              <a:rPr lang="en-GB" sz="1800" i="0" dirty="0">
                <a:effectLst/>
                <a:ea typeface="Calibri" panose="020F0502020204030204" pitchFamily="34" charset="0"/>
              </a:rPr>
              <a:t> </a:t>
            </a:r>
            <a:r>
              <a:rPr lang="en-GB" sz="1800" i="0" dirty="0" err="1">
                <a:effectLst/>
                <a:ea typeface="Calibri" panose="020F0502020204030204" pitchFamily="34" charset="0"/>
              </a:rPr>
              <a:t>keskusteluja</a:t>
            </a:r>
            <a:r>
              <a:rPr lang="en-GB" sz="1800" dirty="0">
                <a:ea typeface="Calibri" panose="020F0502020204030204" pitchFamily="34" charset="0"/>
              </a:rPr>
              <a:t>. </a:t>
            </a:r>
            <a:r>
              <a:rPr lang="en-GB" sz="1800" dirty="0" err="1">
                <a:ea typeface="Calibri" panose="020F0502020204030204" pitchFamily="34" charset="0"/>
              </a:rPr>
              <a:t>Rohkaise</a:t>
            </a:r>
            <a:r>
              <a:rPr lang="en-GB" sz="1800" dirty="0">
                <a:ea typeface="Calibri" panose="020F0502020204030204" pitchFamily="34" charset="0"/>
              </a:rPr>
              <a:t> </a:t>
            </a:r>
            <a:r>
              <a:rPr lang="en-GB" sz="1800" dirty="0" err="1">
                <a:ea typeface="Calibri" panose="020F0502020204030204" pitchFamily="34" charset="0"/>
              </a:rPr>
              <a:t>jäseniä</a:t>
            </a:r>
            <a:r>
              <a:rPr lang="en-GB" sz="1800" dirty="0">
                <a:ea typeface="Calibri" panose="020F0502020204030204" pitchFamily="34" charset="0"/>
              </a:rPr>
              <a:t> </a:t>
            </a:r>
            <a:r>
              <a:rPr lang="en-GB" sz="1800" dirty="0" err="1">
                <a:ea typeface="Calibri" panose="020F0502020204030204" pitchFamily="34" charset="0"/>
              </a:rPr>
              <a:t>ilmaisemaan</a:t>
            </a:r>
            <a:r>
              <a:rPr lang="en-GB" sz="1800" dirty="0">
                <a:ea typeface="Calibri" panose="020F0502020204030204" pitchFamily="34" charset="0"/>
              </a:rPr>
              <a:t> </a:t>
            </a:r>
            <a:r>
              <a:rPr lang="en-GB" sz="1800" dirty="0" err="1">
                <a:ea typeface="Calibri" panose="020F0502020204030204" pitchFamily="34" charset="0"/>
              </a:rPr>
              <a:t>ajatuksiaan</a:t>
            </a:r>
            <a:r>
              <a:rPr lang="en-GB" sz="1800" dirty="0">
                <a:ea typeface="Calibri" panose="020F0502020204030204" pitchFamily="34" charset="0"/>
              </a:rPr>
              <a:t>, </a:t>
            </a:r>
            <a:r>
              <a:rPr lang="en-GB" sz="1800" dirty="0" err="1">
                <a:ea typeface="Calibri" panose="020F0502020204030204" pitchFamily="34" charset="0"/>
              </a:rPr>
              <a:t>kysymyksiään</a:t>
            </a:r>
            <a:r>
              <a:rPr lang="en-GB" sz="1800" dirty="0">
                <a:ea typeface="Calibri" panose="020F0502020204030204" pitchFamily="34" charset="0"/>
              </a:rPr>
              <a:t> </a:t>
            </a:r>
            <a:r>
              <a:rPr lang="en-GB" sz="1800" dirty="0" err="1">
                <a:ea typeface="Calibri" panose="020F0502020204030204" pitchFamily="34" charset="0"/>
              </a:rPr>
              <a:t>ja</a:t>
            </a:r>
            <a:r>
              <a:rPr lang="en-GB" sz="1800" dirty="0">
                <a:ea typeface="Calibri" panose="020F0502020204030204" pitchFamily="34" charset="0"/>
              </a:rPr>
              <a:t> </a:t>
            </a:r>
            <a:r>
              <a:rPr lang="en-GB" sz="1800" dirty="0" err="1">
                <a:ea typeface="Calibri" panose="020F0502020204030204" pitchFamily="34" charset="0"/>
              </a:rPr>
              <a:t>huoliaan</a:t>
            </a:r>
            <a:r>
              <a:rPr lang="en-GB" sz="1800" dirty="0">
                <a:ea typeface="Calibri" panose="020F0502020204030204" pitchFamily="34" charset="0"/>
              </a:rPr>
              <a:t>. </a:t>
            </a:r>
          </a:p>
          <a:p>
            <a:pPr>
              <a:spcAft>
                <a:spcPts val="1200"/>
              </a:spcAft>
            </a:pPr>
            <a:r>
              <a:rPr lang="en-GB" sz="2000" b="1" dirty="0" err="1">
                <a:solidFill>
                  <a:srgbClr val="7654A2"/>
                </a:solidFill>
                <a:ea typeface="Calibri" panose="020F0502020204030204" pitchFamily="34" charset="0"/>
              </a:rPr>
              <a:t>Palautejärjestelmä</a:t>
            </a:r>
            <a:endParaRPr lang="en-GB" sz="2000" b="1" i="0" dirty="0">
              <a:solidFill>
                <a:srgbClr val="7654A2"/>
              </a:solidFill>
              <a:effectLst/>
              <a:ea typeface="Calibri" panose="020F0502020204030204" pitchFamily="34" charset="0"/>
            </a:endParaRPr>
          </a:p>
          <a:p>
            <a:pPr>
              <a:spcAft>
                <a:spcPts val="1200"/>
              </a:spcAft>
            </a:pPr>
            <a:r>
              <a:rPr lang="en-GB" sz="1800" i="0" dirty="0">
                <a:effectLst/>
                <a:latin typeface="Calibri"/>
                <a:ea typeface="Calibri" panose="020F0502020204030204" pitchFamily="34" charset="0"/>
                <a:cs typeface="Calibri"/>
              </a:rPr>
              <a:t>Ota </a:t>
            </a:r>
            <a:r>
              <a:rPr lang="en-GB" sz="1800" i="0" dirty="0" err="1">
                <a:effectLst/>
                <a:latin typeface="Calibri"/>
                <a:ea typeface="Calibri" panose="020F0502020204030204" pitchFamily="34" charset="0"/>
                <a:cs typeface="Calibri"/>
              </a:rPr>
              <a:t>käyttöön</a:t>
            </a:r>
            <a:r>
              <a:rPr lang="en-GB" sz="1800" i="0" dirty="0">
                <a:effectLst/>
                <a:latin typeface="Calibri"/>
                <a:ea typeface="Calibri" panose="020F0502020204030204" pitchFamily="34" charset="0"/>
                <a:cs typeface="Calibri"/>
              </a:rPr>
              <a:t> </a:t>
            </a:r>
            <a:r>
              <a:rPr lang="en-GB" sz="1800" i="0" dirty="0" err="1">
                <a:effectLst/>
                <a:latin typeface="Calibri"/>
                <a:ea typeface="Calibri" panose="020F0502020204030204" pitchFamily="34" charset="0"/>
                <a:cs typeface="Calibri"/>
              </a:rPr>
              <a:t>palautejärjestelmä</a:t>
            </a:r>
            <a:r>
              <a:rPr lang="en-GB" sz="1800" i="0" dirty="0">
                <a:effectLst/>
                <a:latin typeface="Calibri"/>
                <a:ea typeface="Calibri" panose="020F0502020204030204" pitchFamily="34" charset="0"/>
                <a:cs typeface="Calibri"/>
              </a:rPr>
              <a:t>, </a:t>
            </a:r>
            <a:r>
              <a:rPr lang="en-GB" sz="1800" i="0" dirty="0" err="1">
                <a:effectLst/>
                <a:latin typeface="Calibri"/>
                <a:ea typeface="Calibri" panose="020F0502020204030204" pitchFamily="34" charset="0"/>
                <a:cs typeface="Calibri"/>
              </a:rPr>
              <a:t>jonka</a:t>
            </a:r>
            <a:r>
              <a:rPr lang="en-GB" sz="1800" i="0" dirty="0">
                <a:effectLst/>
                <a:latin typeface="Calibri"/>
                <a:ea typeface="Calibri" panose="020F0502020204030204" pitchFamily="34" charset="0"/>
                <a:cs typeface="Calibri"/>
              </a:rPr>
              <a:t> </a:t>
            </a:r>
            <a:r>
              <a:rPr lang="en-GB" sz="1800" i="0" dirty="0" err="1">
                <a:effectLst/>
                <a:latin typeface="Calibri"/>
                <a:ea typeface="Calibri" panose="020F0502020204030204" pitchFamily="34" charset="0"/>
                <a:cs typeface="Calibri"/>
              </a:rPr>
              <a:t>avulla</a:t>
            </a:r>
            <a:r>
              <a:rPr lang="en-GB" sz="1800" i="0" dirty="0">
                <a:effectLst/>
                <a:latin typeface="Calibri"/>
                <a:ea typeface="Calibri" panose="020F0502020204030204" pitchFamily="34" charset="0"/>
                <a:cs typeface="Calibri"/>
              </a:rPr>
              <a:t> </a:t>
            </a:r>
            <a:r>
              <a:rPr lang="en-GB" sz="1800" i="0" dirty="0" err="1">
                <a:effectLst/>
                <a:latin typeface="Calibri"/>
                <a:ea typeface="Calibri" panose="020F0502020204030204" pitchFamily="34" charset="0"/>
                <a:cs typeface="Calibri"/>
              </a:rPr>
              <a:t>kerätään</a:t>
            </a:r>
            <a:r>
              <a:rPr lang="en-GB" sz="1800" i="0" dirty="0">
                <a:effectLst/>
                <a:latin typeface="Calibri"/>
                <a:ea typeface="Calibri" panose="020F0502020204030204" pitchFamily="34" charset="0"/>
                <a:cs typeface="Calibri"/>
              </a:rPr>
              <a:t> </a:t>
            </a:r>
            <a:r>
              <a:rPr lang="en-GB" sz="1800" dirty="0" err="1">
                <a:latin typeface="Calibri"/>
                <a:ea typeface="Calibri" panose="020F0502020204030204" pitchFamily="34" charset="0"/>
                <a:cs typeface="Calibri"/>
              </a:rPr>
              <a:t>kehittämisehdotuksia</a:t>
            </a:r>
            <a:r>
              <a:rPr lang="en-GB" sz="1800" dirty="0">
                <a:latin typeface="Calibri"/>
                <a:ea typeface="Calibri" panose="020F0502020204030204" pitchFamily="34" charset="0"/>
                <a:cs typeface="Calibri"/>
              </a:rPr>
              <a:t>. </a:t>
            </a:r>
            <a:r>
              <a:rPr lang="en-GB" sz="1800" dirty="0" err="1">
                <a:latin typeface="Calibri"/>
                <a:ea typeface="Calibri" panose="020F0502020204030204" pitchFamily="34" charset="0"/>
                <a:cs typeface="Calibri"/>
              </a:rPr>
              <a:t>Arvioi</a:t>
            </a:r>
            <a:r>
              <a:rPr lang="en-GB" sz="1800" dirty="0">
                <a:latin typeface="Calibri"/>
                <a:ea typeface="Calibri" panose="020F0502020204030204" pitchFamily="34" charset="0"/>
                <a:cs typeface="Calibri"/>
              </a:rPr>
              <a:t> </a:t>
            </a:r>
            <a:r>
              <a:rPr lang="en-GB" sz="1800" dirty="0" err="1">
                <a:latin typeface="Calibri"/>
                <a:ea typeface="Calibri" panose="020F0502020204030204" pitchFamily="34" charset="0"/>
                <a:cs typeface="Calibri"/>
              </a:rPr>
              <a:t>säännöllisesti</a:t>
            </a:r>
            <a:r>
              <a:rPr lang="en-GB" sz="1800" dirty="0">
                <a:latin typeface="Calibri"/>
                <a:ea typeface="Calibri" panose="020F0502020204030204" pitchFamily="34" charset="0"/>
                <a:cs typeface="Calibri"/>
              </a:rPr>
              <a:t> </a:t>
            </a:r>
            <a:r>
              <a:rPr lang="en-GB" sz="1800" dirty="0" err="1">
                <a:latin typeface="Calibri"/>
                <a:ea typeface="Calibri" panose="020F0502020204030204" pitchFamily="34" charset="0"/>
                <a:cs typeface="Calibri"/>
              </a:rPr>
              <a:t>verkoston</a:t>
            </a:r>
            <a:r>
              <a:rPr lang="en-GB" sz="1800" dirty="0">
                <a:latin typeface="Calibri"/>
                <a:ea typeface="Calibri" panose="020F0502020204030204" pitchFamily="34" charset="0"/>
                <a:cs typeface="Calibri"/>
              </a:rPr>
              <a:t> </a:t>
            </a:r>
            <a:r>
              <a:rPr lang="en-GB" sz="1800" dirty="0" err="1">
                <a:latin typeface="Calibri"/>
                <a:ea typeface="Calibri" panose="020F0502020204030204" pitchFamily="34" charset="0"/>
                <a:cs typeface="Calibri"/>
              </a:rPr>
              <a:t>tehokkuutta</a:t>
            </a:r>
            <a:r>
              <a:rPr lang="en-GB" sz="1800" dirty="0">
                <a:latin typeface="Calibri"/>
                <a:ea typeface="Calibri" panose="020F0502020204030204" pitchFamily="34" charset="0"/>
                <a:cs typeface="Calibri"/>
              </a:rPr>
              <a:t>. </a:t>
            </a:r>
            <a:endParaRPr lang="en-GB" sz="1800" dirty="0">
              <a:ea typeface="Calibri" panose="020F0502020204030204" pitchFamily="34" charset="0"/>
            </a:endParaRPr>
          </a:p>
          <a:p>
            <a:pPr>
              <a:spcAft>
                <a:spcPts val="1200"/>
              </a:spcAft>
            </a:pPr>
            <a:r>
              <a:rPr lang="en-GB" sz="2000" b="1" i="0" dirty="0" err="1">
                <a:solidFill>
                  <a:srgbClr val="7654A2"/>
                </a:solidFill>
                <a:effectLst/>
                <a:ea typeface="Calibri" panose="020F0502020204030204" pitchFamily="34" charset="0"/>
              </a:rPr>
              <a:t>Sosiaalinen</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vuorovaikutus</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Tasapainota ammatillisia keskusteluja myös epämuodollisen sosiaalisen vuorovaikutuksen avulla. Virtuaaliset kahvitauot tai epäviralliset tapaamiset voivat auttaa luomaan henkilökohtaisia yhteyksiä. Lisää inspiraatiota löydät "Aktiviteetit" -osiosta. </a:t>
            </a:r>
            <a:endParaRPr lang="en-GB" sz="1800" dirty="0">
              <a:ea typeface="Calibri" panose="020F0502020204030204" pitchFamily="34" charset="0"/>
            </a:endParaRPr>
          </a:p>
          <a:p>
            <a:pPr>
              <a:spcAft>
                <a:spcPts val="1200"/>
              </a:spcAft>
            </a:pPr>
            <a:r>
              <a:rPr lang="en-GB" sz="2000" b="1" i="0" dirty="0" err="1">
                <a:solidFill>
                  <a:srgbClr val="7654A2"/>
                </a:solidFill>
                <a:effectLst/>
                <a:ea typeface="Calibri" panose="020F0502020204030204" pitchFamily="34" charset="0"/>
              </a:rPr>
              <a:t>Monimuotoisuuden</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ja</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osallisuuden</a:t>
            </a:r>
            <a:r>
              <a:rPr lang="en-GB" sz="2000" b="1" i="0" dirty="0">
                <a:solidFill>
                  <a:srgbClr val="7654A2"/>
                </a:solidFill>
                <a:effectLst/>
                <a:ea typeface="Calibri" panose="020F0502020204030204" pitchFamily="34" charset="0"/>
              </a:rPr>
              <a:t> </a:t>
            </a:r>
            <a:r>
              <a:rPr lang="en-GB" sz="2000" b="1" i="0" dirty="0" err="1">
                <a:solidFill>
                  <a:srgbClr val="7654A2"/>
                </a:solidFill>
                <a:effectLst/>
                <a:ea typeface="Calibri" panose="020F0502020204030204" pitchFamily="34" charset="0"/>
              </a:rPr>
              <a:t>tukeminen</a:t>
            </a:r>
            <a:endParaRPr lang="en-GB" sz="2000" b="1" i="0" dirty="0">
              <a:solidFill>
                <a:srgbClr val="7654A2"/>
              </a:solidFill>
              <a:effectLst/>
              <a:ea typeface="Calibri" panose="020F0502020204030204" pitchFamily="34" charset="0"/>
            </a:endParaRPr>
          </a:p>
          <a:p>
            <a:pPr>
              <a:spcAft>
                <a:spcPts val="1200"/>
              </a:spcAft>
            </a:pPr>
            <a:r>
              <a:rPr lang="en-GB" sz="1800" i="0" dirty="0" err="1">
                <a:effectLst/>
                <a:ea typeface="Calibri" panose="020F0502020204030204" pitchFamily="34" charset="0"/>
              </a:rPr>
              <a:t>Varmista</a:t>
            </a:r>
            <a:r>
              <a:rPr lang="en-GB" sz="1800" i="0" dirty="0">
                <a:effectLst/>
                <a:ea typeface="Calibri" panose="020F0502020204030204" pitchFamily="34" charset="0"/>
              </a:rPr>
              <a:t>, </a:t>
            </a:r>
            <a:r>
              <a:rPr lang="en-GB" sz="1800" i="0" dirty="0" err="1">
                <a:effectLst/>
                <a:ea typeface="Calibri" panose="020F0502020204030204" pitchFamily="34" charset="0"/>
              </a:rPr>
              <a:t>että</a:t>
            </a:r>
            <a:r>
              <a:rPr lang="en-GB" sz="1800" dirty="0">
                <a:ea typeface="Calibri" panose="020F0502020204030204" pitchFamily="34" charset="0"/>
              </a:rPr>
              <a:t> </a:t>
            </a:r>
            <a:r>
              <a:rPr lang="en-GB" sz="1800" dirty="0" err="1">
                <a:ea typeface="Calibri" panose="020F0502020204030204" pitchFamily="34" charset="0"/>
              </a:rPr>
              <a:t>verkosto</a:t>
            </a:r>
            <a:r>
              <a:rPr lang="en-GB" sz="1800" dirty="0">
                <a:ea typeface="Calibri" panose="020F0502020204030204" pitchFamily="34" charset="0"/>
              </a:rPr>
              <a:t> </a:t>
            </a:r>
            <a:r>
              <a:rPr lang="en-GB" sz="1800" dirty="0" err="1">
                <a:ea typeface="Calibri" panose="020F0502020204030204" pitchFamily="34" charset="0"/>
              </a:rPr>
              <a:t>toivottaa</a:t>
            </a:r>
            <a:r>
              <a:rPr lang="en-GB" sz="1800" dirty="0">
                <a:ea typeface="Calibri" panose="020F0502020204030204" pitchFamily="34" charset="0"/>
              </a:rPr>
              <a:t> </a:t>
            </a:r>
            <a:r>
              <a:rPr lang="en-GB" sz="1800" dirty="0" err="1">
                <a:ea typeface="Calibri" panose="020F0502020204030204" pitchFamily="34" charset="0"/>
              </a:rPr>
              <a:t>tervetulleeksi</a:t>
            </a:r>
            <a:r>
              <a:rPr lang="en-GB" sz="1800" dirty="0">
                <a:ea typeface="Calibri" panose="020F0502020204030204" pitchFamily="34" charset="0"/>
              </a:rPr>
              <a:t> </a:t>
            </a:r>
            <a:r>
              <a:rPr lang="en-GB" sz="1800" dirty="0" err="1">
                <a:ea typeface="Calibri" panose="020F0502020204030204" pitchFamily="34" charset="0"/>
              </a:rPr>
              <a:t>ja</a:t>
            </a:r>
            <a:r>
              <a:rPr lang="en-GB" sz="1800" dirty="0">
                <a:ea typeface="Calibri" panose="020F0502020204030204" pitchFamily="34" charset="0"/>
              </a:rPr>
              <a:t> </a:t>
            </a:r>
            <a:r>
              <a:rPr lang="en-GB" sz="1800" dirty="0" err="1">
                <a:ea typeface="Calibri" panose="020F0502020204030204" pitchFamily="34" charset="0"/>
              </a:rPr>
              <a:t>tukee</a:t>
            </a:r>
            <a:r>
              <a:rPr lang="en-GB" sz="1800" dirty="0">
                <a:ea typeface="Calibri" panose="020F0502020204030204" pitchFamily="34" charset="0"/>
              </a:rPr>
              <a:t> </a:t>
            </a:r>
            <a:r>
              <a:rPr lang="en-GB" sz="1800" dirty="0" err="1">
                <a:ea typeface="Calibri" panose="020F0502020204030204" pitchFamily="34" charset="0"/>
              </a:rPr>
              <a:t>eri</a:t>
            </a:r>
            <a:r>
              <a:rPr lang="en-GB" sz="1800" dirty="0">
                <a:ea typeface="Calibri" panose="020F0502020204030204" pitchFamily="34" charset="0"/>
              </a:rPr>
              <a:t> </a:t>
            </a:r>
            <a:r>
              <a:rPr lang="en-GB" sz="1800" dirty="0" err="1">
                <a:ea typeface="Calibri" panose="020F0502020204030204" pitchFamily="34" charset="0"/>
              </a:rPr>
              <a:t>taustoista</a:t>
            </a:r>
            <a:r>
              <a:rPr lang="en-GB" sz="1800" dirty="0">
                <a:ea typeface="Calibri" panose="020F0502020204030204" pitchFamily="34" charset="0"/>
              </a:rPr>
              <a:t> </a:t>
            </a:r>
            <a:r>
              <a:rPr lang="en-GB" sz="1800" dirty="0" err="1">
                <a:ea typeface="Calibri" panose="020F0502020204030204" pitchFamily="34" charset="0"/>
              </a:rPr>
              <a:t>tulevia</a:t>
            </a:r>
            <a:r>
              <a:rPr lang="en-GB" sz="1800" dirty="0">
                <a:ea typeface="Calibri" panose="020F0502020204030204" pitchFamily="34" charset="0"/>
              </a:rPr>
              <a:t> </a:t>
            </a:r>
            <a:r>
              <a:rPr lang="en-GB" sz="1800" dirty="0" err="1">
                <a:ea typeface="Calibri" panose="020F0502020204030204" pitchFamily="34" charset="0"/>
              </a:rPr>
              <a:t>henkilöitä</a:t>
            </a:r>
            <a:r>
              <a:rPr lang="en-GB" sz="1800" dirty="0">
                <a:ea typeface="Calibri" panose="020F0502020204030204" pitchFamily="34" charset="0"/>
              </a:rPr>
              <a:t>.</a:t>
            </a:r>
            <a:endParaRPr lang="en-US" sz="1800" i="0" dirty="0">
              <a:effectLst/>
              <a:ea typeface="Calibri" panose="020F0502020204030204" pitchFamily="34" charset="0"/>
            </a:endParaRPr>
          </a:p>
        </p:txBody>
      </p:sp>
    </p:spTree>
    <p:extLst>
      <p:ext uri="{BB962C8B-B14F-4D97-AF65-F5344CB8AC3E}">
        <p14:creationId xmlns:p14="http://schemas.microsoft.com/office/powerpoint/2010/main" val="2721111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a:extLst>
              <a:ext uri="{FF2B5EF4-FFF2-40B4-BE49-F238E27FC236}">
                <a16:creationId xmlns:a16="http://schemas.microsoft.com/office/drawing/2014/main" id="{0912A054-9555-51F2-A323-9FAA413897FC}"/>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flipH="1">
            <a:off x="6928094" y="-7938"/>
            <a:ext cx="4992688" cy="6858001"/>
          </a:xfrm>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398307" y="167805"/>
            <a:ext cx="7957127" cy="931153"/>
          </a:xfrm>
        </p:spPr>
        <p:txBody>
          <a:bodyPr/>
          <a:lstStyle/>
          <a:p>
            <a:pPr>
              <a:spcBef>
                <a:spcPts val="0"/>
              </a:spcBef>
            </a:pPr>
            <a:r>
              <a:rPr lang="en-GB" sz="3200" dirty="0" err="1"/>
              <a:t>Tukiverkoston</a:t>
            </a:r>
            <a:r>
              <a:rPr lang="en-GB" sz="3200" dirty="0"/>
              <a:t> </a:t>
            </a:r>
            <a:r>
              <a:rPr lang="en-GB" sz="3200" dirty="0" err="1"/>
              <a:t>rakentaminen</a:t>
            </a:r>
            <a:r>
              <a:rPr lang="en-GB" sz="3200" dirty="0"/>
              <a:t> </a:t>
            </a:r>
            <a:r>
              <a:rPr lang="en-GB" sz="3200" dirty="0" err="1"/>
              <a:t>ja</a:t>
            </a:r>
            <a:r>
              <a:rPr lang="en-GB" sz="3200" dirty="0"/>
              <a:t> </a:t>
            </a:r>
            <a:r>
              <a:rPr lang="en-GB" sz="3200" dirty="0" err="1"/>
              <a:t>ylläpitäminen</a:t>
            </a:r>
            <a:endParaRPr lang="en-GB" sz="3200" dirty="0"/>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398307" y="1274701"/>
            <a:ext cx="6401078" cy="5121904"/>
          </a:xfrm>
        </p:spPr>
        <p:txBody>
          <a:bodyPr/>
          <a:lstStyle/>
          <a:p>
            <a:pPr>
              <a:spcAft>
                <a:spcPts val="1200"/>
              </a:spcAft>
            </a:pPr>
            <a:r>
              <a:rPr lang="en-GB" sz="2000" b="1" dirty="0" err="1">
                <a:solidFill>
                  <a:srgbClr val="7654A2"/>
                </a:solidFill>
                <a:ea typeface="Calibri" panose="020F0502020204030204" pitchFamily="34" charset="0"/>
              </a:rPr>
              <a:t>Onnistumisten</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juhliminen</a:t>
            </a:r>
            <a:endParaRPr lang="en-GB" sz="2000" b="1" dirty="0">
              <a:solidFill>
                <a:srgbClr val="7654A2"/>
              </a:solidFill>
              <a:ea typeface="Calibri" panose="020F0502020204030204" pitchFamily="34" charset="0"/>
            </a:endParaRPr>
          </a:p>
          <a:p>
            <a:pPr>
              <a:spcAft>
                <a:spcPts val="1200"/>
              </a:spcAft>
            </a:pPr>
            <a:r>
              <a:rPr lang="fi-FI" sz="1800" i="0" dirty="0">
                <a:effectLst/>
                <a:ea typeface="Calibri" panose="020F0502020204030204" pitchFamily="34" charset="0"/>
              </a:rPr>
              <a:t>Tunnusta ja juhli saavutuksia sekä verkoston jäsenten panoksia ja virstanpylväitä.</a:t>
            </a:r>
            <a:r>
              <a:rPr lang="en-GB" sz="1800" i="0" dirty="0">
                <a:effectLst/>
                <a:ea typeface="Calibri" panose="020F0502020204030204" pitchFamily="34" charset="0"/>
              </a:rPr>
              <a:t> </a:t>
            </a:r>
          </a:p>
          <a:p>
            <a:pPr>
              <a:spcAft>
                <a:spcPts val="1200"/>
              </a:spcAft>
            </a:pPr>
            <a:r>
              <a:rPr lang="en-GB" sz="2000" b="1" dirty="0" err="1">
                <a:solidFill>
                  <a:srgbClr val="7654A2"/>
                </a:solidFill>
                <a:ea typeface="Calibri" panose="020F0502020204030204" pitchFamily="34" charset="0"/>
              </a:rPr>
              <a:t>Kehittäminen</a:t>
            </a:r>
            <a:endParaRPr lang="en-GB" sz="2000" b="1" i="0" dirty="0">
              <a:solidFill>
                <a:srgbClr val="7654A2"/>
              </a:solidFill>
              <a:effectLst/>
              <a:ea typeface="Calibri" panose="020F0502020204030204" pitchFamily="34" charset="0"/>
            </a:endParaRPr>
          </a:p>
          <a:p>
            <a:pPr>
              <a:spcAft>
                <a:spcPts val="1200"/>
              </a:spcAft>
            </a:pPr>
            <a:r>
              <a:rPr lang="fi-FI" sz="1800" i="0" dirty="0">
                <a:effectLst/>
                <a:ea typeface="Calibri" panose="020F0502020204030204" pitchFamily="34" charset="0"/>
              </a:rPr>
              <a:t>Ole avoin verkostorakenteen ja toiminnan sopeuttamisessa palautteen sekä muuttuvien tarpeiden perusteella. Joustavuus on avain pitkän aikavälin menestykseen.</a:t>
            </a:r>
            <a:r>
              <a:rPr lang="en-GB" sz="1800" i="0" dirty="0">
                <a:effectLst/>
                <a:ea typeface="Calibri" panose="020F0502020204030204" pitchFamily="34" charset="0"/>
              </a:rPr>
              <a:t> </a:t>
            </a:r>
          </a:p>
          <a:p>
            <a:pPr>
              <a:spcAft>
                <a:spcPts val="1200"/>
              </a:spcAft>
            </a:pPr>
            <a:r>
              <a:rPr lang="en-GB" sz="2000" b="1" dirty="0" err="1">
                <a:solidFill>
                  <a:srgbClr val="7654A2"/>
                </a:solidFill>
                <a:ea typeface="Calibri" panose="020F0502020204030204" pitchFamily="34" charset="0"/>
              </a:rPr>
              <a:t>Hyvinvoinnista</a:t>
            </a:r>
            <a:r>
              <a:rPr lang="en-GB" sz="2000" b="1" dirty="0">
                <a:solidFill>
                  <a:srgbClr val="7654A2"/>
                </a:solidFill>
                <a:ea typeface="Calibri" panose="020F0502020204030204" pitchFamily="34" charset="0"/>
              </a:rPr>
              <a:t> </a:t>
            </a:r>
            <a:r>
              <a:rPr lang="en-GB" sz="2000" b="1" dirty="0" err="1">
                <a:solidFill>
                  <a:srgbClr val="7654A2"/>
                </a:solidFill>
                <a:ea typeface="Calibri" panose="020F0502020204030204" pitchFamily="34" charset="0"/>
              </a:rPr>
              <a:t>huolehtiminen</a:t>
            </a:r>
            <a:endParaRPr lang="en-GB" sz="2000" b="1" i="0" dirty="0">
              <a:solidFill>
                <a:srgbClr val="7654A2"/>
              </a:solidFill>
              <a:effectLst/>
              <a:ea typeface="Calibri" panose="020F0502020204030204" pitchFamily="34" charset="0"/>
            </a:endParaRPr>
          </a:p>
          <a:p>
            <a:pPr>
              <a:spcAft>
                <a:spcPts val="1200"/>
              </a:spcAft>
            </a:pPr>
            <a:r>
              <a:rPr lang="en-GB" sz="1800" dirty="0" err="1">
                <a:ea typeface="Calibri" panose="020F0502020204030204" pitchFamily="34" charset="0"/>
              </a:rPr>
              <a:t>Rohkaise</a:t>
            </a:r>
            <a:r>
              <a:rPr lang="en-GB" sz="1800" dirty="0">
                <a:ea typeface="Calibri" panose="020F0502020204030204" pitchFamily="34" charset="0"/>
              </a:rPr>
              <a:t> </a:t>
            </a:r>
            <a:r>
              <a:rPr lang="en-GB" sz="1800" dirty="0" err="1">
                <a:ea typeface="Calibri" panose="020F0502020204030204" pitchFamily="34" charset="0"/>
              </a:rPr>
              <a:t>jäseniä</a:t>
            </a:r>
            <a:r>
              <a:rPr lang="en-GB" sz="1800" dirty="0">
                <a:ea typeface="Calibri" panose="020F0502020204030204" pitchFamily="34" charset="0"/>
              </a:rPr>
              <a:t> </a:t>
            </a:r>
            <a:r>
              <a:rPr lang="en-GB" sz="1800" dirty="0" err="1">
                <a:ea typeface="Calibri" panose="020F0502020204030204" pitchFamily="34" charset="0"/>
              </a:rPr>
              <a:t>huolehtimaan</a:t>
            </a:r>
            <a:r>
              <a:rPr lang="en-GB" sz="1800" dirty="0">
                <a:ea typeface="Calibri" panose="020F0502020204030204" pitchFamily="34" charset="0"/>
              </a:rPr>
              <a:t> </a:t>
            </a:r>
            <a:r>
              <a:rPr lang="en-GB" sz="1800" dirty="0" err="1">
                <a:ea typeface="Calibri" panose="020F0502020204030204" pitchFamily="34" charset="0"/>
              </a:rPr>
              <a:t>omasta</a:t>
            </a:r>
            <a:r>
              <a:rPr lang="en-GB" sz="1800" dirty="0">
                <a:ea typeface="Calibri" panose="020F0502020204030204" pitchFamily="34" charset="0"/>
              </a:rPr>
              <a:t> </a:t>
            </a:r>
            <a:r>
              <a:rPr lang="en-GB" sz="1800" dirty="0" err="1">
                <a:ea typeface="Calibri" panose="020F0502020204030204" pitchFamily="34" charset="0"/>
              </a:rPr>
              <a:t>hyvinvoinnistaan</a:t>
            </a:r>
            <a:r>
              <a:rPr lang="en-GB" sz="1800" dirty="0">
                <a:ea typeface="Calibri" panose="020F0502020204030204" pitchFamily="34" charset="0"/>
              </a:rPr>
              <a:t>. </a:t>
            </a:r>
            <a:r>
              <a:rPr lang="fi-FI" sz="1800" dirty="0">
                <a:ea typeface="Calibri" panose="020F0502020204030204" pitchFamily="34" charset="0"/>
              </a:rPr>
              <a:t>Tarjoa resursseja stressin hallintaan sekä työn ja yksityiselämän tasapainon ylläpitämiseen. </a:t>
            </a:r>
          </a:p>
          <a:p>
            <a:pPr>
              <a:spcAft>
                <a:spcPts val="1200"/>
              </a:spcAft>
            </a:pPr>
            <a:r>
              <a:rPr lang="en-US" sz="2000" b="1" dirty="0" err="1">
                <a:solidFill>
                  <a:srgbClr val="7654A2"/>
                </a:solidFill>
                <a:ea typeface="Calibri" panose="020F0502020204030204" pitchFamily="34" charset="0"/>
              </a:rPr>
              <a:t>Ammatillisen</a:t>
            </a:r>
            <a:r>
              <a:rPr lang="en-US" sz="2000" b="1" dirty="0">
                <a:solidFill>
                  <a:srgbClr val="7654A2"/>
                </a:solidFill>
                <a:ea typeface="Calibri" panose="020F0502020204030204" pitchFamily="34" charset="0"/>
              </a:rPr>
              <a:t> </a:t>
            </a:r>
            <a:r>
              <a:rPr lang="en-US" sz="2000" b="1" dirty="0" err="1">
                <a:solidFill>
                  <a:srgbClr val="7654A2"/>
                </a:solidFill>
                <a:ea typeface="Calibri" panose="020F0502020204030204" pitchFamily="34" charset="0"/>
              </a:rPr>
              <a:t>kehityksen</a:t>
            </a:r>
            <a:r>
              <a:rPr lang="en-US" sz="2000" b="1" dirty="0">
                <a:solidFill>
                  <a:srgbClr val="7654A2"/>
                </a:solidFill>
                <a:ea typeface="Calibri" panose="020F0502020204030204" pitchFamily="34" charset="0"/>
              </a:rPr>
              <a:t> </a:t>
            </a:r>
            <a:r>
              <a:rPr lang="en-US" sz="2000" b="1" dirty="0" err="1">
                <a:solidFill>
                  <a:srgbClr val="7654A2"/>
                </a:solidFill>
                <a:ea typeface="Calibri" panose="020F0502020204030204" pitchFamily="34" charset="0"/>
              </a:rPr>
              <a:t>mahdollisuudet</a:t>
            </a:r>
            <a:endParaRPr lang="en-US" sz="2000" b="1" i="0" dirty="0">
              <a:solidFill>
                <a:srgbClr val="7654A2"/>
              </a:solidFill>
              <a:effectLst/>
              <a:ea typeface="Calibri" panose="020F0502020204030204" pitchFamily="34" charset="0"/>
            </a:endParaRPr>
          </a:p>
          <a:p>
            <a:pPr>
              <a:spcAft>
                <a:spcPts val="1200"/>
              </a:spcAft>
            </a:pPr>
            <a:r>
              <a:rPr lang="en-GB" sz="1800" i="0" dirty="0" err="1">
                <a:effectLst/>
                <a:ea typeface="Calibri" panose="020F0502020204030204" pitchFamily="34" charset="0"/>
              </a:rPr>
              <a:t>Tarjoa</a:t>
            </a:r>
            <a:r>
              <a:rPr lang="en-GB" sz="1800" i="0" dirty="0">
                <a:effectLst/>
                <a:ea typeface="Calibri" panose="020F0502020204030204" pitchFamily="34" charset="0"/>
              </a:rPr>
              <a:t> </a:t>
            </a:r>
            <a:r>
              <a:rPr lang="en-GB" sz="1800" i="0" dirty="0" err="1">
                <a:effectLst/>
                <a:ea typeface="Calibri" panose="020F0502020204030204" pitchFamily="34" charset="0"/>
              </a:rPr>
              <a:t>mahdollisuuksia</a:t>
            </a:r>
            <a:r>
              <a:rPr lang="en-GB" sz="1800" i="0" dirty="0">
                <a:effectLst/>
                <a:ea typeface="Calibri" panose="020F0502020204030204" pitchFamily="34" charset="0"/>
              </a:rPr>
              <a:t> </a:t>
            </a:r>
            <a:r>
              <a:rPr lang="en-GB" sz="1800" i="0" dirty="0" err="1">
                <a:effectLst/>
                <a:ea typeface="Calibri" panose="020F0502020204030204" pitchFamily="34" charset="0"/>
              </a:rPr>
              <a:t>osaamisen</a:t>
            </a:r>
            <a:r>
              <a:rPr lang="en-GB" sz="1800" i="0" dirty="0">
                <a:effectLst/>
                <a:ea typeface="Calibri" panose="020F0502020204030204" pitchFamily="34" charset="0"/>
              </a:rPr>
              <a:t> </a:t>
            </a:r>
            <a:r>
              <a:rPr lang="en-GB" sz="1800" i="0" dirty="0" err="1">
                <a:effectLst/>
                <a:ea typeface="Calibri" panose="020F0502020204030204" pitchFamily="34" charset="0"/>
              </a:rPr>
              <a:t>kehittämiseen</a:t>
            </a:r>
            <a:r>
              <a:rPr lang="en-GB" sz="1800" i="0" dirty="0">
                <a:effectLst/>
                <a:ea typeface="Calibri" panose="020F0502020204030204" pitchFamily="34" charset="0"/>
              </a:rPr>
              <a:t> </a:t>
            </a:r>
            <a:r>
              <a:rPr lang="en-GB" sz="1800" i="0" dirty="0" err="1">
                <a:effectLst/>
                <a:ea typeface="Calibri" panose="020F0502020204030204" pitchFamily="34" charset="0"/>
              </a:rPr>
              <a:t>ja</a:t>
            </a:r>
            <a:r>
              <a:rPr lang="en-GB" sz="1800" i="0" dirty="0">
                <a:effectLst/>
                <a:ea typeface="Calibri" panose="020F0502020204030204" pitchFamily="34" charset="0"/>
              </a:rPr>
              <a:t> </a:t>
            </a:r>
            <a:r>
              <a:rPr lang="en-GB" sz="1800" i="0" dirty="0" err="1">
                <a:effectLst/>
                <a:ea typeface="Calibri" panose="020F0502020204030204" pitchFamily="34" charset="0"/>
              </a:rPr>
              <a:t>ammatilliseen</a:t>
            </a:r>
            <a:r>
              <a:rPr lang="en-GB" sz="1800" i="0" dirty="0">
                <a:effectLst/>
                <a:ea typeface="Calibri" panose="020F0502020204030204" pitchFamily="34" charset="0"/>
              </a:rPr>
              <a:t> </a:t>
            </a:r>
            <a:r>
              <a:rPr lang="en-GB" sz="1800" i="0" dirty="0" err="1">
                <a:effectLst/>
                <a:ea typeface="Calibri" panose="020F0502020204030204" pitchFamily="34" charset="0"/>
              </a:rPr>
              <a:t>kasvuun</a:t>
            </a:r>
            <a:r>
              <a:rPr lang="en-GB" sz="1800" i="0" dirty="0">
                <a:effectLst/>
                <a:ea typeface="Calibri" panose="020F0502020204030204" pitchFamily="34" charset="0"/>
              </a:rPr>
              <a:t>. </a:t>
            </a:r>
            <a:r>
              <a:rPr lang="en-GB" sz="1800" i="0" dirty="0" err="1">
                <a:effectLst/>
                <a:ea typeface="Calibri" panose="020F0502020204030204" pitchFamily="34" charset="0"/>
              </a:rPr>
              <a:t>Järjestä</a:t>
            </a:r>
            <a:r>
              <a:rPr lang="en-GB" sz="1800" i="0" dirty="0">
                <a:effectLst/>
                <a:ea typeface="Calibri" panose="020F0502020204030204" pitchFamily="34" charset="0"/>
              </a:rPr>
              <a:t> </a:t>
            </a:r>
            <a:r>
              <a:rPr lang="en-GB" sz="1800" i="0" dirty="0" err="1">
                <a:effectLst/>
                <a:ea typeface="Calibri" panose="020F0502020204030204" pitchFamily="34" charset="0"/>
              </a:rPr>
              <a:t>työpajoja</a:t>
            </a:r>
            <a:r>
              <a:rPr lang="en-GB" sz="1800" i="0" dirty="0">
                <a:effectLst/>
                <a:ea typeface="Calibri" panose="020F0502020204030204" pitchFamily="34" charset="0"/>
              </a:rPr>
              <a:t>, </a:t>
            </a:r>
            <a:r>
              <a:rPr lang="en-GB" sz="1800" i="0" dirty="0" err="1">
                <a:effectLst/>
                <a:ea typeface="Calibri" panose="020F0502020204030204" pitchFamily="34" charset="0"/>
              </a:rPr>
              <a:t>webinaareja</a:t>
            </a:r>
            <a:r>
              <a:rPr lang="en-GB" sz="1800" i="0" dirty="0">
                <a:effectLst/>
                <a:ea typeface="Calibri" panose="020F0502020204030204" pitchFamily="34" charset="0"/>
              </a:rPr>
              <a:t> </a:t>
            </a:r>
            <a:r>
              <a:rPr lang="en-GB" sz="1800" i="0" dirty="0" err="1">
                <a:effectLst/>
                <a:ea typeface="Calibri" panose="020F0502020204030204" pitchFamily="34" charset="0"/>
              </a:rPr>
              <a:t>ja</a:t>
            </a:r>
            <a:r>
              <a:rPr lang="en-GB" sz="1800" i="0" dirty="0">
                <a:effectLst/>
                <a:ea typeface="Calibri" panose="020F0502020204030204" pitchFamily="34" charset="0"/>
              </a:rPr>
              <a:t> </a:t>
            </a:r>
            <a:r>
              <a:rPr lang="en-GB" sz="1800" i="0" dirty="0" err="1">
                <a:effectLst/>
                <a:ea typeface="Calibri" panose="020F0502020204030204" pitchFamily="34" charset="0"/>
              </a:rPr>
              <a:t>koulutuksia</a:t>
            </a:r>
            <a:r>
              <a:rPr lang="en-GB" sz="1800" i="0" dirty="0">
                <a:effectLst/>
                <a:ea typeface="Calibri" panose="020F0502020204030204" pitchFamily="34" charset="0"/>
              </a:rPr>
              <a:t>. </a:t>
            </a:r>
          </a:p>
        </p:txBody>
      </p:sp>
    </p:spTree>
    <p:extLst>
      <p:ext uri="{BB962C8B-B14F-4D97-AF65-F5344CB8AC3E}">
        <p14:creationId xmlns:p14="http://schemas.microsoft.com/office/powerpoint/2010/main" val="1256540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OSA</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b="1" dirty="0"/>
              <a:t>CASE-ESIMERKKI:</a:t>
            </a:r>
            <a:br>
              <a:rPr lang="en-US" b="1" dirty="0"/>
            </a:br>
            <a:r>
              <a:rPr lang="en-US" b="1" dirty="0"/>
              <a:t>T2CLIENT</a:t>
            </a:r>
          </a:p>
        </p:txBody>
      </p:sp>
      <p:pic>
        <p:nvPicPr>
          <p:cNvPr id="19" name="Marcador de posición de imagen 18">
            <a:extLst>
              <a:ext uri="{FF2B5EF4-FFF2-40B4-BE49-F238E27FC236}">
                <a16:creationId xmlns:a16="http://schemas.microsoft.com/office/drawing/2014/main" id="{BEAA3D8A-871A-E93A-97BE-18660EC3987F}"/>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1657" y="0"/>
            <a:ext cx="5364392" cy="6325815"/>
          </a:xfrm>
        </p:spPr>
      </p:pic>
      <p:pic>
        <p:nvPicPr>
          <p:cNvPr id="23" name="Imagen 22">
            <a:extLst>
              <a:ext uri="{FF2B5EF4-FFF2-40B4-BE49-F238E27FC236}">
                <a16:creationId xmlns:a16="http://schemas.microsoft.com/office/drawing/2014/main" id="{FF375D39-88AB-4A81-ABA9-F9B6D5058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2044" y="1585724"/>
            <a:ext cx="2403618" cy="1013302"/>
          </a:xfrm>
          <a:prstGeom prst="rect">
            <a:avLst/>
          </a:prstGeom>
        </p:spPr>
      </p:pic>
    </p:spTree>
    <p:extLst>
      <p:ext uri="{BB962C8B-B14F-4D97-AF65-F5344CB8AC3E}">
        <p14:creationId xmlns:p14="http://schemas.microsoft.com/office/powerpoint/2010/main" val="516631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523548"/>
            <a:ext cx="10742093" cy="634134"/>
          </a:xfrm>
        </p:spPr>
        <p:txBody>
          <a:bodyPr/>
          <a:lstStyle/>
          <a:p>
            <a:r>
              <a:rPr lang="en-GB" sz="2400" b="1" i="0" dirty="0">
                <a:effectLst/>
                <a:latin typeface="Söhne"/>
              </a:rPr>
              <a:t>Case-</a:t>
            </a:r>
            <a:r>
              <a:rPr lang="en-GB" sz="2400" b="1" i="0" dirty="0" err="1">
                <a:effectLst/>
                <a:latin typeface="Söhne"/>
              </a:rPr>
              <a:t>esimerkki</a:t>
            </a:r>
            <a:r>
              <a:rPr lang="en-GB" sz="2400" b="1" i="0" dirty="0">
                <a:effectLst/>
                <a:latin typeface="Söhne"/>
              </a:rPr>
              <a:t>: </a:t>
            </a:r>
            <a:r>
              <a:rPr lang="en-GB" sz="2400" b="1" i="0" dirty="0" err="1">
                <a:effectLst/>
                <a:latin typeface="Söhne"/>
              </a:rPr>
              <a:t>Virtuaalisen</a:t>
            </a:r>
            <a:r>
              <a:rPr lang="en-GB" sz="2400" b="1" i="0" dirty="0">
                <a:effectLst/>
                <a:latin typeface="Söhne"/>
              </a:rPr>
              <a:t> </a:t>
            </a:r>
            <a:r>
              <a:rPr lang="en-GB" sz="2400" dirty="0" err="1">
                <a:latin typeface="Söhne"/>
              </a:rPr>
              <a:t>vuorovaikutuksen</a:t>
            </a:r>
            <a:r>
              <a:rPr lang="en-GB" sz="2400" dirty="0">
                <a:latin typeface="Söhne"/>
              </a:rPr>
              <a:t> </a:t>
            </a:r>
            <a:r>
              <a:rPr lang="en-GB" sz="2400" dirty="0" err="1">
                <a:latin typeface="Söhne"/>
              </a:rPr>
              <a:t>vaaliminen</a:t>
            </a:r>
            <a:r>
              <a:rPr lang="en-GB" sz="2400" dirty="0">
                <a:latin typeface="Söhne"/>
              </a:rPr>
              <a:t> </a:t>
            </a:r>
            <a:r>
              <a:rPr lang="en-GB" sz="2400" dirty="0" err="1">
                <a:latin typeface="Söhne"/>
              </a:rPr>
              <a:t>ja</a:t>
            </a:r>
            <a:r>
              <a:rPr lang="en-GB" sz="2400" dirty="0">
                <a:latin typeface="Söhne"/>
              </a:rPr>
              <a:t> </a:t>
            </a:r>
            <a:r>
              <a:rPr lang="en-GB" sz="2400" dirty="0" err="1">
                <a:latin typeface="Söhne"/>
              </a:rPr>
              <a:t>sitoutuminen</a:t>
            </a:r>
            <a:r>
              <a:rPr lang="en-GB" sz="2400" dirty="0">
                <a:latin typeface="Söhne"/>
              </a:rPr>
              <a:t> </a:t>
            </a:r>
            <a:br>
              <a:rPr lang="en-GB" sz="2400" dirty="0">
                <a:latin typeface="Söhne"/>
              </a:rPr>
            </a:b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0316"/>
            <a:ext cx="10483429" cy="5285047"/>
          </a:xfrm>
        </p:spPr>
        <p:txBody>
          <a:bodyPr/>
          <a:lstStyle/>
          <a:p>
            <a:pPr>
              <a:spcAft>
                <a:spcPts val="1200"/>
              </a:spcAft>
            </a:pPr>
            <a:r>
              <a:rPr lang="en-GB" sz="1800" b="1" dirty="0" err="1"/>
              <a:t>Johdanto</a:t>
            </a:r>
            <a:endParaRPr lang="en-GB" sz="1800" b="1" dirty="0"/>
          </a:p>
          <a:p>
            <a:pPr>
              <a:spcAft>
                <a:spcPts val="1200"/>
              </a:spcAft>
            </a:pPr>
            <a:r>
              <a:rPr lang="fi-FI" sz="1800" dirty="0"/>
              <a:t>Technology 2 Client (T2C) on Espanjan Barcelonassa sijaitseva teknologiapalveluyritys, joka on erikoistunut IT-ratkaisuihin ja ohjelmistokehitykseen. Liiketoiminta alkoi vuonna 2003 ja sen henkilöstö koostuu pääosin teknologiakonsulteista, joilla on korkea osaamistaso.</a:t>
            </a:r>
          </a:p>
          <a:p>
            <a:pPr>
              <a:spcAft>
                <a:spcPts val="1200"/>
              </a:spcAft>
            </a:pPr>
            <a:r>
              <a:rPr lang="fi-FI" sz="1800" dirty="0"/>
              <a:t>Kun COVID-19 -pandemia keskeytti perinteiset työtavat ja pakotti etätyöskentelyyn, T2C kohtasi haasteen ylläpitää tiimin yhteenkuuluvuutta, moraalia ja sitoutumista. Yritys ymmärsi, että on tärkeää pitää yhteyttä ja edistää positiivista työilmapiiriä tänä haastavana aikana.</a:t>
            </a:r>
            <a:r>
              <a:rPr lang="en-GB" sz="1800" dirty="0"/>
              <a:t> </a:t>
            </a:r>
          </a:p>
          <a:p>
            <a:pPr>
              <a:spcAft>
                <a:spcPts val="1200"/>
              </a:spcAft>
            </a:pPr>
            <a:r>
              <a:rPr lang="en-GB" sz="1800" b="1" dirty="0" err="1"/>
              <a:t>Haaste</a:t>
            </a:r>
            <a:endParaRPr lang="en-GB" sz="1800" b="1" dirty="0"/>
          </a:p>
          <a:p>
            <a:pPr>
              <a:spcAft>
                <a:spcPts val="1200"/>
              </a:spcAft>
            </a:pPr>
            <a:r>
              <a:rPr lang="en-GB" sz="1800" dirty="0" err="1"/>
              <a:t>Äkillinen</a:t>
            </a:r>
            <a:r>
              <a:rPr lang="en-GB" sz="1800" dirty="0"/>
              <a:t> </a:t>
            </a:r>
            <a:r>
              <a:rPr lang="en-GB" sz="1800" dirty="0" err="1"/>
              <a:t>siirtyminen</a:t>
            </a:r>
            <a:r>
              <a:rPr lang="en-GB" sz="1800" dirty="0"/>
              <a:t> </a:t>
            </a:r>
            <a:r>
              <a:rPr lang="en-GB" sz="1800" dirty="0" err="1"/>
              <a:t>etätöihin</a:t>
            </a:r>
            <a:r>
              <a:rPr lang="en-GB" sz="1800" dirty="0"/>
              <a:t> </a:t>
            </a:r>
            <a:r>
              <a:rPr lang="en-GB" sz="1800" dirty="0" err="1"/>
              <a:t>toi</a:t>
            </a:r>
            <a:r>
              <a:rPr lang="en-GB" sz="1800" dirty="0"/>
              <a:t> </a:t>
            </a:r>
            <a:r>
              <a:rPr lang="en-GB" sz="1800" dirty="0" err="1"/>
              <a:t>esiin</a:t>
            </a:r>
            <a:r>
              <a:rPr lang="en-GB" sz="1800" dirty="0"/>
              <a:t> </a:t>
            </a:r>
            <a:r>
              <a:rPr lang="en-GB" sz="1800" dirty="0" err="1"/>
              <a:t>monia</a:t>
            </a:r>
            <a:r>
              <a:rPr lang="en-GB" sz="1800" dirty="0"/>
              <a:t> </a:t>
            </a:r>
            <a:r>
              <a:rPr lang="en-GB" sz="1800" dirty="0" err="1"/>
              <a:t>haasteita</a:t>
            </a:r>
            <a:r>
              <a:rPr lang="en-GB" sz="1800" dirty="0"/>
              <a:t>:</a:t>
            </a:r>
          </a:p>
          <a:p>
            <a:pPr marL="285750" indent="-285750">
              <a:spcAft>
                <a:spcPts val="1200"/>
              </a:spcAft>
              <a:buFont typeface="Arial" panose="020B0604020202020204" pitchFamily="34" charset="0"/>
              <a:buChar char="•"/>
            </a:pPr>
            <a:r>
              <a:rPr lang="en-GB" sz="1800" b="1" dirty="0" err="1"/>
              <a:t>Eristyneisyys</a:t>
            </a:r>
            <a:r>
              <a:rPr lang="en-GB" sz="1800" b="1" dirty="0"/>
              <a:t> </a:t>
            </a:r>
            <a:r>
              <a:rPr lang="en-GB" sz="1800" b="1" dirty="0" err="1"/>
              <a:t>ja</a:t>
            </a:r>
            <a:r>
              <a:rPr lang="en-GB" sz="1800" b="1" dirty="0"/>
              <a:t> </a:t>
            </a:r>
            <a:r>
              <a:rPr lang="en-GB" sz="1800" b="1" dirty="0" err="1"/>
              <a:t>yhteyden</a:t>
            </a:r>
            <a:r>
              <a:rPr lang="en-GB" sz="1800" b="1" dirty="0"/>
              <a:t> </a:t>
            </a:r>
            <a:r>
              <a:rPr lang="en-GB" sz="1800" b="1" dirty="0" err="1"/>
              <a:t>katkeaminen</a:t>
            </a:r>
            <a:r>
              <a:rPr lang="en-GB" sz="1800" b="1" dirty="0"/>
              <a:t>: </a:t>
            </a:r>
            <a:r>
              <a:rPr lang="fi-FI" sz="1800" dirty="0"/>
              <a:t>Perinteiset ryhmäytymisen tavat eivät olleet enää mahdollisia työntekijöiden eristäytyessä etätöihin. </a:t>
            </a:r>
            <a:endParaRPr lang="en-GB" sz="1800" dirty="0"/>
          </a:p>
          <a:p>
            <a:pPr marL="285750" indent="-285750">
              <a:spcAft>
                <a:spcPts val="1200"/>
              </a:spcAft>
              <a:buFont typeface="Arial" panose="020B0604020202020204" pitchFamily="34" charset="0"/>
              <a:buChar char="•"/>
            </a:pPr>
            <a:r>
              <a:rPr lang="en-GB" sz="1800" b="1" dirty="0" err="1"/>
              <a:t>Tiimin</a:t>
            </a:r>
            <a:r>
              <a:rPr lang="en-GB" sz="1800" b="1" dirty="0"/>
              <a:t> </a:t>
            </a:r>
            <a:r>
              <a:rPr lang="en-GB" sz="1800" b="1" dirty="0" err="1"/>
              <a:t>moraalin</a:t>
            </a:r>
            <a:r>
              <a:rPr lang="en-GB" sz="1800" b="1" dirty="0"/>
              <a:t> </a:t>
            </a:r>
            <a:r>
              <a:rPr lang="en-GB" sz="1800" b="1" dirty="0" err="1"/>
              <a:t>ylläpitäminen</a:t>
            </a:r>
            <a:r>
              <a:rPr lang="en-GB" sz="1800" b="1" dirty="0"/>
              <a:t>: </a:t>
            </a:r>
            <a:r>
              <a:rPr lang="fi-FI" sz="1800" dirty="0"/>
              <a:t>T2C oli huolissaan tiiminsä pitämisestä yhteydessä ja motivoituneena pandemian aiheuttaman epävarmuuden keskellä</a:t>
            </a:r>
            <a:r>
              <a:rPr lang="en-GB" sz="1800" dirty="0"/>
              <a:t>.</a:t>
            </a:r>
          </a:p>
          <a:p>
            <a:pPr marL="285750" indent="-285750">
              <a:spcAft>
                <a:spcPts val="1200"/>
              </a:spcAft>
              <a:buFont typeface="Arial" panose="020B0604020202020204" pitchFamily="34" charset="0"/>
              <a:buChar char="•"/>
            </a:pPr>
            <a:r>
              <a:rPr lang="en-GB" sz="1800" b="1" dirty="0" err="1"/>
              <a:t>Sitoutuminen</a:t>
            </a:r>
            <a:r>
              <a:rPr lang="en-GB" sz="1800" b="1" dirty="0"/>
              <a:t>: </a:t>
            </a:r>
            <a:r>
              <a:rPr lang="fi-FI" sz="1800" dirty="0"/>
              <a:t>Yritys tarvitsi luovia tapoja sitouttaa työntekijät ja vähentää eristyneisyyden tunnetta.</a:t>
            </a:r>
            <a:endParaRPr lang="en-GB" sz="1800" dirty="0"/>
          </a:p>
          <a:p>
            <a:pPr marL="285750" indent="-285750">
              <a:spcAft>
                <a:spcPts val="1200"/>
              </a:spcAft>
              <a:buFont typeface="Arial" panose="020B0604020202020204" pitchFamily="34" charset="0"/>
              <a:buChar char="•"/>
            </a:pPr>
            <a:endParaRPr lang="en-GB" sz="1800" dirty="0"/>
          </a:p>
        </p:txBody>
      </p:sp>
    </p:spTree>
    <p:extLst>
      <p:ext uri="{BB962C8B-B14F-4D97-AF65-F5344CB8AC3E}">
        <p14:creationId xmlns:p14="http://schemas.microsoft.com/office/powerpoint/2010/main" val="2026922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523374"/>
            <a:ext cx="10742093" cy="634134"/>
          </a:xfrm>
        </p:spPr>
        <p:txBody>
          <a:bodyPr/>
          <a:lstStyle/>
          <a:p>
            <a:r>
              <a:rPr lang="en-GB" sz="2400" b="1" i="0" dirty="0">
                <a:effectLst/>
                <a:latin typeface="Söhne"/>
              </a:rPr>
              <a:t>Case-</a:t>
            </a:r>
            <a:r>
              <a:rPr lang="en-GB" sz="2400" b="1" i="0" dirty="0" err="1">
                <a:effectLst/>
                <a:latin typeface="Söhne"/>
              </a:rPr>
              <a:t>esimerkki</a:t>
            </a:r>
            <a:r>
              <a:rPr lang="en-GB" sz="2400" b="1" i="0" dirty="0">
                <a:effectLst/>
                <a:latin typeface="Söhne"/>
              </a:rPr>
              <a:t>: </a:t>
            </a:r>
            <a:r>
              <a:rPr lang="en-GB" sz="2400" b="1" i="0" dirty="0" err="1">
                <a:effectLst/>
                <a:latin typeface="Söhne"/>
              </a:rPr>
              <a:t>Virtuaalisen</a:t>
            </a:r>
            <a:r>
              <a:rPr lang="en-GB" sz="2400" b="1" i="0" dirty="0">
                <a:effectLst/>
                <a:latin typeface="Söhne"/>
              </a:rPr>
              <a:t> </a:t>
            </a:r>
            <a:r>
              <a:rPr lang="en-GB" sz="2400" dirty="0" err="1">
                <a:latin typeface="Söhne"/>
              </a:rPr>
              <a:t>vuorovaikutuksen</a:t>
            </a:r>
            <a:r>
              <a:rPr lang="en-GB" sz="2400" dirty="0">
                <a:latin typeface="Söhne"/>
              </a:rPr>
              <a:t> </a:t>
            </a:r>
            <a:r>
              <a:rPr lang="en-GB" sz="2400" dirty="0" err="1">
                <a:latin typeface="Söhne"/>
              </a:rPr>
              <a:t>vaaliminen</a:t>
            </a:r>
            <a:r>
              <a:rPr lang="en-GB" sz="2400" dirty="0">
                <a:latin typeface="Söhne"/>
              </a:rPr>
              <a:t> </a:t>
            </a:r>
            <a:r>
              <a:rPr lang="en-GB" sz="2400" dirty="0" err="1">
                <a:latin typeface="Söhne"/>
              </a:rPr>
              <a:t>ja</a:t>
            </a:r>
            <a:r>
              <a:rPr lang="en-GB" sz="2400" dirty="0">
                <a:latin typeface="Söhne"/>
              </a:rPr>
              <a:t> </a:t>
            </a:r>
            <a:r>
              <a:rPr lang="en-GB" sz="2400" dirty="0" err="1">
                <a:latin typeface="Söhne"/>
              </a:rPr>
              <a:t>sitoutuminen</a:t>
            </a:r>
            <a:r>
              <a:rPr lang="en-GB" sz="2400" dirty="0">
                <a:latin typeface="Söhne"/>
              </a:rPr>
              <a:t> </a:t>
            </a:r>
            <a:br>
              <a:rPr lang="en-GB" sz="2400" dirty="0">
                <a:latin typeface="Söhne"/>
              </a:rPr>
            </a:b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74750"/>
            <a:ext cx="10483429" cy="4716562"/>
          </a:xfrm>
        </p:spPr>
        <p:txBody>
          <a:bodyPr/>
          <a:lstStyle/>
          <a:p>
            <a:pPr>
              <a:spcAft>
                <a:spcPts val="1200"/>
              </a:spcAft>
            </a:pPr>
            <a:r>
              <a:rPr lang="en-GB" sz="1800" b="1" dirty="0" err="1"/>
              <a:t>Ratkaisu</a:t>
            </a:r>
            <a:endParaRPr lang="en-GB" sz="1800" b="1" dirty="0"/>
          </a:p>
          <a:p>
            <a:pPr>
              <a:spcAft>
                <a:spcPts val="1200"/>
              </a:spcAft>
            </a:pPr>
            <a:r>
              <a:rPr lang="fi-FI" sz="1800" dirty="0"/>
              <a:t>T2C päätti käyttää "</a:t>
            </a:r>
            <a:r>
              <a:rPr lang="fi-FI" sz="1800" dirty="0" err="1"/>
              <a:t>Gather</a:t>
            </a:r>
            <a:r>
              <a:rPr lang="fi-FI" sz="1800" dirty="0"/>
              <a:t>" -alustaa, jonka avulla käyttäjät voivat luoda virtuaalisia tiloja, jotka mahdollistavat työntekijöiden vuorovaikutuksen hauskalla ja mukaansatempaavalla tavalla. Yritys kokeili myös aktiviteetteja, kuten bingoja ja hattukilpailuja pitääkseen tiimin yhteydessä ja edistääkseen yhteisöllisyyden tunnetta.</a:t>
            </a:r>
          </a:p>
          <a:p>
            <a:pPr>
              <a:spcAft>
                <a:spcPts val="1200"/>
              </a:spcAft>
            </a:pPr>
            <a:r>
              <a:rPr lang="en-GB" sz="1800" b="1" dirty="0" err="1"/>
              <a:t>Toimeenpano</a:t>
            </a:r>
            <a:endParaRPr lang="en-GB" sz="1800" b="1" dirty="0"/>
          </a:p>
          <a:p>
            <a:pPr marL="285750" indent="-285750">
              <a:spcAft>
                <a:spcPts val="1200"/>
              </a:spcAft>
              <a:buFont typeface="Arial" panose="020B0604020202020204" pitchFamily="34" charset="0"/>
              <a:buChar char="•"/>
            </a:pPr>
            <a:r>
              <a:rPr lang="en-GB" sz="1800" b="1" dirty="0" err="1"/>
              <a:t>Virtuaalitoimisto</a:t>
            </a:r>
            <a:r>
              <a:rPr lang="en-GB" sz="1800" b="1" dirty="0"/>
              <a:t> Gather-</a:t>
            </a:r>
            <a:r>
              <a:rPr lang="en-GB" sz="1800" b="1" dirty="0" err="1"/>
              <a:t>alustalla</a:t>
            </a:r>
            <a:r>
              <a:rPr lang="en-GB" sz="1800" b="1" dirty="0"/>
              <a:t>:</a:t>
            </a:r>
            <a:r>
              <a:rPr lang="en-GB" sz="1800" dirty="0"/>
              <a:t> T</a:t>
            </a:r>
            <a:r>
              <a:rPr lang="fi-FI" sz="1800" dirty="0"/>
              <a:t>2C perusti virtuaalitoimiston </a:t>
            </a:r>
            <a:r>
              <a:rPr lang="fi-FI" sz="1800" dirty="0" err="1"/>
              <a:t>Gather</a:t>
            </a:r>
            <a:r>
              <a:rPr lang="fi-FI" sz="1800" dirty="0"/>
              <a:t>-alustalle, joka jäljittelee fyysistä toimistoa luodakseen tutun tunteen. Työntekijät voivat navigoida virtuaalitilassa ja olla vuorovaikutuksessa kollegoiden kanssa avatarien avulla. Kun he lähestyivät kollegoita, he pystyivät näkemään heidät ja puhumaan heidän kanssaan. He pystyivät myös jakamaan näyttöä, joten lähitapaamiseen osallistuvan tiimin jäljitteleminen toimi hyvin.  </a:t>
            </a:r>
            <a:r>
              <a:rPr lang="en-GB" sz="1000" dirty="0"/>
              <a:t>(</a:t>
            </a:r>
            <a:r>
              <a:rPr lang="en-GB" sz="1000" dirty="0" err="1"/>
              <a:t>Liite</a:t>
            </a:r>
            <a:r>
              <a:rPr lang="en-GB" sz="1000" dirty="0"/>
              <a:t>: video </a:t>
            </a:r>
            <a:r>
              <a:rPr lang="en-GB" sz="1000" dirty="0">
                <a:solidFill>
                  <a:srgbClr val="7654A2"/>
                </a:solidFill>
                <a:hlinkClick r:id="rId2">
                  <a:extLst>
                    <a:ext uri="{A12FA001-AC4F-418D-AE19-62706E023703}">
                      <ahyp:hlinkClr xmlns:ahyp="http://schemas.microsoft.com/office/drawing/2018/hyperlinkcolor" val="tx"/>
                    </a:ext>
                  </a:extLst>
                </a:hlinkClick>
              </a:rPr>
              <a:t>Gather</a:t>
            </a:r>
            <a:r>
              <a:rPr lang="en-GB" sz="1000" dirty="0">
                <a:solidFill>
                  <a:srgbClr val="7654A2"/>
                </a:solidFill>
              </a:rPr>
              <a:t> </a:t>
            </a:r>
            <a:r>
              <a:rPr lang="en-GB" sz="1000" dirty="0"/>
              <a:t>- </a:t>
            </a:r>
            <a:r>
              <a:rPr lang="en-GB" sz="1000" dirty="0" err="1"/>
              <a:t>alustalta</a:t>
            </a:r>
            <a:r>
              <a:rPr lang="en-GB" sz="1000" dirty="0"/>
              <a:t>)</a:t>
            </a:r>
          </a:p>
          <a:p>
            <a:pPr marL="285750" indent="-285750">
              <a:spcAft>
                <a:spcPts val="1200"/>
              </a:spcAft>
              <a:buFont typeface="Arial" panose="020B0604020202020204" pitchFamily="34" charset="0"/>
              <a:buChar char="•"/>
            </a:pPr>
            <a:r>
              <a:rPr lang="en-GB" sz="1800" b="1" dirty="0" err="1"/>
              <a:t>Verkkopelit</a:t>
            </a:r>
            <a:r>
              <a:rPr lang="en-GB" sz="1800" b="1" dirty="0"/>
              <a:t>: </a:t>
            </a:r>
            <a:r>
              <a:rPr lang="en-GB" sz="1800" dirty="0" err="1"/>
              <a:t>Iltapäivisin</a:t>
            </a:r>
            <a:r>
              <a:rPr lang="en-GB" sz="1800" dirty="0"/>
              <a:t> T2C:n </a:t>
            </a:r>
            <a:r>
              <a:rPr lang="en-GB" sz="1800" dirty="0" err="1"/>
              <a:t>työntekijät</a:t>
            </a:r>
            <a:r>
              <a:rPr lang="en-GB" sz="1800" dirty="0"/>
              <a:t> </a:t>
            </a:r>
            <a:r>
              <a:rPr lang="en-GB" sz="1800" dirty="0" err="1"/>
              <a:t>järjestivät</a:t>
            </a:r>
            <a:r>
              <a:rPr lang="en-GB" sz="1800" dirty="0"/>
              <a:t> </a:t>
            </a:r>
            <a:r>
              <a:rPr lang="en-GB" sz="1800" dirty="0" err="1"/>
              <a:t>tapaamisia</a:t>
            </a:r>
            <a:r>
              <a:rPr lang="en-GB" sz="1800" dirty="0"/>
              <a:t> </a:t>
            </a:r>
            <a:r>
              <a:rPr lang="en-GB" sz="1800" dirty="0" err="1"/>
              <a:t>mobiilipelien</a:t>
            </a:r>
            <a:r>
              <a:rPr lang="en-GB" sz="1800" dirty="0"/>
              <a:t> </a:t>
            </a:r>
            <a:r>
              <a:rPr lang="en-GB" sz="1800" dirty="0" err="1"/>
              <a:t>pelaamiseen</a:t>
            </a:r>
            <a:r>
              <a:rPr lang="en-GB" sz="1800" dirty="0"/>
              <a:t>, </a:t>
            </a:r>
            <a:r>
              <a:rPr lang="en-GB" sz="1800" dirty="0" err="1"/>
              <a:t>kuten</a:t>
            </a:r>
            <a:r>
              <a:rPr lang="en-GB" sz="1800" dirty="0"/>
              <a:t>  </a:t>
            </a:r>
            <a:r>
              <a:rPr lang="en-GB" sz="1800" dirty="0">
                <a:solidFill>
                  <a:srgbClr val="7654A2"/>
                </a:solidFill>
                <a:hlinkClick r:id="rId3">
                  <a:extLst>
                    <a:ext uri="{A12FA001-AC4F-418D-AE19-62706E023703}">
                      <ahyp:hlinkClr xmlns:ahyp="http://schemas.microsoft.com/office/drawing/2018/hyperlinkcolor" val="tx"/>
                    </a:ext>
                  </a:extLst>
                </a:hlinkClick>
              </a:rPr>
              <a:t>COD mobile</a:t>
            </a:r>
            <a:r>
              <a:rPr lang="en-GB" sz="1800" dirty="0"/>
              <a:t> </a:t>
            </a:r>
            <a:r>
              <a:rPr lang="en-GB" sz="1800" dirty="0" err="1"/>
              <a:t>ja</a:t>
            </a:r>
            <a:r>
              <a:rPr lang="en-GB" sz="1800" dirty="0"/>
              <a:t> </a:t>
            </a:r>
            <a:r>
              <a:rPr lang="en-GB" sz="1800" dirty="0">
                <a:solidFill>
                  <a:srgbClr val="7654A2"/>
                </a:solidFill>
                <a:hlinkClick r:id="rId4">
                  <a:extLst>
                    <a:ext uri="{A12FA001-AC4F-418D-AE19-62706E023703}">
                      <ahyp:hlinkClr xmlns:ahyp="http://schemas.microsoft.com/office/drawing/2018/hyperlinkcolor" val="tx"/>
                    </a:ext>
                  </a:extLst>
                </a:hlinkClick>
              </a:rPr>
              <a:t>Among Us</a:t>
            </a:r>
            <a:r>
              <a:rPr lang="en-GB" sz="1800" dirty="0"/>
              <a:t>.</a:t>
            </a:r>
          </a:p>
          <a:p>
            <a:pPr marL="285750" indent="-285750">
              <a:spcAft>
                <a:spcPts val="1200"/>
              </a:spcAft>
              <a:buFont typeface="Arial" panose="020B0604020202020204" pitchFamily="34" charset="0"/>
              <a:buChar char="•"/>
            </a:pPr>
            <a:endParaRPr lang="en-GB" sz="1000" dirty="0"/>
          </a:p>
        </p:txBody>
      </p:sp>
    </p:spTree>
    <p:extLst>
      <p:ext uri="{BB962C8B-B14F-4D97-AF65-F5344CB8AC3E}">
        <p14:creationId xmlns:p14="http://schemas.microsoft.com/office/powerpoint/2010/main" val="18097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712040" y="523547"/>
            <a:ext cx="10483431" cy="804265"/>
          </a:xfrm>
        </p:spPr>
        <p:txBody>
          <a:bodyPr/>
          <a:lstStyle/>
          <a:p>
            <a:r>
              <a:rPr lang="en-US" dirty="0" err="1"/>
              <a:t>Tiivistelmä</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27562" y="1209211"/>
            <a:ext cx="10483429" cy="4439577"/>
          </a:xfrm>
        </p:spPr>
        <p:txBody>
          <a:bodyPr/>
          <a:lstStyle/>
          <a:p>
            <a:pPr>
              <a:spcAft>
                <a:spcPts val="1200"/>
              </a:spcAft>
            </a:pPr>
            <a:r>
              <a:rPr lang="en-US" sz="1800" dirty="0" err="1"/>
              <a:t>Tässä</a:t>
            </a:r>
            <a:r>
              <a:rPr lang="en-US" sz="1800" dirty="0"/>
              <a:t> </a:t>
            </a:r>
            <a:r>
              <a:rPr lang="en-US" sz="1800" dirty="0" err="1"/>
              <a:t>digitaalisen</a:t>
            </a:r>
            <a:r>
              <a:rPr lang="en-US" sz="1800" dirty="0"/>
              <a:t> </a:t>
            </a:r>
            <a:r>
              <a:rPr lang="en-US" sz="1800" dirty="0" err="1"/>
              <a:t>viestinnän</a:t>
            </a:r>
            <a:r>
              <a:rPr lang="en-US" sz="1800" dirty="0"/>
              <a:t> </a:t>
            </a:r>
            <a:r>
              <a:rPr lang="en-US" sz="1800" dirty="0" err="1"/>
              <a:t>moduulissa</a:t>
            </a:r>
            <a:r>
              <a:rPr lang="en-US" sz="1800" dirty="0"/>
              <a:t> </a:t>
            </a:r>
            <a:r>
              <a:rPr lang="en-US" sz="1800" dirty="0" err="1"/>
              <a:t>opit</a:t>
            </a:r>
            <a:r>
              <a:rPr lang="en-US" sz="1800" dirty="0"/>
              <a:t> </a:t>
            </a:r>
            <a:r>
              <a:rPr lang="en-US" sz="1800" dirty="0" err="1"/>
              <a:t>seuraavista</a:t>
            </a:r>
            <a:r>
              <a:rPr lang="en-US" sz="1800" dirty="0"/>
              <a:t> </a:t>
            </a:r>
            <a:r>
              <a:rPr lang="en-US" sz="1800" dirty="0" err="1"/>
              <a:t>aiheista</a:t>
            </a:r>
            <a:r>
              <a:rPr lang="en-US" sz="1800" dirty="0"/>
              <a:t>:</a:t>
            </a:r>
          </a:p>
          <a:p>
            <a:pPr marL="457200" indent="-457200">
              <a:spcAft>
                <a:spcPts val="1200"/>
              </a:spcAft>
              <a:buFont typeface="Arial" panose="020B0604020202020204" pitchFamily="34" charset="0"/>
              <a:buChar char="•"/>
            </a:pPr>
            <a:r>
              <a:rPr lang="en-GB" sz="1800" b="1" dirty="0" err="1"/>
              <a:t>Digitaalinen</a:t>
            </a:r>
            <a:r>
              <a:rPr lang="en-GB" sz="1800" b="1" dirty="0"/>
              <a:t> </a:t>
            </a:r>
            <a:r>
              <a:rPr lang="en-GB" sz="1800" b="1" dirty="0" err="1"/>
              <a:t>viestintä</a:t>
            </a:r>
            <a:r>
              <a:rPr lang="en-GB" sz="1800" b="1" dirty="0"/>
              <a:t> </a:t>
            </a:r>
            <a:r>
              <a:rPr lang="en-GB" sz="1800" b="1" dirty="0" err="1"/>
              <a:t>liiketoiminnassa</a:t>
            </a:r>
            <a:r>
              <a:rPr lang="en-GB" sz="1800" b="1" dirty="0"/>
              <a:t>: </a:t>
            </a:r>
            <a:r>
              <a:rPr lang="fi-FI" sz="1800" dirty="0"/>
              <a:t>Tehokkaan digitaalisen viestinnän merkitys liiketoiminnassa, kokoussuunnitelmat ja hyvän digitaalisen viestinnän edut.</a:t>
            </a:r>
          </a:p>
          <a:p>
            <a:pPr marL="457200" indent="-457200">
              <a:spcAft>
                <a:spcPts val="1200"/>
              </a:spcAft>
              <a:buFont typeface="Arial" panose="020B0604020202020204" pitchFamily="34" charset="0"/>
              <a:buChar char="•"/>
            </a:pPr>
            <a:r>
              <a:rPr lang="en-GB" sz="1800" b="1" dirty="0" err="1"/>
              <a:t>Työn</a:t>
            </a:r>
            <a:r>
              <a:rPr lang="en-GB" sz="1800" b="1" dirty="0"/>
              <a:t> </a:t>
            </a:r>
            <a:r>
              <a:rPr lang="en-GB" sz="1800" b="1" dirty="0" err="1"/>
              <a:t>laatu</a:t>
            </a:r>
            <a:r>
              <a:rPr lang="en-GB" sz="1800" b="1" dirty="0"/>
              <a:t>:</a:t>
            </a:r>
            <a:r>
              <a:rPr lang="en-GB" sz="1800" dirty="0"/>
              <a:t> </a:t>
            </a:r>
            <a:r>
              <a:rPr lang="fi-FI" sz="1800" dirty="0"/>
              <a:t>Laadukkaan työn ominaisuudet ammattiympäristössä ja digitaalisen viestinnän rooli huippuosaamisen saavuttamisessa.</a:t>
            </a:r>
            <a:endParaRPr lang="en-GB" sz="1800" dirty="0"/>
          </a:p>
          <a:p>
            <a:pPr marL="457200" indent="-457200">
              <a:spcAft>
                <a:spcPts val="1200"/>
              </a:spcAft>
              <a:buFont typeface="Arial" panose="020B0604020202020204" pitchFamily="34" charset="0"/>
              <a:buChar char="•"/>
            </a:pPr>
            <a:r>
              <a:rPr lang="en-GB" sz="1800" b="1" dirty="0" err="1"/>
              <a:t>Vuorovaikutus</a:t>
            </a:r>
            <a:r>
              <a:rPr lang="en-GB" sz="1800" b="1" dirty="0"/>
              <a:t>: </a:t>
            </a:r>
            <a:r>
              <a:rPr lang="fi-FI" sz="1800" dirty="0"/>
              <a:t>Etätyöntekijöiden hyvinvoinnin edistäminen digitaalisen vuorovaikutuksen avulla ja tämän ratkaiseva rooli yhteistyön, sitoutumisen ja yleisen menestyksen edistämisessä.</a:t>
            </a:r>
            <a:endParaRPr lang="en-GB" sz="1800" dirty="0"/>
          </a:p>
          <a:p>
            <a:pPr marL="457200" indent="-457200">
              <a:spcAft>
                <a:spcPts val="1200"/>
              </a:spcAft>
              <a:buFont typeface="Arial" panose="020B0604020202020204" pitchFamily="34" charset="0"/>
              <a:buChar char="•"/>
            </a:pPr>
            <a:r>
              <a:rPr lang="en-GB" sz="1800" b="1" dirty="0" err="1"/>
              <a:t>Virtuaaliset</a:t>
            </a:r>
            <a:r>
              <a:rPr lang="en-GB" sz="1800" b="1" dirty="0"/>
              <a:t> </a:t>
            </a:r>
            <a:r>
              <a:rPr lang="en-GB" sz="1800" b="1" dirty="0" err="1"/>
              <a:t>alustat</a:t>
            </a:r>
            <a:r>
              <a:rPr lang="en-GB" sz="1800" b="1" dirty="0"/>
              <a:t> </a:t>
            </a:r>
            <a:r>
              <a:rPr lang="en-GB" sz="1800" b="1" dirty="0" err="1"/>
              <a:t>ja</a:t>
            </a:r>
            <a:r>
              <a:rPr lang="en-GB" sz="1800" b="1" dirty="0"/>
              <a:t> </a:t>
            </a:r>
            <a:r>
              <a:rPr lang="en-GB" sz="1800" b="1" dirty="0" err="1"/>
              <a:t>kokousvälineet</a:t>
            </a:r>
            <a:r>
              <a:rPr lang="en-GB" sz="1800" dirty="0"/>
              <a:t>: </a:t>
            </a:r>
            <a:r>
              <a:rPr lang="fi-FI" sz="1800" dirty="0"/>
              <a:t>Kuvaukset eri toimialoihin soveltuvista virtuaalisista kokousalustoista ja niiden eduista.</a:t>
            </a:r>
            <a:endParaRPr lang="en-GB" sz="1800" dirty="0"/>
          </a:p>
          <a:p>
            <a:pPr marL="457200" indent="-457200">
              <a:spcAft>
                <a:spcPts val="1200"/>
              </a:spcAft>
              <a:buFont typeface="Arial" panose="020B0604020202020204" pitchFamily="34" charset="0"/>
              <a:buChar char="•"/>
            </a:pPr>
            <a:r>
              <a:rPr lang="en-GB" sz="1800" b="1" dirty="0" err="1"/>
              <a:t>Etätyöntekijöiden</a:t>
            </a:r>
            <a:r>
              <a:rPr lang="en-GB" sz="1800" b="1" dirty="0"/>
              <a:t> </a:t>
            </a:r>
            <a:r>
              <a:rPr lang="en-GB" sz="1800" b="1" dirty="0" err="1"/>
              <a:t>tukiverkostot</a:t>
            </a:r>
            <a:r>
              <a:rPr lang="en-GB" sz="1800" b="1" dirty="0"/>
              <a:t>: </a:t>
            </a:r>
            <a:r>
              <a:rPr lang="fi-FI" sz="1800" dirty="0"/>
              <a:t>Kuinka tärkeää on rakentaa tukiverkostoja etätyöntekijöille ja miten yritys hyötyy tästä. Mitä seurauksia niiden tarjoamatta jättämisestä on. Sisältää myös muutamia vinkkejä tiimin moraalin rakentamiseen ja ylläpitämiseen.</a:t>
            </a:r>
            <a:endParaRPr lang="en-GB" sz="1800" dirty="0"/>
          </a:p>
          <a:p>
            <a:pPr marL="457200" indent="-457200">
              <a:spcAft>
                <a:spcPts val="1200"/>
              </a:spcAft>
              <a:buFont typeface="Arial" panose="020B0604020202020204" pitchFamily="34" charset="0"/>
              <a:buChar char="•"/>
            </a:pPr>
            <a:r>
              <a:rPr lang="en-GB" sz="1800" b="1" dirty="0"/>
              <a:t>Case-</a:t>
            </a:r>
            <a:r>
              <a:rPr lang="en-GB" sz="1800" b="1" dirty="0" err="1"/>
              <a:t>esimerkki</a:t>
            </a:r>
            <a:r>
              <a:rPr lang="en-GB" sz="1800" b="1" dirty="0"/>
              <a:t> – T2Client: </a:t>
            </a:r>
            <a:r>
              <a:rPr lang="fi-FI" sz="1800" dirty="0"/>
              <a:t>Kuvaus espanjalaisen yrityksen hyvistä käytännöistä COVID-19-sulkutilanteessa ja miten yrityksessä kohdattiin etätyön erilaiset haasteet.</a:t>
            </a:r>
            <a:endParaRPr lang="en-GB" sz="1800" dirty="0"/>
          </a:p>
          <a:p>
            <a:pPr>
              <a:spcAft>
                <a:spcPts val="1200"/>
              </a:spcAft>
            </a:pPr>
            <a:endParaRPr lang="en-US" sz="1800" dirty="0"/>
          </a:p>
        </p:txBody>
      </p:sp>
    </p:spTree>
    <p:extLst>
      <p:ext uri="{BB962C8B-B14F-4D97-AF65-F5344CB8AC3E}">
        <p14:creationId xmlns:p14="http://schemas.microsoft.com/office/powerpoint/2010/main" val="169141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3yy6rTnJQ_720p_1691443174">
            <a:hlinkClick r:id="" action="ppaction://media"/>
            <a:extLst>
              <a:ext uri="{FF2B5EF4-FFF2-40B4-BE49-F238E27FC236}">
                <a16:creationId xmlns:a16="http://schemas.microsoft.com/office/drawing/2014/main" id="{115BCF27-0583-92B2-DAE9-46BA903E741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30065" y="1058070"/>
            <a:ext cx="7288375" cy="5678349"/>
          </a:xfrm>
          <a:prstGeom prst="rect">
            <a:avLst/>
          </a:prstGeom>
        </p:spPr>
      </p:pic>
      <p:pic>
        <p:nvPicPr>
          <p:cNvPr id="1026" name="Picture 2">
            <a:extLst>
              <a:ext uri="{FF2B5EF4-FFF2-40B4-BE49-F238E27FC236}">
                <a16:creationId xmlns:a16="http://schemas.microsoft.com/office/drawing/2014/main" id="{B1019195-3869-0F1D-4CE1-C6FAB33556F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117747" y="1308649"/>
            <a:ext cx="3629637" cy="272222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787E5EB2-73F4-F34C-9CB9-B7F914EE66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15882" y="4299111"/>
            <a:ext cx="3631502" cy="2042720"/>
          </a:xfrm>
          <a:prstGeom prst="rect">
            <a:avLst/>
          </a:prstGeom>
        </p:spPr>
      </p:pic>
      <p:sp>
        <p:nvSpPr>
          <p:cNvPr id="3" name="Text Placeholder 5">
            <a:extLst>
              <a:ext uri="{FF2B5EF4-FFF2-40B4-BE49-F238E27FC236}">
                <a16:creationId xmlns:a16="http://schemas.microsoft.com/office/drawing/2014/main" id="{A0B4729F-C6CC-3CEF-D400-5C8010F8B207}"/>
              </a:ext>
            </a:extLst>
          </p:cNvPr>
          <p:cNvSpPr>
            <a:spLocks noGrp="1"/>
          </p:cNvSpPr>
          <p:nvPr>
            <p:ph type="body" sz="quarter" idx="30"/>
          </p:nvPr>
        </p:nvSpPr>
        <p:spPr>
          <a:xfrm>
            <a:off x="534793" y="423936"/>
            <a:ext cx="10742093" cy="634134"/>
          </a:xfrm>
        </p:spPr>
        <p:txBody>
          <a:bodyPr/>
          <a:lstStyle/>
          <a:p>
            <a:r>
              <a:rPr lang="en-GB" sz="2800" b="1" i="0" dirty="0" err="1">
                <a:effectLst/>
                <a:ea typeface="Calibri" panose="020F0502020204030204" pitchFamily="34" charset="0"/>
              </a:rPr>
              <a:t>Esimerkki</a:t>
            </a:r>
            <a:r>
              <a:rPr lang="en-GB" sz="2800" b="1" i="0" dirty="0">
                <a:effectLst/>
                <a:ea typeface="Calibri" panose="020F0502020204030204" pitchFamily="34" charset="0"/>
              </a:rPr>
              <a:t> Gather-</a:t>
            </a:r>
            <a:r>
              <a:rPr lang="en-GB" sz="2800" b="1" i="0" dirty="0" err="1">
                <a:effectLst/>
                <a:ea typeface="Calibri" panose="020F0502020204030204" pitchFamily="34" charset="0"/>
              </a:rPr>
              <a:t>alustan</a:t>
            </a:r>
            <a:r>
              <a:rPr lang="en-GB" sz="2800" dirty="0">
                <a:ea typeface="Calibri" panose="020F0502020204030204" pitchFamily="34" charset="0"/>
              </a:rPr>
              <a:t> </a:t>
            </a:r>
            <a:r>
              <a:rPr lang="en-GB" sz="2800" b="1" i="0" dirty="0" err="1">
                <a:effectLst/>
                <a:ea typeface="Calibri" panose="020F0502020204030204" pitchFamily="34" charset="0"/>
              </a:rPr>
              <a:t>työkaluista</a:t>
            </a:r>
            <a:r>
              <a:rPr lang="en-GB" sz="2800" b="1" i="0" dirty="0">
                <a:effectLst/>
                <a:ea typeface="Calibri" panose="020F0502020204030204" pitchFamily="34" charset="0"/>
              </a:rPr>
              <a:t>:</a:t>
            </a:r>
            <a:endParaRPr lang="en-IE" sz="2800" dirty="0">
              <a:ea typeface="Calibri" panose="020F0502020204030204" pitchFamily="34" charset="0"/>
            </a:endParaRPr>
          </a:p>
        </p:txBody>
      </p:sp>
    </p:spTree>
    <p:extLst>
      <p:ext uri="{BB962C8B-B14F-4D97-AF65-F5344CB8AC3E}">
        <p14:creationId xmlns:p14="http://schemas.microsoft.com/office/powerpoint/2010/main" val="335796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6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a:t>
            </a:r>
            <a:r>
              <a:rPr lang="en-GB" sz="2400" b="1" i="0" dirty="0" err="1">
                <a:effectLst/>
                <a:latin typeface="Söhne"/>
              </a:rPr>
              <a:t>esimerkki</a:t>
            </a:r>
            <a:r>
              <a:rPr lang="en-GB" sz="2400" b="1" i="0" dirty="0">
                <a:effectLst/>
                <a:latin typeface="Söhne"/>
              </a:rPr>
              <a:t>: </a:t>
            </a:r>
            <a:r>
              <a:rPr lang="en-GB" sz="2400" b="1" i="0" dirty="0" err="1">
                <a:effectLst/>
                <a:latin typeface="Söhne"/>
              </a:rPr>
              <a:t>Virtuaalisen</a:t>
            </a:r>
            <a:r>
              <a:rPr lang="en-GB" sz="2400" b="1" i="0" dirty="0">
                <a:effectLst/>
                <a:latin typeface="Söhne"/>
              </a:rPr>
              <a:t> </a:t>
            </a:r>
            <a:r>
              <a:rPr lang="en-GB" sz="2400" dirty="0" err="1">
                <a:latin typeface="Söhne"/>
              </a:rPr>
              <a:t>vuorovaikutuksen</a:t>
            </a:r>
            <a:r>
              <a:rPr lang="en-GB" sz="2400" dirty="0">
                <a:latin typeface="Söhne"/>
              </a:rPr>
              <a:t> </a:t>
            </a:r>
            <a:r>
              <a:rPr lang="en-GB" sz="2400" dirty="0" err="1">
                <a:latin typeface="Söhne"/>
              </a:rPr>
              <a:t>vaaliminen</a:t>
            </a:r>
            <a:r>
              <a:rPr lang="en-GB" sz="2400" dirty="0">
                <a:latin typeface="Söhne"/>
              </a:rPr>
              <a:t> </a:t>
            </a:r>
            <a:r>
              <a:rPr lang="en-GB" sz="2400" dirty="0" err="1">
                <a:latin typeface="Söhne"/>
              </a:rPr>
              <a:t>ja</a:t>
            </a:r>
            <a:r>
              <a:rPr lang="en-GB" sz="2400" dirty="0">
                <a:latin typeface="Söhne"/>
              </a:rPr>
              <a:t> </a:t>
            </a:r>
            <a:r>
              <a:rPr lang="en-GB" sz="2400" dirty="0" err="1">
                <a:latin typeface="Söhne"/>
              </a:rPr>
              <a:t>sitoutuminen</a:t>
            </a:r>
            <a:r>
              <a:rPr lang="en-GB" sz="2400" dirty="0">
                <a:latin typeface="Söhne"/>
              </a:rPr>
              <a:t> </a:t>
            </a:r>
            <a:br>
              <a:rPr lang="en-GB" sz="2400" dirty="0">
                <a:latin typeface="Söhne"/>
              </a:rPr>
            </a:b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547069"/>
          </a:xfrm>
        </p:spPr>
        <p:txBody>
          <a:bodyPr/>
          <a:lstStyle/>
          <a:p>
            <a:pPr marL="285750" indent="-285750">
              <a:spcAft>
                <a:spcPts val="1200"/>
              </a:spcAft>
              <a:buFont typeface="Arial" panose="020B0604020202020204" pitchFamily="34" charset="0"/>
              <a:buChar char="•"/>
            </a:pPr>
            <a:r>
              <a:rPr lang="en-GB" sz="1800" b="1" dirty="0" err="1"/>
              <a:t>Bingotauot</a:t>
            </a:r>
            <a:r>
              <a:rPr lang="en-GB" sz="1800" b="1" dirty="0"/>
              <a:t>: </a:t>
            </a:r>
            <a:r>
              <a:rPr lang="en-GB" sz="1800" dirty="0" err="1"/>
              <a:t>Säännölliset</a:t>
            </a:r>
            <a:r>
              <a:rPr lang="en-GB" sz="1800" dirty="0"/>
              <a:t> </a:t>
            </a:r>
            <a:r>
              <a:rPr lang="en-GB" sz="1800" dirty="0" err="1"/>
              <a:t>bingot</a:t>
            </a:r>
            <a:r>
              <a:rPr lang="en-GB" sz="1800" dirty="0"/>
              <a:t> </a:t>
            </a:r>
            <a:r>
              <a:rPr lang="en-GB" sz="1800" dirty="0" err="1"/>
              <a:t>järjestettiin</a:t>
            </a:r>
            <a:r>
              <a:rPr lang="en-GB" sz="1800" dirty="0"/>
              <a:t> </a:t>
            </a:r>
            <a:r>
              <a:rPr lang="en-GB" sz="1800" dirty="0" err="1"/>
              <a:t>perjantaisin</a:t>
            </a:r>
            <a:r>
              <a:rPr lang="en-GB" sz="1800" dirty="0"/>
              <a:t>. </a:t>
            </a:r>
            <a:r>
              <a:rPr lang="en-GB" sz="1800" dirty="0" err="1"/>
              <a:t>Peli</a:t>
            </a:r>
            <a:r>
              <a:rPr lang="en-GB" sz="1800" dirty="0"/>
              <a:t> </a:t>
            </a:r>
            <a:r>
              <a:rPr lang="en-GB" sz="1800" dirty="0" err="1"/>
              <a:t>rohkaisi</a:t>
            </a:r>
            <a:r>
              <a:rPr lang="en-GB" sz="1800" dirty="0"/>
              <a:t> </a:t>
            </a:r>
            <a:r>
              <a:rPr lang="en-GB" sz="1800" dirty="0" err="1"/>
              <a:t>leikkimieliseen</a:t>
            </a:r>
            <a:r>
              <a:rPr lang="en-GB" sz="1800" dirty="0"/>
              <a:t> </a:t>
            </a:r>
            <a:r>
              <a:rPr lang="en-GB" sz="1800" dirty="0" err="1"/>
              <a:t>kilpailuun</a:t>
            </a:r>
            <a:r>
              <a:rPr lang="en-GB" sz="1800" dirty="0"/>
              <a:t> </a:t>
            </a:r>
            <a:r>
              <a:rPr lang="en-GB" sz="1800" dirty="0" err="1"/>
              <a:t>ja</a:t>
            </a:r>
            <a:r>
              <a:rPr lang="en-GB" sz="1800" dirty="0"/>
              <a:t> </a:t>
            </a:r>
            <a:r>
              <a:rPr lang="en-GB" sz="1800" dirty="0" err="1"/>
              <a:t>hassutteluun</a:t>
            </a:r>
            <a:r>
              <a:rPr lang="en-GB" sz="1800" dirty="0"/>
              <a:t>. </a:t>
            </a:r>
          </a:p>
          <a:p>
            <a:pPr marL="285750" indent="-285750">
              <a:spcAft>
                <a:spcPts val="1200"/>
              </a:spcAft>
              <a:buFont typeface="Arial" panose="020B0604020202020204" pitchFamily="34" charset="0"/>
              <a:buChar char="•"/>
            </a:pPr>
            <a:r>
              <a:rPr lang="en-GB" sz="1800" b="1" dirty="0" err="1"/>
              <a:t>Hattukilpailut</a:t>
            </a:r>
            <a:r>
              <a:rPr lang="en-GB" sz="1800" b="1" dirty="0"/>
              <a:t>: </a:t>
            </a:r>
            <a:r>
              <a:rPr lang="en-GB" sz="1800" dirty="0" err="1"/>
              <a:t>Kilpailuja</a:t>
            </a:r>
            <a:r>
              <a:rPr lang="en-GB" sz="1800" dirty="0"/>
              <a:t> </a:t>
            </a:r>
            <a:r>
              <a:rPr lang="en-GB" sz="1800" dirty="0" err="1"/>
              <a:t>pidettiin</a:t>
            </a:r>
            <a:r>
              <a:rPr lang="en-GB" sz="1800" dirty="0"/>
              <a:t> </a:t>
            </a:r>
            <a:r>
              <a:rPr lang="en-GB" sz="1800" dirty="0" err="1"/>
              <a:t>silloin</a:t>
            </a:r>
            <a:r>
              <a:rPr lang="en-GB" sz="1800" dirty="0"/>
              <a:t> </a:t>
            </a:r>
            <a:r>
              <a:rPr lang="en-GB" sz="1800" dirty="0" err="1"/>
              <a:t>tällöin</a:t>
            </a:r>
            <a:r>
              <a:rPr lang="en-GB" sz="1800" dirty="0"/>
              <a:t>. </a:t>
            </a:r>
            <a:r>
              <a:rPr lang="en-GB" sz="1800" dirty="0" err="1"/>
              <a:t>Työntekijät</a:t>
            </a:r>
            <a:r>
              <a:rPr lang="en-GB" sz="1800" dirty="0"/>
              <a:t> </a:t>
            </a:r>
            <a:r>
              <a:rPr lang="en-GB" sz="1800" dirty="0" err="1"/>
              <a:t>pukeutuivat</a:t>
            </a:r>
            <a:r>
              <a:rPr lang="en-GB" sz="1800" dirty="0"/>
              <a:t> </a:t>
            </a:r>
            <a:r>
              <a:rPr lang="en-GB" sz="1800" dirty="0" err="1"/>
              <a:t>luoviin</a:t>
            </a:r>
            <a:r>
              <a:rPr lang="en-GB" sz="1800" dirty="0"/>
              <a:t> </a:t>
            </a:r>
            <a:r>
              <a:rPr lang="en-GB" sz="1800" dirty="0" err="1"/>
              <a:t>hattuihin</a:t>
            </a:r>
            <a:r>
              <a:rPr lang="en-GB" sz="1800" dirty="0"/>
              <a:t> online-</a:t>
            </a:r>
            <a:r>
              <a:rPr lang="en-GB" sz="1800" dirty="0" err="1"/>
              <a:t>tapaamisten</a:t>
            </a:r>
            <a:r>
              <a:rPr lang="en-GB" sz="1800" dirty="0"/>
              <a:t> </a:t>
            </a:r>
            <a:r>
              <a:rPr lang="en-GB" sz="1800" dirty="0" err="1"/>
              <a:t>aikana</a:t>
            </a:r>
            <a:r>
              <a:rPr lang="en-GB" sz="1800" dirty="0"/>
              <a:t>. </a:t>
            </a:r>
            <a:r>
              <a:rPr lang="en-GB" sz="1800" dirty="0" err="1"/>
              <a:t>Tämä</a:t>
            </a:r>
            <a:r>
              <a:rPr lang="en-GB" sz="1800" dirty="0"/>
              <a:t> </a:t>
            </a:r>
            <a:r>
              <a:rPr lang="en-GB" sz="1800" dirty="0" err="1"/>
              <a:t>lisäsi</a:t>
            </a:r>
            <a:r>
              <a:rPr lang="en-GB" sz="1800" dirty="0"/>
              <a:t> </a:t>
            </a:r>
            <a:r>
              <a:rPr lang="en-GB" sz="1800" dirty="0" err="1"/>
              <a:t>hyvää</a:t>
            </a:r>
            <a:r>
              <a:rPr lang="en-GB" sz="1800" dirty="0"/>
              <a:t> </a:t>
            </a:r>
            <a:r>
              <a:rPr lang="en-GB" sz="1800" dirty="0" err="1"/>
              <a:t>mieltä</a:t>
            </a:r>
            <a:r>
              <a:rPr lang="en-GB" sz="1800" dirty="0"/>
              <a:t> </a:t>
            </a:r>
            <a:r>
              <a:rPr lang="en-GB" sz="1800" dirty="0" err="1"/>
              <a:t>ja</a:t>
            </a:r>
            <a:r>
              <a:rPr lang="en-GB" sz="1800" dirty="0"/>
              <a:t> </a:t>
            </a:r>
            <a:r>
              <a:rPr lang="en-GB" sz="1800" dirty="0" err="1"/>
              <a:t>luovuutta</a:t>
            </a:r>
            <a:r>
              <a:rPr lang="en-GB" sz="1800" dirty="0"/>
              <a:t> </a:t>
            </a:r>
            <a:r>
              <a:rPr lang="en-GB" sz="1800" dirty="0" err="1"/>
              <a:t>tapaamisiin</a:t>
            </a:r>
            <a:r>
              <a:rPr lang="en-GB" sz="1800" dirty="0"/>
              <a:t>. </a:t>
            </a:r>
            <a:r>
              <a:rPr lang="fi-FI" sz="1800" dirty="0"/>
              <a:t>Kekseliäimmät ja hauskimmat hatut palkittiin.</a:t>
            </a:r>
            <a:endParaRPr lang="en-GB" sz="1800" dirty="0"/>
          </a:p>
          <a:p>
            <a:pPr>
              <a:spcAft>
                <a:spcPts val="1200"/>
              </a:spcAft>
            </a:pPr>
            <a:r>
              <a:rPr lang="en-GB" sz="1800" b="1" dirty="0" err="1"/>
              <a:t>Tulokset</a:t>
            </a:r>
            <a:endParaRPr lang="en-GB" sz="1800" b="1" dirty="0"/>
          </a:p>
          <a:p>
            <a:pPr>
              <a:spcAft>
                <a:spcPts val="1200"/>
              </a:spcAft>
            </a:pPr>
            <a:r>
              <a:rPr lang="fi-FI" sz="1800" dirty="0" err="1"/>
              <a:t>Gatherin</a:t>
            </a:r>
            <a:r>
              <a:rPr lang="fi-FI" sz="1800" dirty="0"/>
              <a:t> ja virtuaalisten toimintojen käyttöönotolla oli useita myönteisiä tuloksia:</a:t>
            </a:r>
            <a:endParaRPr lang="en-GB" sz="1800" dirty="0"/>
          </a:p>
          <a:p>
            <a:pPr marL="285750" indent="-285750">
              <a:spcAft>
                <a:spcPts val="1200"/>
              </a:spcAft>
              <a:buFont typeface="Arial" panose="020B0604020202020204" pitchFamily="34" charset="0"/>
              <a:buChar char="•"/>
            </a:pPr>
            <a:r>
              <a:rPr lang="en-GB" sz="1800" b="1" dirty="0" err="1"/>
              <a:t>Parempi</a:t>
            </a:r>
            <a:r>
              <a:rPr lang="en-GB" sz="1800" b="1" dirty="0"/>
              <a:t> </a:t>
            </a:r>
            <a:r>
              <a:rPr lang="en-GB" sz="1800" b="1" dirty="0" err="1"/>
              <a:t>tiimimoraali</a:t>
            </a:r>
            <a:r>
              <a:rPr lang="en-GB" sz="1800" b="1" dirty="0"/>
              <a:t>: </a:t>
            </a:r>
            <a:r>
              <a:rPr lang="fi-FI" sz="1800" dirty="0"/>
              <a:t>Työntekijät ilmoittivat olevansa yhteydessä ja sitoutuneita fyysisestä etäisyydestä huolimatta. Virtuaalitoiminta toi yhteenkuuluvuuden ja toveruuden tunteen.</a:t>
            </a:r>
            <a:r>
              <a:rPr lang="en-GB" sz="1800" dirty="0"/>
              <a:t> </a:t>
            </a:r>
          </a:p>
          <a:p>
            <a:pPr marL="285750" indent="-285750">
              <a:spcAft>
                <a:spcPts val="1200"/>
              </a:spcAft>
              <a:buFont typeface="Arial" panose="020B0604020202020204" pitchFamily="34" charset="0"/>
              <a:buChar char="•"/>
            </a:pPr>
            <a:r>
              <a:rPr lang="en-GB" sz="1800" b="1" dirty="0" err="1"/>
              <a:t>Parempi</a:t>
            </a:r>
            <a:r>
              <a:rPr lang="en-GB" sz="1800" b="1" dirty="0"/>
              <a:t> </a:t>
            </a:r>
            <a:r>
              <a:rPr lang="en-GB" sz="1800" b="1" dirty="0" err="1"/>
              <a:t>psyykkinen</a:t>
            </a:r>
            <a:r>
              <a:rPr lang="en-GB" sz="1800" b="1" dirty="0"/>
              <a:t> </a:t>
            </a:r>
            <a:r>
              <a:rPr lang="en-GB" sz="1800" b="1" dirty="0" err="1"/>
              <a:t>hyvinvointi</a:t>
            </a:r>
            <a:r>
              <a:rPr lang="en-GB" sz="1800" b="1" dirty="0"/>
              <a:t>: </a:t>
            </a:r>
            <a:r>
              <a:rPr lang="fi-FI" sz="1800" dirty="0"/>
              <a:t>T2C havaitsi työntekijöiden hyvinvoinnin lisääntyneen ja eristäytymisen sekä stressin tunteen vähentyneen, mikä oli välttämätöntä pandemian haastavina aikoina.</a:t>
            </a:r>
            <a:r>
              <a:rPr lang="en-GB" sz="1800" dirty="0"/>
              <a:t> </a:t>
            </a:r>
          </a:p>
          <a:p>
            <a:pPr marL="285750" indent="-285750">
              <a:spcAft>
                <a:spcPts val="1200"/>
              </a:spcAft>
              <a:buFont typeface="Arial" panose="020B0604020202020204" pitchFamily="34" charset="0"/>
              <a:buChar char="•"/>
            </a:pPr>
            <a:r>
              <a:rPr lang="en-GB" sz="1800" b="1" dirty="0" err="1"/>
              <a:t>Luovuuden</a:t>
            </a:r>
            <a:r>
              <a:rPr lang="en-GB" sz="1800" b="1" dirty="0"/>
              <a:t> </a:t>
            </a:r>
            <a:r>
              <a:rPr lang="en-GB" sz="1800" b="1" dirty="0" err="1"/>
              <a:t>kasvaminen</a:t>
            </a:r>
            <a:r>
              <a:rPr lang="en-GB" sz="1800" b="1" dirty="0"/>
              <a:t>: </a:t>
            </a:r>
            <a:r>
              <a:rPr lang="en-GB" sz="1800" dirty="0" err="1"/>
              <a:t>Hattukilpailut</a:t>
            </a:r>
            <a:r>
              <a:rPr lang="en-GB" sz="1800" dirty="0"/>
              <a:t> </a:t>
            </a:r>
            <a:r>
              <a:rPr lang="en-GB" sz="1800" dirty="0" err="1"/>
              <a:t>ja</a:t>
            </a:r>
            <a:r>
              <a:rPr lang="en-GB" sz="1800" dirty="0"/>
              <a:t> Gather-</a:t>
            </a:r>
            <a:r>
              <a:rPr lang="en-GB" sz="1800" dirty="0" err="1"/>
              <a:t>alustan</a:t>
            </a:r>
            <a:r>
              <a:rPr lang="en-GB" sz="1800" dirty="0"/>
              <a:t> </a:t>
            </a:r>
            <a:r>
              <a:rPr lang="en-GB" sz="1800" dirty="0" err="1"/>
              <a:t>temaattiset</a:t>
            </a:r>
            <a:r>
              <a:rPr lang="en-GB" sz="1800" dirty="0"/>
              <a:t> </a:t>
            </a:r>
            <a:r>
              <a:rPr lang="en-GB" sz="1800" dirty="0" err="1"/>
              <a:t>tilat</a:t>
            </a:r>
            <a:r>
              <a:rPr lang="en-GB" sz="1800" dirty="0"/>
              <a:t> </a:t>
            </a:r>
            <a:r>
              <a:rPr lang="en-GB" sz="1800" dirty="0" err="1"/>
              <a:t>rohkaisivat</a:t>
            </a:r>
            <a:r>
              <a:rPr lang="en-GB" sz="1800" dirty="0"/>
              <a:t> </a:t>
            </a:r>
            <a:r>
              <a:rPr lang="en-GB" sz="1800" dirty="0" err="1"/>
              <a:t>työntekijöitä</a:t>
            </a:r>
            <a:r>
              <a:rPr lang="en-GB" sz="1800" dirty="0"/>
              <a:t> </a:t>
            </a:r>
            <a:r>
              <a:rPr lang="en-GB" sz="1800" dirty="0" err="1"/>
              <a:t>luovuuteen</a:t>
            </a:r>
            <a:r>
              <a:rPr lang="en-GB" sz="1800" dirty="0"/>
              <a:t>, </a:t>
            </a:r>
            <a:r>
              <a:rPr lang="en-GB" sz="1800" dirty="0" err="1"/>
              <a:t>kasvattaen</a:t>
            </a:r>
            <a:r>
              <a:rPr lang="en-GB" sz="1800" dirty="0"/>
              <a:t> </a:t>
            </a:r>
            <a:r>
              <a:rPr lang="en-GB" sz="1800" dirty="0" err="1"/>
              <a:t>samalla</a:t>
            </a:r>
            <a:r>
              <a:rPr lang="en-GB" sz="1800" dirty="0"/>
              <a:t> </a:t>
            </a:r>
            <a:r>
              <a:rPr lang="en-GB" sz="1800" dirty="0" err="1"/>
              <a:t>positiivista</a:t>
            </a:r>
            <a:r>
              <a:rPr lang="en-GB" sz="1800" dirty="0"/>
              <a:t> </a:t>
            </a:r>
            <a:r>
              <a:rPr lang="en-GB" sz="1800" dirty="0" err="1"/>
              <a:t>ja</a:t>
            </a:r>
            <a:r>
              <a:rPr lang="en-GB" sz="1800" dirty="0"/>
              <a:t> </a:t>
            </a:r>
            <a:r>
              <a:rPr lang="en-GB" sz="1800" dirty="0" err="1"/>
              <a:t>innovatiivista</a:t>
            </a:r>
            <a:r>
              <a:rPr lang="en-GB" sz="1800" dirty="0"/>
              <a:t> </a:t>
            </a:r>
            <a:r>
              <a:rPr lang="en-GB" sz="1800" dirty="0" err="1"/>
              <a:t>työilmapiiriä</a:t>
            </a:r>
            <a:r>
              <a:rPr lang="en-GB" sz="1800" dirty="0"/>
              <a:t>.</a:t>
            </a:r>
          </a:p>
        </p:txBody>
      </p:sp>
    </p:spTree>
    <p:extLst>
      <p:ext uri="{BB962C8B-B14F-4D97-AF65-F5344CB8AC3E}">
        <p14:creationId xmlns:p14="http://schemas.microsoft.com/office/powerpoint/2010/main" val="2293159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3" y="840615"/>
            <a:ext cx="10742093" cy="634134"/>
          </a:xfrm>
        </p:spPr>
        <p:txBody>
          <a:bodyPr/>
          <a:lstStyle/>
          <a:p>
            <a:r>
              <a:rPr lang="en-GB" sz="2400" b="1" i="0" dirty="0">
                <a:effectLst/>
                <a:latin typeface="Söhne"/>
              </a:rPr>
              <a:t>Case Study: </a:t>
            </a:r>
            <a:r>
              <a:rPr lang="en-GB" sz="2400" b="1" i="0" dirty="0" err="1">
                <a:effectLst/>
                <a:latin typeface="Söhne"/>
              </a:rPr>
              <a:t>Virtuaalisen</a:t>
            </a:r>
            <a:r>
              <a:rPr lang="en-GB" sz="2400" b="1" i="0" dirty="0">
                <a:effectLst/>
                <a:latin typeface="Söhne"/>
              </a:rPr>
              <a:t> </a:t>
            </a:r>
            <a:r>
              <a:rPr lang="en-GB" sz="2400" dirty="0" err="1">
                <a:latin typeface="Söhne"/>
              </a:rPr>
              <a:t>vuorovaikutuksen</a:t>
            </a:r>
            <a:r>
              <a:rPr lang="en-GB" sz="2400" dirty="0">
                <a:latin typeface="Söhne"/>
              </a:rPr>
              <a:t> </a:t>
            </a:r>
            <a:r>
              <a:rPr lang="en-GB" sz="2400" dirty="0" err="1">
                <a:latin typeface="Söhne"/>
              </a:rPr>
              <a:t>vaaliminen</a:t>
            </a:r>
            <a:r>
              <a:rPr lang="en-GB" sz="2400" dirty="0">
                <a:latin typeface="Söhne"/>
              </a:rPr>
              <a:t> </a:t>
            </a:r>
            <a:r>
              <a:rPr lang="en-GB" sz="2400" dirty="0" err="1">
                <a:latin typeface="Söhne"/>
              </a:rPr>
              <a:t>ja</a:t>
            </a:r>
            <a:r>
              <a:rPr lang="en-GB" sz="2400" dirty="0">
                <a:latin typeface="Söhne"/>
              </a:rPr>
              <a:t> </a:t>
            </a:r>
            <a:r>
              <a:rPr lang="en-GB" sz="2400" dirty="0" err="1">
                <a:latin typeface="Söhne"/>
              </a:rPr>
              <a:t>sitoutuminen</a:t>
            </a:r>
            <a:r>
              <a:rPr lang="en-GB" sz="2400" dirty="0">
                <a:latin typeface="Söhne"/>
              </a:rPr>
              <a:t> </a:t>
            </a:r>
            <a:br>
              <a:rPr lang="en-GB" sz="2400" dirty="0">
                <a:latin typeface="Söhne"/>
              </a:rPr>
            </a:br>
            <a:r>
              <a:rPr lang="en-GB" sz="2400" b="1" i="0" dirty="0">
                <a:effectLst/>
                <a:latin typeface="Söhne"/>
              </a:rPr>
              <a:t>- Technology 2 Client</a:t>
            </a:r>
            <a:endParaRPr lang="en-IE" sz="24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644242"/>
            <a:ext cx="10483429" cy="4838751"/>
          </a:xfrm>
        </p:spPr>
        <p:txBody>
          <a:bodyPr/>
          <a:lstStyle/>
          <a:p>
            <a:pPr marL="285750" indent="-285750">
              <a:spcAft>
                <a:spcPts val="1200"/>
              </a:spcAft>
              <a:buFont typeface="Arial" panose="020B0604020202020204" pitchFamily="34" charset="0"/>
              <a:buChar char="•"/>
            </a:pPr>
            <a:r>
              <a:rPr lang="en-GB" sz="1800" b="1" dirty="0" err="1"/>
              <a:t>Tuottavuuden</a:t>
            </a:r>
            <a:r>
              <a:rPr lang="en-GB" sz="1800" b="1" dirty="0"/>
              <a:t> </a:t>
            </a:r>
            <a:r>
              <a:rPr lang="en-GB" sz="1800" b="1" dirty="0" err="1"/>
              <a:t>kasvu</a:t>
            </a:r>
            <a:r>
              <a:rPr lang="en-GB" sz="1800" b="1" dirty="0"/>
              <a:t>: </a:t>
            </a:r>
            <a:r>
              <a:rPr lang="en-GB" sz="1800" dirty="0" err="1"/>
              <a:t>Toiminnoilla</a:t>
            </a:r>
            <a:r>
              <a:rPr lang="en-GB" sz="1800" dirty="0"/>
              <a:t> </a:t>
            </a:r>
            <a:r>
              <a:rPr lang="en-GB" sz="1800" dirty="0" err="1"/>
              <a:t>oli</a:t>
            </a:r>
            <a:r>
              <a:rPr lang="en-GB" sz="1800" dirty="0"/>
              <a:t> </a:t>
            </a:r>
            <a:r>
              <a:rPr lang="en-GB" sz="1800" dirty="0" err="1"/>
              <a:t>positiivinen</a:t>
            </a:r>
            <a:r>
              <a:rPr lang="en-GB" sz="1800" dirty="0"/>
              <a:t> </a:t>
            </a:r>
            <a:r>
              <a:rPr lang="en-GB" sz="1800" dirty="0" err="1"/>
              <a:t>vaikutus</a:t>
            </a:r>
            <a:r>
              <a:rPr lang="en-GB" sz="1800" dirty="0"/>
              <a:t> </a:t>
            </a:r>
            <a:r>
              <a:rPr lang="en-GB" sz="1800" dirty="0" err="1"/>
              <a:t>työn</a:t>
            </a:r>
            <a:r>
              <a:rPr lang="en-GB" sz="1800" dirty="0"/>
              <a:t> </a:t>
            </a:r>
            <a:r>
              <a:rPr lang="en-GB" sz="1800" dirty="0" err="1"/>
              <a:t>tuottavuuteen</a:t>
            </a:r>
            <a:r>
              <a:rPr lang="en-GB" sz="1800" dirty="0"/>
              <a:t> </a:t>
            </a:r>
            <a:r>
              <a:rPr lang="en-GB" sz="1800" dirty="0" err="1"/>
              <a:t>ja</a:t>
            </a:r>
            <a:r>
              <a:rPr lang="en-GB" sz="1800" dirty="0"/>
              <a:t> </a:t>
            </a:r>
            <a:r>
              <a:rPr lang="en-GB" sz="1800" dirty="0" err="1"/>
              <a:t>motivaatioon</a:t>
            </a:r>
            <a:r>
              <a:rPr lang="en-GB" sz="1800" dirty="0"/>
              <a:t>. </a:t>
            </a:r>
            <a:r>
              <a:rPr lang="en-GB" sz="1800" dirty="0" err="1"/>
              <a:t>Työntekijät</a:t>
            </a:r>
            <a:r>
              <a:rPr lang="en-GB" sz="1800" dirty="0"/>
              <a:t> </a:t>
            </a:r>
            <a:r>
              <a:rPr lang="en-GB" sz="1800" dirty="0" err="1"/>
              <a:t>osoittivat</a:t>
            </a:r>
            <a:r>
              <a:rPr lang="en-GB" sz="1800" dirty="0"/>
              <a:t> </a:t>
            </a:r>
            <a:r>
              <a:rPr lang="en-GB" sz="1800" dirty="0" err="1"/>
              <a:t>uudenlaista</a:t>
            </a:r>
            <a:r>
              <a:rPr lang="en-GB" sz="1800" dirty="0"/>
              <a:t> </a:t>
            </a:r>
            <a:r>
              <a:rPr lang="en-GB" sz="1800" dirty="0" err="1"/>
              <a:t>sitoutumista</a:t>
            </a:r>
            <a:r>
              <a:rPr lang="en-GB" sz="1800" dirty="0"/>
              <a:t> </a:t>
            </a:r>
            <a:r>
              <a:rPr lang="en-GB" sz="1800" dirty="0" err="1"/>
              <a:t>omaan</a:t>
            </a:r>
            <a:r>
              <a:rPr lang="en-GB" sz="1800" dirty="0"/>
              <a:t> </a:t>
            </a:r>
            <a:r>
              <a:rPr lang="en-GB" sz="1800" dirty="0" err="1"/>
              <a:t>työhön</a:t>
            </a:r>
            <a:r>
              <a:rPr lang="en-GB" sz="1800" dirty="0"/>
              <a:t>.</a:t>
            </a:r>
          </a:p>
          <a:p>
            <a:pPr>
              <a:spcAft>
                <a:spcPts val="1200"/>
              </a:spcAft>
            </a:pPr>
            <a:r>
              <a:rPr lang="en-GB" sz="1800" b="1" dirty="0" err="1"/>
              <a:t>Opitut</a:t>
            </a:r>
            <a:r>
              <a:rPr lang="en-GB" sz="1800" b="1" dirty="0"/>
              <a:t> </a:t>
            </a:r>
            <a:r>
              <a:rPr lang="en-GB" sz="1800" b="1" dirty="0" err="1"/>
              <a:t>asiat</a:t>
            </a:r>
            <a:endParaRPr lang="en-GB" sz="1800" b="1" dirty="0"/>
          </a:p>
          <a:p>
            <a:pPr>
              <a:spcAft>
                <a:spcPts val="1200"/>
              </a:spcAft>
            </a:pPr>
            <a:r>
              <a:rPr lang="fi-FI" sz="1800" dirty="0"/>
              <a:t>T2C:n kokemus korostaa useita keskeisiä oppeja organisaatioille, jotka kohtaavat samanlaisia haasteita:</a:t>
            </a:r>
            <a:endParaRPr lang="en-GB" sz="1800" dirty="0"/>
          </a:p>
          <a:p>
            <a:pPr marL="285750" indent="-285750">
              <a:spcAft>
                <a:spcPts val="1200"/>
              </a:spcAft>
              <a:buFont typeface="Arial" panose="020B0604020202020204" pitchFamily="34" charset="0"/>
              <a:buChar char="•"/>
            </a:pPr>
            <a:r>
              <a:rPr lang="en-GB" sz="1800" b="1" dirty="0" err="1"/>
              <a:t>Sopeutumiskyky</a:t>
            </a:r>
            <a:r>
              <a:rPr lang="en-GB" sz="1800" b="1" dirty="0"/>
              <a:t>:</a:t>
            </a:r>
            <a:r>
              <a:rPr lang="en-GB" sz="1800" dirty="0"/>
              <a:t> </a:t>
            </a:r>
            <a:r>
              <a:rPr lang="fi-FI" sz="1800" dirty="0"/>
              <a:t>Innovatiivisten ratkaisujen omaksuminen ja muuttuviin olosuhteisiin sopeutuminen on välttämätöntä positiivisen työympäristön ylläpitämiseksi. </a:t>
            </a:r>
          </a:p>
          <a:p>
            <a:pPr marL="285750" indent="-285750">
              <a:spcAft>
                <a:spcPts val="1200"/>
              </a:spcAft>
              <a:buFont typeface="Arial" panose="020B0604020202020204" pitchFamily="34" charset="0"/>
              <a:buChar char="•"/>
            </a:pPr>
            <a:r>
              <a:rPr lang="en-GB" sz="1800" b="1" dirty="0" err="1"/>
              <a:t>Yhteydellä</a:t>
            </a:r>
            <a:r>
              <a:rPr lang="en-GB" sz="1800" b="1" dirty="0"/>
              <a:t> on </a:t>
            </a:r>
            <a:r>
              <a:rPr lang="en-GB" sz="1800" b="1" dirty="0" err="1"/>
              <a:t>merkitystä</a:t>
            </a:r>
            <a:r>
              <a:rPr lang="en-GB" sz="1800" b="1" dirty="0"/>
              <a:t>: </a:t>
            </a:r>
            <a:r>
              <a:rPr lang="fi-FI" sz="1800" dirty="0"/>
              <a:t>Työntekijöiden välisten yhteyksien ylläpito on erittäin tärkeää hyvinvoinnin ja tuottavuuden kannalta myös etätyötilanteissa. </a:t>
            </a:r>
          </a:p>
          <a:p>
            <a:pPr marL="285750" indent="-285750">
              <a:spcAft>
                <a:spcPts val="1200"/>
              </a:spcAft>
              <a:buFont typeface="Arial" panose="020B0604020202020204" pitchFamily="34" charset="0"/>
              <a:buChar char="•"/>
            </a:pPr>
            <a:r>
              <a:rPr lang="en-GB" sz="1800" b="1" dirty="0" err="1"/>
              <a:t>Hauskuuden</a:t>
            </a:r>
            <a:r>
              <a:rPr lang="en-GB" sz="1800" b="1" dirty="0"/>
              <a:t> </a:t>
            </a:r>
            <a:r>
              <a:rPr lang="en-GB" sz="1800" b="1" dirty="0" err="1"/>
              <a:t>ja</a:t>
            </a:r>
            <a:r>
              <a:rPr lang="en-GB" sz="1800" b="1" dirty="0"/>
              <a:t> </a:t>
            </a:r>
            <a:r>
              <a:rPr lang="en-GB" sz="1800" b="1" dirty="0" err="1"/>
              <a:t>työn</a:t>
            </a:r>
            <a:r>
              <a:rPr lang="en-GB" sz="1800" b="1" dirty="0"/>
              <a:t> </a:t>
            </a:r>
            <a:r>
              <a:rPr lang="en-GB" sz="1800" b="1" dirty="0" err="1"/>
              <a:t>tasapaino</a:t>
            </a:r>
            <a:r>
              <a:rPr lang="en-GB" sz="1800" b="1" dirty="0"/>
              <a:t>: </a:t>
            </a:r>
            <a:r>
              <a:rPr lang="fi-FI" sz="1800" dirty="0" err="1"/>
              <a:t>Gatherin</a:t>
            </a:r>
            <a:r>
              <a:rPr lang="fi-FI" sz="1800" dirty="0"/>
              <a:t> kaltaisten alustojen yhdistäminen luoviin ja hauskoihin toimintoihin voi edistää dynaamista ja mukaansatempaavaa etätyöympäristöä.</a:t>
            </a:r>
            <a:r>
              <a:rPr lang="en-GB" sz="1800" dirty="0"/>
              <a:t> </a:t>
            </a:r>
          </a:p>
          <a:p>
            <a:pPr marL="285750" indent="-285750">
              <a:spcAft>
                <a:spcPts val="1200"/>
              </a:spcAft>
              <a:buFont typeface="Arial" panose="020B0604020202020204" pitchFamily="34" charset="0"/>
              <a:buChar char="•"/>
            </a:pPr>
            <a:r>
              <a:rPr lang="en-GB" sz="1800" b="1" dirty="0" err="1"/>
              <a:t>Työntekijöiden</a:t>
            </a:r>
            <a:r>
              <a:rPr lang="en-GB" sz="1800" b="1" dirty="0"/>
              <a:t> </a:t>
            </a:r>
            <a:r>
              <a:rPr lang="en-GB" sz="1800" b="1" dirty="0" err="1"/>
              <a:t>osallistuminen</a:t>
            </a:r>
            <a:r>
              <a:rPr lang="en-GB" sz="1800" b="1" dirty="0"/>
              <a:t>: </a:t>
            </a:r>
            <a:r>
              <a:rPr lang="fi-FI" sz="1800" dirty="0"/>
              <a:t>Työntekijöiden osallistuminen päätöksentekoprosessiin ja toiminnan suunnitteluun voi varmistaa, että toiminta on sekä nautinnollista että mielekästä.</a:t>
            </a:r>
            <a:endParaRPr lang="en-GB" sz="1800" dirty="0"/>
          </a:p>
        </p:txBody>
      </p:sp>
    </p:spTree>
    <p:extLst>
      <p:ext uri="{BB962C8B-B14F-4D97-AF65-F5344CB8AC3E}">
        <p14:creationId xmlns:p14="http://schemas.microsoft.com/office/powerpoint/2010/main" val="1386533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err="1"/>
              <a:t>Seuraa</a:t>
            </a:r>
            <a:endParaRPr lang="en-US" dirty="0"/>
          </a:p>
          <a:p>
            <a:r>
              <a:rPr lang="en-US" dirty="0" err="1"/>
              <a:t>meitä</a:t>
            </a:r>
            <a:endParaRPr lang="en-US" dirty="0"/>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OSA</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b="1" dirty="0"/>
              <a:t>TYÖVIESTINTÄ</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err="1"/>
              <a:t>Johdanto</a:t>
            </a:r>
            <a:r>
              <a:rPr lang="en-US" dirty="0"/>
              <a:t> </a:t>
            </a:r>
            <a:r>
              <a:rPr lang="en-US" dirty="0" err="1"/>
              <a:t>työviestintään</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01882" y="1630873"/>
            <a:ext cx="10483429" cy="4439577"/>
          </a:xfrm>
        </p:spPr>
        <p:txBody>
          <a:bodyPr/>
          <a:lstStyle/>
          <a:p>
            <a:r>
              <a:rPr lang="fi-FI" sz="1800" dirty="0"/>
              <a:t>Nykypäivän verkostoituneessa maailmassa digitaaliset työkalut mahdollistavat saumattoman viestinnän ja yhteistyön. On tärkeää lähestyä työpaikan vuorovaikutusta näkökulmasta, joka kattaa sekä tehokkuuden että työntekijöiden hyvinvoinnin. Tässä moduulissa tarkastellaan digitaalisen viestinnän ja digitaalisen hyvinvoinnin suhdetta. Samalla korostetaan, kuinka organisaatiot voivat hyödyntää teknologiaa ja ylläpitää tasapainoa, joka suojaa mielenterveyttä. Tämä moduuli tarjoaa strategioita digitaalisten työkalujen suunnitelmalliseen käyttöön. Sen tavoitteena on auttaa työnantajia ja työntekijöitä kehittämään digitaalisesti menestyvää työpaikkaa ja samalla tukea jäsentensä hyvinvointia.</a:t>
            </a:r>
          </a:p>
          <a:p>
            <a:endParaRPr lang="fi-FI" sz="1800" dirty="0"/>
          </a:p>
          <a:p>
            <a:r>
              <a:rPr lang="fi-FI" sz="1800" b="1" dirty="0"/>
              <a:t>Työhön liittyvä viestintä </a:t>
            </a:r>
            <a:r>
              <a:rPr lang="fi-FI" sz="1800" dirty="0"/>
              <a:t>on mitä tahansa vuorovaikutusta tai keskustelua, joka liittyy tehtäviin, projekteihin tai vastuisiin ammatillisessa kontekstissa. Tämä viestintä voi tapahtua eri muodoissa, kuten sähköpostit, viestit, puhelut, videoneuvottelut, kokoukset ja yhteistyö digitaalisilla alustoilla. Työhön liittyvän viestinnän tavoitteena on helpottaa tehokasta koordinointia, tiedon jakamista, päätöksentekoa ja yhteistyötä kollegoiden, tiimien ja sidosryhmien välillä organisaation tavoitteiden saavuttamiseksi sekä tehokkaan työnkulun ylläpitämiseksi.​</a:t>
            </a:r>
            <a:endParaRPr lang="en-US" sz="1800" dirty="0"/>
          </a:p>
        </p:txBody>
      </p:sp>
    </p:spTree>
    <p:extLst>
      <p:ext uri="{BB962C8B-B14F-4D97-AF65-F5344CB8AC3E}">
        <p14:creationId xmlns:p14="http://schemas.microsoft.com/office/powerpoint/2010/main" val="357867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165909" y="1193863"/>
            <a:ext cx="5501484" cy="4813657"/>
          </a:xfrm>
        </p:spPr>
        <p:txBody>
          <a:bodyPr/>
          <a:lstStyle/>
          <a:p>
            <a:pPr marL="0">
              <a:spcAft>
                <a:spcPts val="1200"/>
              </a:spcAft>
            </a:pPr>
            <a:r>
              <a:rPr lang="fi-FI" sz="1800" dirty="0"/>
              <a:t>Viestintä on ollut aina elintärkeää liiketoiminnalle. Uusien digitaalisten teknologioiden myötä viestintämenetelmämme ovat muuttuneet merkittävästi. Olemme siirtyneet kirjeistä ja muistioista pikaviesteihin, sähköposteihin ja videopuheluihin. Tämä on muuttanut merkittävästi yritysviestinnän toteuttamistapoja.</a:t>
            </a:r>
          </a:p>
          <a:p>
            <a:pPr marL="0">
              <a:spcAft>
                <a:spcPts val="1200"/>
              </a:spcAft>
            </a:pPr>
            <a:r>
              <a:rPr lang="fi-FI" sz="1800" dirty="0"/>
              <a:t>Digitaalinen viestintä ei ainoastaan yksinkertaista vuorovaikutustamme ja anna meille pääsyä välittömään tietoon, vaan se on myös elintärkeää yrityksille. Se auttaa luomaan yhtenäisen yrityskulttuurin ja lisää bränditietoisuutta. Oikeilla viestintävälineillä yritykset voivat tavoittaa laajemman yleisön ja mukautua markkinoiden muuttuviin vaatimuksiin. Tehokas ja selkeä viestintä on välttämätöntä menestyvien liikesuhteiden rakentamiseksi sekä työntekijöiden ja asiakkaiden osalta.</a:t>
            </a:r>
            <a:endParaRPr lang="en-US" sz="1800" dirty="0"/>
          </a:p>
        </p:txBody>
      </p:sp>
      <p:pic>
        <p:nvPicPr>
          <p:cNvPr id="10" name="Marcador de posición de imagen 9">
            <a:extLst>
              <a:ext uri="{FF2B5EF4-FFF2-40B4-BE49-F238E27FC236}">
                <a16:creationId xmlns:a16="http://schemas.microsoft.com/office/drawing/2014/main" id="{C5B58EAF-C8DF-E636-B5B3-8ACF0B094D7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err="1"/>
              <a:t>Digitaalinen</a:t>
            </a:r>
            <a:r>
              <a:rPr lang="en-US" sz="3200" dirty="0"/>
              <a:t> </a:t>
            </a:r>
            <a:r>
              <a:rPr lang="en-US" sz="3200" dirty="0" err="1"/>
              <a:t>viestintä</a:t>
            </a:r>
            <a:r>
              <a:rPr lang="en-US" sz="3200" dirty="0"/>
              <a:t> </a:t>
            </a:r>
            <a:r>
              <a:rPr lang="en-US" sz="3200" dirty="0" err="1"/>
              <a:t>liiketoiminnassa</a:t>
            </a:r>
            <a:endParaRPr lang="en-US" sz="3200" dirty="0"/>
          </a:p>
        </p:txBody>
      </p:sp>
    </p:spTree>
    <p:extLst>
      <p:ext uri="{BB962C8B-B14F-4D97-AF65-F5344CB8AC3E}">
        <p14:creationId xmlns:p14="http://schemas.microsoft.com/office/powerpoint/2010/main" val="75460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9" y="1382591"/>
            <a:ext cx="6119938" cy="4693261"/>
          </a:xfrm>
        </p:spPr>
        <p:txBody>
          <a:bodyPr/>
          <a:lstStyle/>
          <a:p>
            <a:pPr>
              <a:spcAft>
                <a:spcPts val="1200"/>
              </a:spcAft>
            </a:pPr>
            <a:r>
              <a:rPr lang="fi-FI" sz="1800" dirty="0"/>
              <a:t>Jos etätyöskentelyn ohjeet on määritelty huonosti, psykososiaalisten ongelmien riski voi kasvaa. Organisaation sisäisellä viestinnällä on myös tässä merkittävä rooli. </a:t>
            </a:r>
          </a:p>
          <a:p>
            <a:pPr>
              <a:spcAft>
                <a:spcPts val="1200"/>
              </a:spcAft>
            </a:pPr>
            <a:r>
              <a:rPr lang="fi-FI" sz="1800" dirty="0"/>
              <a:t>Digitaalisen viestinnän haasteita:</a:t>
            </a:r>
          </a:p>
          <a:p>
            <a:pPr marL="285750" indent="-285750">
              <a:spcAft>
                <a:spcPts val="1200"/>
              </a:spcAft>
              <a:buFont typeface="Arial" panose="020B0604020202020204" pitchFamily="34" charset="0"/>
              <a:buChar char="•"/>
            </a:pPr>
            <a:r>
              <a:rPr lang="fi-FI" sz="1800" dirty="0"/>
              <a:t>Virtuaaliset työtilat tai toimintatapojen ja viestintäkanavien puute voivat haastaa sujuvaa tiedonkulkua sekä palautteen antoa esihenkilön ja työntekijän välillä. </a:t>
            </a:r>
          </a:p>
          <a:p>
            <a:pPr marL="285750" indent="-285750">
              <a:spcAft>
                <a:spcPts val="1200"/>
              </a:spcAft>
              <a:buFont typeface="Arial" panose="020B0604020202020204" pitchFamily="34" charset="0"/>
              <a:buChar char="•"/>
            </a:pPr>
            <a:r>
              <a:rPr lang="fi-FI" sz="1800" dirty="0"/>
              <a:t>Etätyöntekijän "</a:t>
            </a:r>
            <a:r>
              <a:rPr lang="fi-FI" sz="1800" dirty="0" err="1"/>
              <a:t>depersonalisoituminen</a:t>
            </a:r>
            <a:r>
              <a:rPr lang="fi-FI" sz="1800" dirty="0"/>
              <a:t>" johtuu digitaalisen viestinnän ja etätyön haasteista. Tämä voi vaikuttaa etätyöntekijän käsitykseen siitä, että hän kokee saavansa vähän tunnustusta tekemästään työstä.</a:t>
            </a:r>
          </a:p>
          <a:p>
            <a:pPr marL="285750" indent="-285750">
              <a:spcAft>
                <a:spcPts val="1200"/>
              </a:spcAft>
              <a:buFont typeface="Arial" panose="020B0604020202020204" pitchFamily="34" charset="0"/>
              <a:buChar char="•"/>
            </a:pPr>
            <a:r>
              <a:rPr lang="fi-FI" sz="1800" dirty="0"/>
              <a:t>Asianmukaisten tieto- ja viestintäkanavien puute etätyön vuorovaikutukseen.</a:t>
            </a:r>
            <a:endParaRPr lang="en-US" sz="1800" dirty="0"/>
          </a:p>
        </p:txBody>
      </p:sp>
      <p:pic>
        <p:nvPicPr>
          <p:cNvPr id="7" name="Marcador de posición de imagen 6">
            <a:extLst>
              <a:ext uri="{FF2B5EF4-FFF2-40B4-BE49-F238E27FC236}">
                <a16:creationId xmlns:a16="http://schemas.microsoft.com/office/drawing/2014/main" id="{F9A78D1A-17DD-90C3-82A2-9B620949706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2800" dirty="0" err="1"/>
              <a:t>Miten</a:t>
            </a:r>
            <a:r>
              <a:rPr lang="en-US" sz="2800" dirty="0"/>
              <a:t> </a:t>
            </a:r>
            <a:r>
              <a:rPr lang="en-US" sz="2800" dirty="0" err="1"/>
              <a:t>viestintä</a:t>
            </a:r>
            <a:r>
              <a:rPr lang="en-US" sz="2800" dirty="0"/>
              <a:t> </a:t>
            </a:r>
            <a:r>
              <a:rPr lang="en-US" sz="2800" dirty="0" err="1"/>
              <a:t>vaikuttaa</a:t>
            </a:r>
            <a:r>
              <a:rPr lang="en-US" sz="2800" dirty="0"/>
              <a:t> </a:t>
            </a:r>
            <a:r>
              <a:rPr lang="en-US" sz="2800" dirty="0" err="1"/>
              <a:t>organisaatioon</a:t>
            </a:r>
            <a:r>
              <a:rPr lang="en-US" sz="2800" dirty="0"/>
              <a:t>?</a:t>
            </a:r>
          </a:p>
        </p:txBody>
      </p:sp>
    </p:spTree>
    <p:extLst>
      <p:ext uri="{BB962C8B-B14F-4D97-AF65-F5344CB8AC3E}">
        <p14:creationId xmlns:p14="http://schemas.microsoft.com/office/powerpoint/2010/main" val="140457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854280" y="327972"/>
            <a:ext cx="10483431" cy="804265"/>
          </a:xfrm>
        </p:spPr>
        <p:txBody>
          <a:bodyPr/>
          <a:lstStyle/>
          <a:p>
            <a:pPr algn="ctr"/>
            <a:r>
              <a:rPr lang="fi-FI" dirty="0"/>
              <a:t>Ammattitaitoisen digitaalisen viestinnän </a:t>
            </a:r>
            <a:br>
              <a:rPr lang="fi-FI" dirty="0"/>
            </a:br>
            <a:r>
              <a:rPr lang="fi-FI" dirty="0"/>
              <a:t>edut organisaatiossa</a:t>
            </a:r>
            <a:endParaRPr lang="en-IE" dirty="0"/>
          </a:p>
        </p:txBody>
      </p:sp>
      <p:grpSp>
        <p:nvGrpSpPr>
          <p:cNvPr id="15" name="Grupo 14">
            <a:extLst>
              <a:ext uri="{FF2B5EF4-FFF2-40B4-BE49-F238E27FC236}">
                <a16:creationId xmlns:a16="http://schemas.microsoft.com/office/drawing/2014/main" id="{15666783-1B5E-215A-CBF7-02E8E0B43DAF}"/>
              </a:ext>
            </a:extLst>
          </p:cNvPr>
          <p:cNvGrpSpPr/>
          <p:nvPr/>
        </p:nvGrpSpPr>
        <p:grpSpPr>
          <a:xfrm>
            <a:off x="302070" y="1800124"/>
            <a:ext cx="3707934" cy="2185215"/>
            <a:chOff x="814406" y="1986436"/>
            <a:chExt cx="3707934" cy="2185215"/>
          </a:xfrm>
        </p:grpSpPr>
        <p:sp>
          <p:nvSpPr>
            <p:cNvPr id="4" name="Rectangle: Rounded Corners 3">
              <a:extLst>
                <a:ext uri="{FF2B5EF4-FFF2-40B4-BE49-F238E27FC236}">
                  <a16:creationId xmlns:a16="http://schemas.microsoft.com/office/drawing/2014/main" id="{D708BEF2-F9A8-B695-FB43-D7B7BB8E36B9}"/>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C5909A24-104C-4F3B-5DA1-DDA74DC0E81A}"/>
                </a:ext>
              </a:extLst>
            </p:cNvPr>
            <p:cNvSpPr txBox="1"/>
            <p:nvPr/>
          </p:nvSpPr>
          <p:spPr>
            <a:xfrm>
              <a:off x="939447" y="1986436"/>
              <a:ext cx="3457853" cy="2185214"/>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Tehostettu</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yhteistyö</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Selkeä ja oikea-aikainen digitaalinen viestintä edistää yhteistyötä tiimien, osastojen ja etätyöntekijöiden välillä. Tämä mahdollistaa nopean päätöksenteon, ongelmanratkaisun ja projektien toteuttamisen. Ideoiden, päivitysten ja palautteen jakaminen helpottuu.</a:t>
              </a:r>
              <a:endParaRPr lang="en-IE" sz="1200" dirty="0"/>
            </a:p>
          </p:txBody>
        </p:sp>
      </p:grpSp>
      <p:grpSp>
        <p:nvGrpSpPr>
          <p:cNvPr id="16" name="Grupo 15">
            <a:extLst>
              <a:ext uri="{FF2B5EF4-FFF2-40B4-BE49-F238E27FC236}">
                <a16:creationId xmlns:a16="http://schemas.microsoft.com/office/drawing/2014/main" id="{9BE5BA9A-D851-6DB9-B14B-AFE8DF1DCF81}"/>
              </a:ext>
            </a:extLst>
          </p:cNvPr>
          <p:cNvGrpSpPr/>
          <p:nvPr/>
        </p:nvGrpSpPr>
        <p:grpSpPr>
          <a:xfrm>
            <a:off x="4240812" y="1800125"/>
            <a:ext cx="3708542" cy="2185214"/>
            <a:chOff x="813798" y="1986437"/>
            <a:chExt cx="3708542" cy="2185214"/>
          </a:xfrm>
          <a:solidFill>
            <a:srgbClr val="B79974"/>
          </a:solidFill>
        </p:grpSpPr>
        <p:sp>
          <p:nvSpPr>
            <p:cNvPr id="17" name="Rectangle: Rounded Corners 3">
              <a:extLst>
                <a:ext uri="{FF2B5EF4-FFF2-40B4-BE49-F238E27FC236}">
                  <a16:creationId xmlns:a16="http://schemas.microsoft.com/office/drawing/2014/main" id="{12029C6B-8063-46F8-3067-66C777EADF0E}"/>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8" name="TextBox 5">
              <a:extLst>
                <a:ext uri="{FF2B5EF4-FFF2-40B4-BE49-F238E27FC236}">
                  <a16:creationId xmlns:a16="http://schemas.microsoft.com/office/drawing/2014/main" id="{1000862B-074B-42A1-1F14-01B7B9B35D83}"/>
                </a:ext>
              </a:extLst>
            </p:cNvPr>
            <p:cNvSpPr txBox="1"/>
            <p:nvPr/>
          </p:nvSpPr>
          <p:spPr>
            <a:xfrm>
              <a:off x="813798" y="2032603"/>
              <a:ext cx="3707933" cy="1908215"/>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Reaaliaikainen</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tiedonkulku</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GB"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Digitaaliset alustat mahdollistavat reaaliaikaisen tiedonkulun, jonka avulla tiimin jäsenet pysyvät ajan tasalla projektin etenemisestä, muutoksista ja uutisista. Tämä varmistaa, että kaikki ovat samalla sivulla, minimoi sekaannukset ja lisää tuottavuutta.</a:t>
              </a:r>
              <a:endParaRPr lang="en-IE" sz="1200" dirty="0"/>
            </a:p>
          </p:txBody>
        </p:sp>
      </p:grpSp>
      <p:grpSp>
        <p:nvGrpSpPr>
          <p:cNvPr id="19" name="Grupo 18">
            <a:extLst>
              <a:ext uri="{FF2B5EF4-FFF2-40B4-BE49-F238E27FC236}">
                <a16:creationId xmlns:a16="http://schemas.microsoft.com/office/drawing/2014/main" id="{1AE4677B-DA58-034F-D290-7124F0F2FF17}"/>
              </a:ext>
            </a:extLst>
          </p:cNvPr>
          <p:cNvGrpSpPr/>
          <p:nvPr/>
        </p:nvGrpSpPr>
        <p:grpSpPr>
          <a:xfrm>
            <a:off x="8180162" y="1800125"/>
            <a:ext cx="3707934" cy="2185214"/>
            <a:chOff x="814406" y="1986437"/>
            <a:chExt cx="3707934" cy="2185214"/>
          </a:xfrm>
        </p:grpSpPr>
        <p:sp>
          <p:nvSpPr>
            <p:cNvPr id="20" name="Rectangle: Rounded Corners 3">
              <a:extLst>
                <a:ext uri="{FF2B5EF4-FFF2-40B4-BE49-F238E27FC236}">
                  <a16:creationId xmlns:a16="http://schemas.microsoft.com/office/drawing/2014/main" id="{942D4DA3-3E3A-4B41-5506-BAD771C9B8AA}"/>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1" name="TextBox 5">
              <a:extLst>
                <a:ext uri="{FF2B5EF4-FFF2-40B4-BE49-F238E27FC236}">
                  <a16:creationId xmlns:a16="http://schemas.microsoft.com/office/drawing/2014/main" id="{BF479BF2-3674-D9D4-CE98-E8970AC33DFC}"/>
                </a:ext>
              </a:extLst>
            </p:cNvPr>
            <p:cNvSpPr txBox="1"/>
            <p:nvPr/>
          </p:nvSpPr>
          <p:spPr>
            <a:xfrm>
              <a:off x="939447" y="2001826"/>
              <a:ext cx="3457853" cy="1785104"/>
            </a:xfrm>
            <a:prstGeom prst="rect">
              <a:avLst/>
            </a:prstGeom>
            <a:noFill/>
          </p:spPr>
          <p:txBody>
            <a:bodyPr wrap="square" rtlCol="0" anchor="ctr">
              <a:spAutoFit/>
            </a:bodyPr>
            <a:lstStyle/>
            <a:p>
              <a:pPr algn="ct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Aika- ja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kustannussäästöt</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Perinteiset viestintätavat, kuten fyysiset tapaamiset ja postipalvelut, vievät aikaa. Digitaalinen viestintä mahdollistaa välittömän viestinnän, joka lisää toiminnan tehokkuutta ja vähentää kustannuksia.</a:t>
              </a:r>
              <a:endParaRPr lang="en-IE" sz="1200" dirty="0"/>
            </a:p>
          </p:txBody>
        </p:sp>
      </p:grpSp>
      <p:grpSp>
        <p:nvGrpSpPr>
          <p:cNvPr id="22" name="Grupo 21">
            <a:extLst>
              <a:ext uri="{FF2B5EF4-FFF2-40B4-BE49-F238E27FC236}">
                <a16:creationId xmlns:a16="http://schemas.microsoft.com/office/drawing/2014/main" id="{5AAEF07A-FB92-D09C-C866-79DED0DC7C7A}"/>
              </a:ext>
            </a:extLst>
          </p:cNvPr>
          <p:cNvGrpSpPr/>
          <p:nvPr/>
        </p:nvGrpSpPr>
        <p:grpSpPr>
          <a:xfrm>
            <a:off x="302070" y="4137739"/>
            <a:ext cx="3707934" cy="2185214"/>
            <a:chOff x="814406" y="1986437"/>
            <a:chExt cx="3707934" cy="2185214"/>
          </a:xfrm>
          <a:solidFill>
            <a:srgbClr val="B79974"/>
          </a:solidFill>
        </p:grpSpPr>
        <p:sp>
          <p:nvSpPr>
            <p:cNvPr id="23" name="Rectangle: Rounded Corners 3">
              <a:extLst>
                <a:ext uri="{FF2B5EF4-FFF2-40B4-BE49-F238E27FC236}">
                  <a16:creationId xmlns:a16="http://schemas.microsoft.com/office/drawing/2014/main" id="{FB4E20AA-919C-3254-BE19-BECF4F357D9C}"/>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5">
              <a:extLst>
                <a:ext uri="{FF2B5EF4-FFF2-40B4-BE49-F238E27FC236}">
                  <a16:creationId xmlns:a16="http://schemas.microsoft.com/office/drawing/2014/main" id="{A8D44254-32A6-27D8-276C-1F91C8E7B949}"/>
                </a:ext>
              </a:extLst>
            </p:cNvPr>
            <p:cNvSpPr txBox="1"/>
            <p:nvPr/>
          </p:nvSpPr>
          <p:spPr>
            <a:xfrm>
              <a:off x="939447" y="2017215"/>
              <a:ext cx="3457853" cy="2123658"/>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Globaali</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kattavuus</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Digitaalinen viestintä ylittää maantieteelliset esteet, jolloin organisaatiot voivat olla yhteydessä kumppaneihin, asiakkaisiin ja sidosryhmiin maailmanlaajuisesti. Tämä laajentaa markkinoiden kattavuutta, helpottaa kansainvälisiä kumppanuuksia ja avaa väyliä uusille markkinoille.</a:t>
              </a:r>
              <a:endParaRPr lang="en-IE" sz="1200" dirty="0"/>
            </a:p>
          </p:txBody>
        </p:sp>
      </p:grpSp>
      <p:grpSp>
        <p:nvGrpSpPr>
          <p:cNvPr id="28" name="Grupo 27">
            <a:extLst>
              <a:ext uri="{FF2B5EF4-FFF2-40B4-BE49-F238E27FC236}">
                <a16:creationId xmlns:a16="http://schemas.microsoft.com/office/drawing/2014/main" id="{351F910C-2464-A7EE-BFAB-A618A7B04180}"/>
              </a:ext>
            </a:extLst>
          </p:cNvPr>
          <p:cNvGrpSpPr/>
          <p:nvPr/>
        </p:nvGrpSpPr>
        <p:grpSpPr>
          <a:xfrm>
            <a:off x="4241420" y="4137739"/>
            <a:ext cx="3707934" cy="2185214"/>
            <a:chOff x="814406" y="1986437"/>
            <a:chExt cx="3707934" cy="2185214"/>
          </a:xfrm>
        </p:grpSpPr>
        <p:sp>
          <p:nvSpPr>
            <p:cNvPr id="29" name="Rectangle: Rounded Corners 3">
              <a:extLst>
                <a:ext uri="{FF2B5EF4-FFF2-40B4-BE49-F238E27FC236}">
                  <a16:creationId xmlns:a16="http://schemas.microsoft.com/office/drawing/2014/main" id="{A658125A-86D9-F026-1832-56B7D30E0EF1}"/>
                </a:ext>
              </a:extLst>
            </p:cNvPr>
            <p:cNvSpPr/>
            <p:nvPr/>
          </p:nvSpPr>
          <p:spPr>
            <a:xfrm>
              <a:off x="814406" y="1986437"/>
              <a:ext cx="3707934" cy="2185214"/>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0" name="TextBox 5">
              <a:extLst>
                <a:ext uri="{FF2B5EF4-FFF2-40B4-BE49-F238E27FC236}">
                  <a16:creationId xmlns:a16="http://schemas.microsoft.com/office/drawing/2014/main" id="{FA76763A-EC4B-2104-D24D-D651C43602AA}"/>
                </a:ext>
              </a:extLst>
            </p:cNvPr>
            <p:cNvSpPr txBox="1"/>
            <p:nvPr/>
          </p:nvSpPr>
          <p:spPr>
            <a:xfrm>
              <a:off x="939447" y="2017215"/>
              <a:ext cx="3457853" cy="2123658"/>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Tehokas</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ongelmanratkaisu</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Kun haasteita ilmaantuu, nopea digitaalinen viestintä antaa tiimille mahdollisuuden käsitellä ongelmia nopeasti. Tiimin jäsenet voivat hakea neuvoja, pohtia ratkaisuja ja saada ohjausta asiantuntijoilta, mikä estää pienten ongelmien kärjistymisen suuriksi ongelmiksi.</a:t>
              </a:r>
              <a:endParaRPr lang="en-IE" sz="1200" dirty="0"/>
            </a:p>
          </p:txBody>
        </p:sp>
      </p:grpSp>
      <p:grpSp>
        <p:nvGrpSpPr>
          <p:cNvPr id="31" name="Grupo 30">
            <a:extLst>
              <a:ext uri="{FF2B5EF4-FFF2-40B4-BE49-F238E27FC236}">
                <a16:creationId xmlns:a16="http://schemas.microsoft.com/office/drawing/2014/main" id="{2965C478-74AB-813D-6743-D1E28B437E64}"/>
              </a:ext>
            </a:extLst>
          </p:cNvPr>
          <p:cNvGrpSpPr/>
          <p:nvPr/>
        </p:nvGrpSpPr>
        <p:grpSpPr>
          <a:xfrm>
            <a:off x="8180162" y="4137739"/>
            <a:ext cx="3707934" cy="2185214"/>
            <a:chOff x="814406" y="1986437"/>
            <a:chExt cx="3707934" cy="2185214"/>
          </a:xfrm>
          <a:solidFill>
            <a:srgbClr val="B79974"/>
          </a:solidFill>
        </p:grpSpPr>
        <p:sp>
          <p:nvSpPr>
            <p:cNvPr id="32" name="Rectangle: Rounded Corners 3">
              <a:extLst>
                <a:ext uri="{FF2B5EF4-FFF2-40B4-BE49-F238E27FC236}">
                  <a16:creationId xmlns:a16="http://schemas.microsoft.com/office/drawing/2014/main" id="{398B20EB-48DF-AFB7-AD41-3A3471DD6C02}"/>
                </a:ext>
              </a:extLst>
            </p:cNvPr>
            <p:cNvSpPr/>
            <p:nvPr/>
          </p:nvSpPr>
          <p:spPr>
            <a:xfrm>
              <a:off x="814406" y="1986437"/>
              <a:ext cx="3707934" cy="2185214"/>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3" name="TextBox 5">
              <a:extLst>
                <a:ext uri="{FF2B5EF4-FFF2-40B4-BE49-F238E27FC236}">
                  <a16:creationId xmlns:a16="http://schemas.microsoft.com/office/drawing/2014/main" id="{E663B348-9F69-9F15-5A19-F1086C60352A}"/>
                </a:ext>
              </a:extLst>
            </p:cNvPr>
            <p:cNvSpPr txBox="1"/>
            <p:nvPr/>
          </p:nvSpPr>
          <p:spPr>
            <a:xfrm>
              <a:off x="939447" y="2001826"/>
              <a:ext cx="3457853" cy="2154436"/>
            </a:xfrm>
            <a:prstGeom prst="rect">
              <a:avLst/>
            </a:prstGeom>
            <a:noFill/>
          </p:spPr>
          <p:txBody>
            <a:bodyPr wrap="square" rtlCol="0" anchor="ctr">
              <a:spAutoFit/>
            </a:bodyPr>
            <a:lstStyle/>
            <a:p>
              <a:pPr algn="ct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Etätyön</a:t>
              </a:r>
              <a:r>
                <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2000" b="1" dirty="0" err="1">
                  <a:solidFill>
                    <a:schemeClr val="bg1"/>
                  </a:solidFill>
                  <a:latin typeface="Calibri" panose="020F0502020204030204" pitchFamily="34" charset="0"/>
                  <a:ea typeface="Calibri" panose="020F0502020204030204" pitchFamily="34" charset="0"/>
                  <a:cs typeface="Calibri" panose="020F0502020204030204" pitchFamily="34" charset="0"/>
                </a:rPr>
                <a:t>joustavuus</a:t>
              </a:r>
              <a:endParaRPr lang="en-US" sz="20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GB"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fi-FI" sz="1400" dirty="0">
                  <a:solidFill>
                    <a:schemeClr val="bg1"/>
                  </a:solidFill>
                  <a:latin typeface="Calibri" panose="020F0502020204030204" pitchFamily="34" charset="0"/>
                  <a:ea typeface="Calibri" panose="020F0502020204030204" pitchFamily="34" charset="0"/>
                  <a:cs typeface="Calibri" panose="020F0502020204030204" pitchFamily="34" charset="0"/>
                </a:rPr>
                <a:t>Digitaalisella aikakaudella etätyöskentely on helpompaa. Oikeilla digitaalisilla viestintätyökaluilla työntekijät voivat tehdä yhteistyötä saumattomasti fyysisestä sijainnistaan riippumatta. Tämä parantaa työn ja yksityiselämän tasapainoa sekä lisää työtyytyväisyyttä.</a:t>
              </a:r>
              <a:endParaRPr lang="en-IE" sz="1200" dirty="0"/>
            </a:p>
          </p:txBody>
        </p:sp>
      </p:grpSp>
    </p:spTree>
    <p:extLst>
      <p:ext uri="{BB962C8B-B14F-4D97-AF65-F5344CB8AC3E}">
        <p14:creationId xmlns:p14="http://schemas.microsoft.com/office/powerpoint/2010/main" val="3429239818"/>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bc37a9a-3948-4653-9136-d5338a48ffec" xsi:nil="true"/>
    <TaxCatchAll xmlns="90df068a-e488-4595-ab01-2845af0609d5" xsi:nil="true"/>
    <lcf76f155ced4ddcb4097134ff3c332f xmlns="6bc37a9a-3948-4653-9136-d5338a48ff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753920EB7239B14CB7DDFE91417F2D46" ma:contentTypeVersion="14" ma:contentTypeDescription="Luo uusi asiakirja." ma:contentTypeScope="" ma:versionID="aea6e35a507977a1cee9da0342e66e0c">
  <xsd:schema xmlns:xsd="http://www.w3.org/2001/XMLSchema" xmlns:xs="http://www.w3.org/2001/XMLSchema" xmlns:p="http://schemas.microsoft.com/office/2006/metadata/properties" xmlns:ns2="6bc37a9a-3948-4653-9136-d5338a48ffec" xmlns:ns3="90df068a-e488-4595-ab01-2845af0609d5" targetNamespace="http://schemas.microsoft.com/office/2006/metadata/properties" ma:root="true" ma:fieldsID="20e3bb2c8942ad5e8f0724a7a21733f0" ns2:_="" ns3:_="">
    <xsd:import namespace="6bc37a9a-3948-4653-9136-d5338a48ffec"/>
    <xsd:import namespace="90df068a-e488-4595-ab01-2845af0609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37a9a-3948-4653-9136-d5338a48f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c8d247e1-6062-4f9c-9f90-7d264c5b3cb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df068a-e488-4595-ab01-2845af0609d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a532ae2-ad5b-4068-a624-e5cd2230df71}" ma:internalName="TaxCatchAll" ma:showField="CatchAllData" ma:web="90df068a-e488-4595-ab01-2845af0609d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 ds:uri="6bc37a9a-3948-4653-9136-d5338a48ffec"/>
    <ds:schemaRef ds:uri="90df068a-e488-4595-ab01-2845af0609d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BF641DC1-5DFB-4957-A2E1-2365F14EC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37a9a-3948-4653-9136-d5338a48ffec"/>
    <ds:schemaRef ds:uri="90df068a-e488-4595-ab01-2845af0609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11379</TotalTime>
  <Words>3894</Words>
  <Application>Microsoft Office PowerPoint</Application>
  <PresentationFormat>Widescreen</PresentationFormat>
  <Paragraphs>283</Paragraphs>
  <Slides>43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Century Schoolbook</vt:lpstr>
      <vt:lpstr>Montserrat</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Porvari Minna</cp:lastModifiedBy>
  <cp:revision>431</cp:revision>
  <dcterms:created xsi:type="dcterms:W3CDTF">2021-06-15T11:45:52Z</dcterms:created>
  <dcterms:modified xsi:type="dcterms:W3CDTF">2024-01-16T13:54:04Z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0x010100753920EB7239B14CB7DDFE91417F2D46</vt:lpwstr>
  </property>
  <property fmtid="{D5CDD505-2E9C-101B-9397-08002B2CF9AE}" pid="3" name="MediaServiceImageTags">
    <vt:lpwstr/>
  </property>
</Properties>
</file>