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680" r:id="rId5"/>
    <p:sldId id="681" r:id="rId6"/>
    <p:sldId id="682" r:id="rId7"/>
    <p:sldId id="673" r:id="rId8"/>
    <p:sldId id="689" r:id="rId9"/>
    <p:sldId id="687" r:id="rId10"/>
    <p:sldId id="674" r:id="rId11"/>
    <p:sldId id="258" r:id="rId12"/>
    <p:sldId id="690" r:id="rId13"/>
    <p:sldId id="691" r:id="rId14"/>
    <p:sldId id="693" r:id="rId15"/>
    <p:sldId id="688" r:id="rId16"/>
    <p:sldId id="675" r:id="rId17"/>
    <p:sldId id="692" r:id="rId18"/>
    <p:sldId id="694" r:id="rId19"/>
    <p:sldId id="695" r:id="rId20"/>
    <p:sldId id="696" r:id="rId21"/>
    <p:sldId id="697" r:id="rId22"/>
    <p:sldId id="698" r:id="rId23"/>
    <p:sldId id="699" r:id="rId24"/>
    <p:sldId id="700" r:id="rId25"/>
    <p:sldId id="677"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4A2"/>
    <a:srgbClr val="B79974"/>
    <a:srgbClr val="305C6F"/>
    <a:srgbClr val="7C946D"/>
    <a:srgbClr val="94A2A2"/>
    <a:srgbClr val="151D24"/>
    <a:srgbClr val="005744"/>
    <a:srgbClr val="567780"/>
    <a:srgbClr val="0E1011"/>
    <a:srgbClr val="1A6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3" autoAdjust="0"/>
    <p:restoredTop sz="93934"/>
  </p:normalViewPr>
  <p:slideViewPr>
    <p:cSldViewPr snapToGrid="0" snapToObjects="1">
      <p:cViewPr varScale="1">
        <p:scale>
          <a:sx n="38" d="100"/>
          <a:sy n="38" d="100"/>
        </p:scale>
        <p:origin x="1776" y="52"/>
      </p:cViewPr>
      <p:guideLst/>
    </p:cSldViewPr>
  </p:slideViewPr>
  <p:notesTextViewPr>
    <p:cViewPr>
      <p:scale>
        <a:sx n="1" d="1"/>
        <a:sy n="1" d="1"/>
      </p:scale>
      <p:origin x="0" y="0"/>
    </p:cViewPr>
  </p:notesTextViewPr>
  <p:sorterViewPr>
    <p:cViewPr>
      <p:scale>
        <a:sx n="74" d="100"/>
        <a:sy n="74"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1/12/2024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DIGI WORK WELL</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Digital Wellbeing in the Workplace</a:t>
            </a:r>
          </a:p>
        </p:txBody>
      </p:sp>
      <p:grpSp>
        <p:nvGrpSpPr>
          <p:cNvPr id="3" name="Graphic 4">
            <a:extLst>
              <a:ext uri="{FF2B5EF4-FFF2-40B4-BE49-F238E27FC236}">
                <a16:creationId xmlns:a16="http://schemas.microsoft.com/office/drawing/2014/main" id="{DA2F0F26-F0D0-0096-5A26-9EC073925947}"/>
              </a:ext>
            </a:extLst>
          </p:cNvPr>
          <p:cNvGrpSpPr/>
          <p:nvPr userDrawn="1"/>
        </p:nvGrpSpPr>
        <p:grpSpPr>
          <a:xfrm>
            <a:off x="556411" y="802033"/>
            <a:ext cx="3223426" cy="1038328"/>
            <a:chOff x="4174748" y="2524509"/>
            <a:chExt cx="3708092" cy="1194448"/>
          </a:xfrm>
        </p:grpSpPr>
        <p:sp>
          <p:nvSpPr>
            <p:cNvPr id="4" name="Freeform 3">
              <a:extLst>
                <a:ext uri="{FF2B5EF4-FFF2-40B4-BE49-F238E27FC236}">
                  <a16:creationId xmlns:a16="http://schemas.microsoft.com/office/drawing/2014/main" id="{2D583D99-EE25-D57D-7102-7A5B6398AC76}"/>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DDCFDE8-77D8-0CA4-8FC7-8C96206207F5}"/>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6" name="Graphic 4">
              <a:extLst>
                <a:ext uri="{FF2B5EF4-FFF2-40B4-BE49-F238E27FC236}">
                  <a16:creationId xmlns:a16="http://schemas.microsoft.com/office/drawing/2014/main" id="{8F1A8B8C-4F28-3A34-BC06-84C0B0366372}"/>
                </a:ext>
              </a:extLst>
            </p:cNvPr>
            <p:cNvGrpSpPr/>
            <p:nvPr/>
          </p:nvGrpSpPr>
          <p:grpSpPr>
            <a:xfrm>
              <a:off x="4488640" y="3571739"/>
              <a:ext cx="3394201" cy="147218"/>
              <a:chOff x="4488640" y="3571739"/>
              <a:chExt cx="3394201" cy="147218"/>
            </a:xfrm>
            <a:solidFill>
              <a:srgbClr val="7654A2"/>
            </a:solidFill>
          </p:grpSpPr>
          <p:sp>
            <p:nvSpPr>
              <p:cNvPr id="7" name="Freeform 6">
                <a:extLst>
                  <a:ext uri="{FF2B5EF4-FFF2-40B4-BE49-F238E27FC236}">
                    <a16:creationId xmlns:a16="http://schemas.microsoft.com/office/drawing/2014/main" id="{B31403EF-3B2A-CB05-449E-EC3B2241C82D}"/>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474954-85D1-EA76-F947-C871DD83E176}"/>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96AE6D9-6C66-6138-4372-E6D3DBE02949}"/>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894C22C-D567-59CA-74D7-23521813A6F0}"/>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6235-3D05-AFB3-14D3-BD61B9624941}"/>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3422CE-5443-7F07-1632-13E3624B86BD}"/>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66BFE0D-DC8B-6FDA-A692-722C533F4F4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6A3B182-3ECB-A52C-B2D1-EF3C2309FBC4}"/>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CCB0BA8-6EE4-25B6-A16E-BBAE7B48ADA6}"/>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EC89D62-DE5C-9055-0B8B-A139171BFFD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5A8780-39F3-41AD-CA8C-B021A473E207}"/>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EC37376-85BC-582A-0CB7-091DE2B26939}"/>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1AB8E39-FD97-FC72-417F-8A7E6B4BFA7D}"/>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8CAC41-7335-54D7-3513-1E8F2CC0DCF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274D3D-9164-5CDC-E28F-39FA6073360E}"/>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297DFA4-89A2-22D0-0105-6D0F60083842}"/>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729A9DA-7A4E-93AB-1965-6828AE0916B7}"/>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87C5445-41C7-F00D-3B56-F49EC65191CB}"/>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B8EFA11-39F3-2852-B9BE-3118CAABAD43}"/>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2948E19-EDDC-B78F-8694-EF5F86F88E6F}"/>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B8D1DB-B8FF-94DA-46F0-A936D2DAB4E1}"/>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584999-FC9D-FFC3-C7C5-943F74CB3F36}"/>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1C7FAA6-C99C-F162-2E08-542D7797799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461EA0-7D41-7972-0FCF-C4AB1F3EC757}"/>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78CC36E-9E36-0C3A-3B52-4BAD12F585F2}"/>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84B829-E05F-FA4D-2AC2-ECFBBD906967}"/>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2A097B1-1F97-C6A0-C707-0BA91FBB30C7}"/>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883D5A8-AC18-F086-A0BE-1EBDF65FACA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5FACA45-9F84-992B-1D78-9FBE62715813}"/>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E59AC5-FEB6-5249-C46D-8762BE88FA5C}"/>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pic>
        <p:nvPicPr>
          <p:cNvPr id="2" name="Picture 2048" descr="Blue text on a white background&#10;&#10;Description automatically generated">
            <a:extLst>
              <a:ext uri="{FF2B5EF4-FFF2-40B4-BE49-F238E27FC236}">
                <a16:creationId xmlns:a16="http://schemas.microsoft.com/office/drawing/2014/main" id="{BE11251D-025A-DEAE-C4F4-25AA8EAA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1944" y="1005527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8"/>
            <a:ext cx="7559674" cy="5270683"/>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41524D8-ED6B-1D6F-F2E9-236C87C60C11}"/>
              </a:ext>
            </a:extLst>
          </p:cNvPr>
          <p:cNvSpPr/>
          <p:nvPr userDrawn="1"/>
        </p:nvSpPr>
        <p:spPr>
          <a:xfrm>
            <a:off x="0" y="5700655"/>
            <a:ext cx="7553262" cy="309130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E27C7E89-F218-6B67-DB6E-655C2E17FE52}"/>
              </a:ext>
            </a:extLst>
          </p:cNvPr>
          <p:cNvSpPr/>
          <p:nvPr userDrawn="1"/>
        </p:nvSpPr>
        <p:spPr>
          <a:xfrm>
            <a:off x="657132" y="55794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9F8A396F-72F8-D9E6-D0CA-C34E0E5A08A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grpSp>
        <p:nvGrpSpPr>
          <p:cNvPr id="5" name="Graphic 4">
            <a:extLst>
              <a:ext uri="{FF2B5EF4-FFF2-40B4-BE49-F238E27FC236}">
                <a16:creationId xmlns:a16="http://schemas.microsoft.com/office/drawing/2014/main" id="{CD663B15-97DC-AA03-947D-CA54DA329E69}"/>
              </a:ext>
            </a:extLst>
          </p:cNvPr>
          <p:cNvGrpSpPr/>
          <p:nvPr userDrawn="1"/>
        </p:nvGrpSpPr>
        <p:grpSpPr>
          <a:xfrm>
            <a:off x="3186001" y="1380692"/>
            <a:ext cx="3223426" cy="1038328"/>
            <a:chOff x="4174748" y="2524509"/>
            <a:chExt cx="3708092" cy="1194448"/>
          </a:xfrm>
        </p:grpSpPr>
        <p:sp>
          <p:nvSpPr>
            <p:cNvPr id="6" name="Freeform 5">
              <a:extLst>
                <a:ext uri="{FF2B5EF4-FFF2-40B4-BE49-F238E27FC236}">
                  <a16:creationId xmlns:a16="http://schemas.microsoft.com/office/drawing/2014/main" id="{F8EF51BA-96E1-1559-C9A6-348C15BB1218}"/>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6FE01F-5730-EB9D-4508-90E6949F0E79}"/>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116D91B6-63A6-934D-47F0-F88FD5977B4D}"/>
                </a:ext>
              </a:extLst>
            </p:cNvPr>
            <p:cNvGrpSpPr/>
            <p:nvPr/>
          </p:nvGrpSpPr>
          <p:grpSpPr>
            <a:xfrm>
              <a:off x="4488640" y="3571739"/>
              <a:ext cx="3394201" cy="147218"/>
              <a:chOff x="4488640" y="3571739"/>
              <a:chExt cx="3394201" cy="147218"/>
            </a:xfrm>
            <a:solidFill>
              <a:srgbClr val="7654A2"/>
            </a:solidFill>
          </p:grpSpPr>
          <p:sp>
            <p:nvSpPr>
              <p:cNvPr id="9" name="Freeform 8">
                <a:extLst>
                  <a:ext uri="{FF2B5EF4-FFF2-40B4-BE49-F238E27FC236}">
                    <a16:creationId xmlns:a16="http://schemas.microsoft.com/office/drawing/2014/main" id="{7CEC1684-1997-6883-1369-0023C17744D8}"/>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19A6D1B-4F5D-1759-3C24-987988230347}"/>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BD79F6B-F025-6B86-9369-09DB9FFBD96D}"/>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EFE8EF-11BD-E6B0-9271-27C4E101A935}"/>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3AF1D7E-76CC-672F-91EE-AFC6FF2D663F}"/>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98938D-987E-0BFC-097D-0E78323F959F}"/>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EE00C6-957F-9254-4F47-0506C8ED9122}"/>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115B04C-8440-D729-3BAD-4BBE1D295A89}"/>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9000D0E-949B-6231-CF61-1D7EF523B493}"/>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CF7E8F1-D111-A26A-8077-CCA979A99B1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870E11-A4C6-764B-C337-E51BB0497BB9}"/>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974847D-F5DD-BAE7-3FA8-6ECB31A89C6C}"/>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5D452E-EF6D-42D7-5BE6-F294E5FC1D73}"/>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3C5C219-45F7-A30A-8AD5-BDD901E2E79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0E53ED-3001-C3FB-4FD2-1EC09FEAC132}"/>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F1D31FB-1255-1E8F-C254-225814A74196}"/>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EA929DB-2FA7-3B7C-60F0-CE64736416F8}"/>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8DB6CB6-1091-3C4C-2456-7B3DD5D55A1C}"/>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3D3C23B-324F-2782-5B9F-7E7340FF7072}"/>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305D47B-71BE-5788-C893-60F520159902}"/>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8621A46-0DAF-350C-2A6B-A34D9FE5E9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7C86A0-067A-10AA-CD9E-B574CE8189A1}"/>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53D527A-0F83-4796-0776-FF4D502531D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870ED5-6242-177A-A7E5-886A60ABF8E3}"/>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8B9B667-6935-ABEF-CED9-67BD034066BF}"/>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126BBF4-71F0-9C02-1FFD-98BBAE3F45CD}"/>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5A06F58-5660-7ACE-DEFC-A92DC9A44EBA}"/>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8B7923F-E43F-5709-A810-023648F6D36E}"/>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BA59BD4-9E91-8DDC-8066-8B7B3B0FBC72}"/>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1D16448-7F87-951D-6105-0D4DA0CC5F1B}"/>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42" name="Text Placeholder 32">
            <a:extLst>
              <a:ext uri="{FF2B5EF4-FFF2-40B4-BE49-F238E27FC236}">
                <a16:creationId xmlns:a16="http://schemas.microsoft.com/office/drawing/2014/main" id="{29C65F1A-4A64-623D-A49B-24E6EA6C7C46}"/>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833"/>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7" cy="2581379"/>
          </a:xfrm>
        </p:spPr>
        <p:txBody>
          <a:bodyPr/>
          <a:lstStyle>
            <a:lvl1pPr marL="0" indent="0" algn="ctr">
              <a:buNone/>
              <a:defRPr sz="1933"/>
            </a:lvl1pPr>
            <a:lvl2pPr marL="368296" indent="0" algn="ctr">
              <a:buNone/>
              <a:defRPr sz="1611"/>
            </a:lvl2pPr>
            <a:lvl3pPr marL="736593" indent="0" algn="ctr">
              <a:buNone/>
              <a:defRPr sz="1450"/>
            </a:lvl3pPr>
            <a:lvl4pPr marL="1104889" indent="0" algn="ctr">
              <a:buNone/>
              <a:defRPr sz="1288"/>
            </a:lvl4pPr>
            <a:lvl5pPr marL="1473186" indent="0" algn="ctr">
              <a:buNone/>
              <a:defRPr sz="1288"/>
            </a:lvl5pPr>
            <a:lvl6pPr marL="1841482" indent="0" algn="ctr">
              <a:buNone/>
              <a:defRPr sz="1288"/>
            </a:lvl6pPr>
            <a:lvl7pPr marL="2209780" indent="0" algn="ctr">
              <a:buNone/>
              <a:defRPr sz="1288"/>
            </a:lvl7pPr>
            <a:lvl8pPr marL="2578076" indent="0" algn="ctr">
              <a:buNone/>
              <a:defRPr sz="1288"/>
            </a:lvl8pPr>
            <a:lvl9pPr marL="2946373" indent="0" algn="ctr">
              <a:buNone/>
              <a:defRPr sz="1288"/>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450C11-7496-3446-A8F7-352D1378DB3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70188-53A6-5D47-96D1-DD37FFD79E64}" type="slidenum">
              <a:rPr lang="en-US" smtClean="0"/>
              <a:t>‹#›</a:t>
            </a:fld>
            <a:endParaRPr lang="en-US"/>
          </a:p>
        </p:txBody>
      </p:sp>
    </p:spTree>
    <p:extLst>
      <p:ext uri="{BB962C8B-B14F-4D97-AF65-F5344CB8AC3E}">
        <p14:creationId xmlns:p14="http://schemas.microsoft.com/office/powerpoint/2010/main" val="272982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299182" y="8061674"/>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654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3" name="Group 2">
            <a:extLst>
              <a:ext uri="{FF2B5EF4-FFF2-40B4-BE49-F238E27FC236}">
                <a16:creationId xmlns:a16="http://schemas.microsoft.com/office/drawing/2014/main" id="{2F0747C1-EB9A-C241-9511-DEA85DB5444C}"/>
              </a:ext>
            </a:extLst>
          </p:cNvPr>
          <p:cNvGrpSpPr/>
          <p:nvPr userDrawn="1"/>
        </p:nvGrpSpPr>
        <p:grpSpPr>
          <a:xfrm>
            <a:off x="1435683" y="3722669"/>
            <a:ext cx="4752000" cy="1525304"/>
            <a:chOff x="1265109" y="2728756"/>
            <a:chExt cx="4752000" cy="1525304"/>
          </a:xfrm>
          <a:solidFill>
            <a:srgbClr val="B79974"/>
          </a:solid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pic>
        <p:nvPicPr>
          <p:cNvPr id="2050" name="Picture 2048" descr="Blue text on a white background&#10;&#10;Description automatically generated">
            <a:extLst>
              <a:ext uri="{FF2B5EF4-FFF2-40B4-BE49-F238E27FC236}">
                <a16:creationId xmlns:a16="http://schemas.microsoft.com/office/drawing/2014/main" id="{BDA718B0-78D1-BFFE-FF05-C72D89DF4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013" y="799628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654A2"/>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654A2"/>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B79974"/>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B79974"/>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7654A2"/>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buNone/>
              <a:defRPr sz="2800" b="0">
                <a:solidFill>
                  <a:srgbClr val="305C6F"/>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 name="Freeform 1">
            <a:extLst>
              <a:ext uri="{FF2B5EF4-FFF2-40B4-BE49-F238E27FC236}">
                <a16:creationId xmlns:a16="http://schemas.microsoft.com/office/drawing/2014/main" id="{0A318006-E70E-A25A-298B-7EEA735FCC3A}"/>
              </a:ext>
            </a:extLst>
          </p:cNvPr>
          <p:cNvSpPr/>
          <p:nvPr userDrawn="1"/>
        </p:nvSpPr>
        <p:spPr>
          <a:xfrm>
            <a:off x="-2614850" y="5213696"/>
            <a:ext cx="5229699" cy="468838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11869"/>
            </a:schemeClr>
          </a:solidFill>
          <a:ln w="8132" cap="flat">
            <a:noFill/>
            <a:prstDash val="solid"/>
            <a:miter/>
          </a:ln>
        </p:spPr>
        <p:txBody>
          <a:bodyPr rtlCol="0" anchor="ctr"/>
          <a:lstStyle/>
          <a:p>
            <a:r>
              <a:rPr lang="en-US" dirty="0"/>
              <a:t>`</a:t>
            </a:r>
          </a:p>
        </p:txBody>
      </p:sp>
    </p:spTree>
    <p:extLst>
      <p:ext uri="{BB962C8B-B14F-4D97-AF65-F5344CB8AC3E}">
        <p14:creationId xmlns:p14="http://schemas.microsoft.com/office/powerpoint/2010/main" val="30940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Freeform 18">
            <a:extLst>
              <a:ext uri="{FF2B5EF4-FFF2-40B4-BE49-F238E27FC236}">
                <a16:creationId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4147577" y="7971344"/>
            <a:ext cx="3070404" cy="2092085"/>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B79974"/>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Freeform 12">
            <a:extLst>
              <a:ext uri="{FF2B5EF4-FFF2-40B4-BE49-F238E27FC236}">
                <a16:creationId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7" name="Rectangle 6">
            <a:extLst>
              <a:ext uri="{FF2B5EF4-FFF2-40B4-BE49-F238E27FC236}">
                <a16:creationId xmlns:a16="http://schemas.microsoft.com/office/drawing/2014/main" id="{3B1AE1FF-1F45-E24F-816F-7F9439E481F4}"/>
              </a:ext>
            </a:extLst>
          </p:cNvPr>
          <p:cNvSpPr/>
          <p:nvPr userDrawn="1"/>
        </p:nvSpPr>
        <p:spPr>
          <a:xfrm rot="16200000">
            <a:off x="5726607" y="8425922"/>
            <a:ext cx="3173496" cy="215444"/>
          </a:xfrm>
          <a:prstGeom prst="rect">
            <a:avLst/>
          </a:prstGeom>
        </p:spPr>
        <p:txBody>
          <a:bodyPr wrap="square">
            <a:spAutoFit/>
          </a:bodyPr>
          <a:lstStyle/>
          <a:p>
            <a:pPr lvl="0" algn="r"/>
            <a:r>
              <a:rPr lang="en-GB" sz="800" spc="300" dirty="0">
                <a:latin typeface="Calibri" panose="020F0502020204030204" pitchFamily="34" charset="0"/>
                <a:cs typeface="Calibri" panose="020F0502020204030204" pitchFamily="34" charset="0"/>
              </a:rPr>
              <a:t>Digital Wellbeing in the Workplace</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7654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7" r:id="rId3"/>
    <p:sldLayoutId id="2147483703" r:id="rId4"/>
    <p:sldLayoutId id="2147483700" r:id="rId5"/>
    <p:sldLayoutId id="2147483723" r:id="rId6"/>
    <p:sldLayoutId id="2147483698" r:id="rId7"/>
    <p:sldLayoutId id="2147483695" r:id="rId8"/>
    <p:sldLayoutId id="2147483735" r:id="rId9"/>
    <p:sldLayoutId id="2147483734" r:id="rId10"/>
    <p:sldLayoutId id="2147483708" r:id="rId11"/>
    <p:sldLayoutId id="2147483733" r:id="rId12"/>
    <p:sldLayoutId id="2147483701" r:id="rId13"/>
    <p:sldLayoutId id="2147483732" r:id="rId14"/>
    <p:sldLayoutId id="2147483702" r:id="rId15"/>
    <p:sldLayoutId id="2147483736" r:id="rId16"/>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hevisionworks.brilliantassessments.com/?external=Digiwork_well" TargetMode="External"/><Relationship Id="rId2" Type="http://schemas.openxmlformats.org/officeDocument/2006/relationships/hyperlink" Target="https://digiworkwell.eu/digi-workwell-business-case/" TargetMode="Externa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a:extLst>
              <a:ext uri="{FF2B5EF4-FFF2-40B4-BE49-F238E27FC236}">
                <a16:creationId xmlns:a16="http://schemas.microsoft.com/office/drawing/2014/main" id="{CD246CE7-DBD2-46A7-8436-B5BD9936A02E}"/>
              </a:ext>
            </a:extLst>
          </p:cNvPr>
          <p:cNvPicPr>
            <a:picLocks noGrp="1" noChangeAspect="1"/>
          </p:cNvPicPr>
          <p:nvPr>
            <p:ph type="pic" sz="quarter" idx="17"/>
          </p:nvPr>
        </p:nvPicPr>
        <p:blipFill rotWithShape="1">
          <a:blip r:embed="rId3"/>
          <a:srcRect l="43526" t="1883" r="15041" b="1083"/>
          <a:stretch/>
        </p:blipFill>
        <p:spPr>
          <a:xfrm>
            <a:off x="6413" y="2044932"/>
            <a:ext cx="4975531" cy="7768959"/>
          </a:xfrm>
        </p:spPr>
      </p:pic>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p:txBody>
          <a:bodyPr/>
          <a:lstStyle/>
          <a:p>
            <a:r>
              <a:rPr lang="en-US" dirty="0" err="1"/>
              <a:t>DigiWorkWell</a:t>
            </a:r>
            <a:endParaRPr lang="en-US" dirty="0"/>
          </a:p>
          <a:p>
            <a:r>
              <a:rPr lang="en-US" b="1" dirty="0"/>
              <a:t>Trainer’s Guide</a:t>
            </a:r>
          </a:p>
        </p:txBody>
      </p:sp>
      <p:sp>
        <p:nvSpPr>
          <p:cNvPr id="11" name="Text Placeholder 10">
            <a:extLst>
              <a:ext uri="{FF2B5EF4-FFF2-40B4-BE49-F238E27FC236}">
                <a16:creationId xmlns:a16="http://schemas.microsoft.com/office/drawing/2014/main" id="{5CDA14BE-C0EF-EC46-BFA2-11185BDE7295}"/>
              </a:ext>
            </a:extLst>
          </p:cNvPr>
          <p:cNvSpPr>
            <a:spLocks noGrp="1"/>
          </p:cNvSpPr>
          <p:nvPr>
            <p:ph type="body" sz="quarter" idx="19"/>
          </p:nvPr>
        </p:nvSpPr>
        <p:spPr>
          <a:xfrm>
            <a:off x="3327372" y="5687878"/>
            <a:ext cx="3875115" cy="1412905"/>
          </a:xfrm>
        </p:spPr>
        <p:txBody>
          <a:bodyPr/>
          <a:lstStyle/>
          <a:p>
            <a:r>
              <a:rPr lang="en-GB" sz="2800" dirty="0"/>
              <a:t>For the </a:t>
            </a:r>
            <a:r>
              <a:rPr lang="en-GB" sz="2800" dirty="0" err="1"/>
              <a:t>DigiWorkWell</a:t>
            </a:r>
            <a:r>
              <a:rPr lang="en-GB" sz="2800" dirty="0"/>
              <a:t> Training Programme</a:t>
            </a:r>
            <a:endParaRPr lang="en-US" sz="2800" dirty="0"/>
          </a:p>
        </p:txBody>
      </p:sp>
      <p:sp>
        <p:nvSpPr>
          <p:cNvPr id="66" name="Text Placeholder 65">
            <a:extLst>
              <a:ext uri="{FF2B5EF4-FFF2-40B4-BE49-F238E27FC236}">
                <a16:creationId xmlns:a16="http://schemas.microsoft.com/office/drawing/2014/main" id="{A0EB817E-29A1-8055-7181-0D67ED2B3022}"/>
              </a:ext>
            </a:extLst>
          </p:cNvPr>
          <p:cNvSpPr>
            <a:spLocks noGrp="1"/>
          </p:cNvSpPr>
          <p:nvPr>
            <p:ph type="body" sz="quarter" idx="20"/>
          </p:nvPr>
        </p:nvSpPr>
        <p:spPr/>
        <p:txBody>
          <a:bodyPr/>
          <a:lstStyle/>
          <a:p>
            <a:r>
              <a:rPr lang="en-US" dirty="0" err="1"/>
              <a:t>www.</a:t>
            </a:r>
            <a:r>
              <a:rPr lang="en-US" b="1" dirty="0" err="1">
                <a:solidFill>
                  <a:srgbClr val="7654A2"/>
                </a:solidFill>
              </a:rPr>
              <a:t>digiworkwel</a:t>
            </a:r>
            <a:r>
              <a:rPr lang="en-US" b="1" dirty="0" err="1"/>
              <a:t>l</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7202488" y="10315575"/>
            <a:ext cx="357187" cy="266700"/>
          </a:xfrm>
        </p:spPr>
        <p:txBody>
          <a:bodyPr/>
          <a:lstStyle/>
          <a:p>
            <a:fld id="{CB2079F2-58AF-ED44-82D7-E04B2F6FD686}" type="slidenum">
              <a:rPr lang="en-US" smtClean="0"/>
              <a:pPr/>
              <a:t>1</a:t>
            </a:fld>
            <a:endParaRPr lang="en-US" dirty="0"/>
          </a:p>
        </p:txBody>
      </p:sp>
      <p:sp>
        <p:nvSpPr>
          <p:cNvPr id="6" name="Freeform 5">
            <a:extLst>
              <a:ext uri="{FF2B5EF4-FFF2-40B4-BE49-F238E27FC236}">
                <a16:creationId xmlns:a16="http://schemas.microsoft.com/office/drawing/2014/main" id="{F8D03AD3-B86D-E9A1-1970-D4B116BC72D4}"/>
              </a:ext>
            </a:extLst>
          </p:cNvPr>
          <p:cNvSpPr/>
          <p:nvPr/>
        </p:nvSpPr>
        <p:spPr>
          <a:xfrm>
            <a:off x="-2360095" y="6533800"/>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65866"/>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5005362"/>
            <a:ext cx="7559675" cy="551923"/>
          </a:xfrm>
        </p:spPr>
        <p:txBody>
          <a:bodyPr/>
          <a:lstStyle/>
          <a:p>
            <a:r>
              <a:rPr lang="en-US" sz="2800" dirty="0"/>
              <a:t>General Instructions for Trainers and Educators</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231989" y="5557285"/>
            <a:ext cx="6902566" cy="4422727"/>
          </a:xfrm>
        </p:spPr>
        <p:txBody>
          <a:bodyPr/>
          <a:lstStyle/>
          <a:p>
            <a:pPr algn="just"/>
            <a:r>
              <a:rPr lang="en-US" b="1" i="0" dirty="0">
                <a:solidFill>
                  <a:srgbClr val="374151"/>
                </a:solidFill>
                <a:effectLst/>
                <a:ea typeface="Calibri" panose="020F0502020204030204" pitchFamily="34" charset="0"/>
              </a:rPr>
              <a:t>Methodological Approach</a:t>
            </a:r>
          </a:p>
          <a:p>
            <a:pPr algn="just"/>
            <a:r>
              <a:rPr lang="en-US" b="0" i="0" dirty="0">
                <a:solidFill>
                  <a:srgbClr val="374151"/>
                </a:solidFill>
                <a:effectLst/>
                <a:ea typeface="Calibri" panose="020F0502020204030204" pitchFamily="34" charset="0"/>
              </a:rPr>
              <a:t>The Open Education Resources consists of a 5 Module Curriculum to introduce learners to the scope and potential of Digital Wellbeing in a way that is both rigorous and congruent with academic research and focused on the experiences of working using digital technologies</a:t>
            </a:r>
            <a:r>
              <a:rPr lang="en-US" dirty="0">
                <a:solidFill>
                  <a:srgbClr val="374151"/>
                </a:solidFill>
                <a:ea typeface="Calibri" panose="020F0502020204030204" pitchFamily="34" charset="0"/>
              </a:rPr>
              <a:t>.</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latin typeface="Söhne"/>
              </a:rPr>
              <a:t>The methodological approach behind the inclusion of modules in the </a:t>
            </a:r>
            <a:r>
              <a:rPr lang="en-US" b="0" i="0" dirty="0" err="1">
                <a:solidFill>
                  <a:srgbClr val="374151"/>
                </a:solidFill>
                <a:effectLst/>
                <a:latin typeface="Söhne"/>
              </a:rPr>
              <a:t>DigiWorkWell</a:t>
            </a:r>
            <a:r>
              <a:rPr lang="en-US" b="0" i="0" dirty="0">
                <a:solidFill>
                  <a:srgbClr val="374151"/>
                </a:solidFill>
                <a:effectLst/>
                <a:latin typeface="Söhne"/>
              </a:rPr>
              <a:t> project is rooted in addressing the multifaceted challenges and opportunities presented by </a:t>
            </a:r>
            <a:r>
              <a:rPr lang="en-US" b="0" i="0" dirty="0" err="1">
                <a:solidFill>
                  <a:srgbClr val="374151"/>
                </a:solidFill>
                <a:effectLst/>
                <a:latin typeface="Söhne"/>
              </a:rPr>
              <a:t>digitalisation</a:t>
            </a:r>
            <a:r>
              <a:rPr lang="en-US" dirty="0">
                <a:solidFill>
                  <a:srgbClr val="374151"/>
                </a:solidFill>
                <a:latin typeface="Söhne"/>
              </a:rPr>
              <a:t> </a:t>
            </a:r>
            <a:r>
              <a:rPr lang="en-US" b="0" i="0" dirty="0">
                <a:solidFill>
                  <a:srgbClr val="374151"/>
                </a:solidFill>
                <a:effectLst/>
                <a:latin typeface="Söhne"/>
              </a:rPr>
              <a:t>in Small and Medium-sized Enterprises (SMEs). </a:t>
            </a:r>
            <a:endParaRPr lang="en-US" b="0" i="0" dirty="0">
              <a:solidFill>
                <a:srgbClr val="374151"/>
              </a:solidFill>
              <a:effectLst/>
              <a:ea typeface="Calibri" panose="020F0502020204030204" pitchFamily="34" charset="0"/>
            </a:endParaRP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The curriculum is designed to cover various aspects of digital wellbeing. This includes managing digital overload, enhancing digital competencies, and fostering a balanced approach to technology use. The goal is to ensure a holistic understanding and application of digital wellbeing principles in SMEs.</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The curriculum has also been designed with current workplace challenges in mind. The rapid shift to digital platforms and remote working, especially accentuated by the COVID-19 pandemic, has brought new challenges. The modules are tailored to equip SME managers and educators with the skills and knowledge to navigate these changes effectively, ensuring both employee wellbeing and </a:t>
            </a:r>
            <a:r>
              <a:rPr lang="en-US" b="0" i="0" dirty="0" err="1">
                <a:solidFill>
                  <a:srgbClr val="374151"/>
                </a:solidFill>
                <a:effectLst/>
                <a:ea typeface="Calibri" panose="020F0502020204030204" pitchFamily="34" charset="0"/>
              </a:rPr>
              <a:t>organisational</a:t>
            </a:r>
            <a:r>
              <a:rPr lang="en-US" b="0" i="0" dirty="0">
                <a:solidFill>
                  <a:srgbClr val="374151"/>
                </a:solidFill>
                <a:effectLst/>
                <a:ea typeface="Calibri" panose="020F0502020204030204" pitchFamily="34" charset="0"/>
              </a:rPr>
              <a:t> productivity.</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The curriculum is also  designed to empower educators and managers, as they have a crucial role in driving </a:t>
            </a:r>
            <a:r>
              <a:rPr lang="en-US" b="0" i="0" dirty="0" err="1">
                <a:solidFill>
                  <a:srgbClr val="374151"/>
                </a:solidFill>
                <a:effectLst/>
                <a:ea typeface="Calibri" panose="020F0502020204030204" pitchFamily="34" charset="0"/>
              </a:rPr>
              <a:t>organisational</a:t>
            </a:r>
            <a:r>
              <a:rPr lang="en-US" b="0" i="0" dirty="0">
                <a:solidFill>
                  <a:srgbClr val="374151"/>
                </a:solidFill>
                <a:effectLst/>
                <a:ea typeface="Calibri" panose="020F0502020204030204" pitchFamily="34" charset="0"/>
              </a:rPr>
              <a:t> change. The resources are designed to boost their teaching and managerial skills, with a special focus on digital wellbeing. This empowers them to act as agents of positive change in their SMEs. Additionally, the project addresses the notable gap in awareness and resources available on digital wellbeing, especially for adult education and SMEs. By offering open access to comprehensive training materials, it meets the pressing need for accessible, high-quality education in this essential area.</a:t>
            </a:r>
          </a:p>
          <a:p>
            <a:pPr algn="just"/>
            <a:endParaRPr lang="en-US" b="0" i="0" dirty="0">
              <a:solidFill>
                <a:srgbClr val="374151"/>
              </a:solidFill>
              <a:effectLst/>
              <a:ea typeface="Calibri" panose="020F0502020204030204" pitchFamily="34" charset="0"/>
            </a:endParaRPr>
          </a:p>
          <a:p>
            <a:pPr algn="just"/>
            <a:r>
              <a:rPr lang="en-US" b="1" i="0" dirty="0">
                <a:solidFill>
                  <a:srgbClr val="374151"/>
                </a:solidFill>
                <a:effectLst/>
                <a:ea typeface="Calibri" panose="020F0502020204030204" pitchFamily="34" charset="0"/>
              </a:rPr>
              <a:t>General Instructions </a:t>
            </a:r>
          </a:p>
          <a:p>
            <a:pPr algn="just"/>
            <a:r>
              <a:rPr lang="en-US" b="0" i="0" dirty="0">
                <a:solidFill>
                  <a:srgbClr val="374151"/>
                </a:solidFill>
                <a:effectLst/>
                <a:ea typeface="Calibri" panose="020F0502020204030204" pitchFamily="34" charset="0"/>
              </a:rPr>
              <a:t>Please read this guide thoroughly before conducting the training. We would recommend either classroom, flipped or blended delivery :</a:t>
            </a:r>
          </a:p>
          <a:p>
            <a:pPr algn="just"/>
            <a:endParaRPr lang="en-US" b="0" i="0" dirty="0">
              <a:solidFill>
                <a:srgbClr val="374151"/>
              </a:solidFill>
              <a:effectLst/>
              <a:ea typeface="Calibri" panose="020F0502020204030204" pitchFamily="34" charset="0"/>
            </a:endParaRP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Download, review and revise course resources for the training as necessary. Allow adequate training time for session. </a:t>
            </a:r>
          </a:p>
          <a:p>
            <a:pPr marL="171450" indent="-171450" algn="just">
              <a:buFont typeface="Arial" panose="020B0604020202020204" pitchFamily="34" charset="0"/>
              <a:buChar char="•"/>
            </a:pPr>
            <a:r>
              <a:rPr lang="en-US" b="0" i="0" dirty="0" err="1">
                <a:solidFill>
                  <a:srgbClr val="374151"/>
                </a:solidFill>
                <a:effectLst/>
                <a:ea typeface="Calibri" panose="020F0502020204030204" pitchFamily="34" charset="0"/>
              </a:rPr>
              <a:t>Localise</a:t>
            </a:r>
            <a:r>
              <a:rPr lang="en-US" b="0" i="0" dirty="0">
                <a:solidFill>
                  <a:srgbClr val="374151"/>
                </a:solidFill>
                <a:effectLst/>
                <a:ea typeface="Calibri" panose="020F0502020204030204" pitchFamily="34" charset="0"/>
              </a:rPr>
              <a:t> training content with case studies and information on local supports for your students. </a:t>
            </a: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Ensure that each participant completes exercises embedded in each Module – these provide valuable learning. </a:t>
            </a:r>
          </a:p>
          <a:p>
            <a:pPr marL="171450" indent="-171450" algn="just">
              <a:buFont typeface="Arial" panose="020B0604020202020204" pitchFamily="34" charset="0"/>
              <a:buChar char="•"/>
            </a:pPr>
            <a:r>
              <a:rPr lang="en-US" b="0" i="0" dirty="0">
                <a:solidFill>
                  <a:srgbClr val="374151"/>
                </a:solidFill>
                <a:effectLst/>
                <a:ea typeface="Calibri" panose="020F0502020204030204" pitchFamily="34" charset="0"/>
              </a:rPr>
              <a:t>Allow time for review of exercises and provide a feedback loop.</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pic>
        <p:nvPicPr>
          <p:cNvPr id="3" name="Picture 2">
            <a:extLst>
              <a:ext uri="{FF2B5EF4-FFF2-40B4-BE49-F238E27FC236}">
                <a16:creationId xmlns:a16="http://schemas.microsoft.com/office/drawing/2014/main" id="{7C84BA82-17C6-E81A-8A3E-589AAA3FBC89}"/>
              </a:ext>
            </a:extLst>
          </p:cNvPr>
          <p:cNvPicPr>
            <a:picLocks noChangeAspect="1"/>
          </p:cNvPicPr>
          <p:nvPr/>
        </p:nvPicPr>
        <p:blipFill>
          <a:blip r:embed="rId2"/>
          <a:stretch>
            <a:fillRect/>
          </a:stretch>
        </p:blipFill>
        <p:spPr>
          <a:xfrm>
            <a:off x="0" y="-76748"/>
            <a:ext cx="7559675" cy="5031153"/>
          </a:xfrm>
          <a:prstGeom prst="rect">
            <a:avLst/>
          </a:prstGeom>
        </p:spPr>
      </p:pic>
    </p:spTree>
    <p:extLst>
      <p:ext uri="{BB962C8B-B14F-4D97-AF65-F5344CB8AC3E}">
        <p14:creationId xmlns:p14="http://schemas.microsoft.com/office/powerpoint/2010/main" val="33743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231989" y="5005362"/>
            <a:ext cx="7559675" cy="551923"/>
          </a:xfrm>
        </p:spPr>
        <p:txBody>
          <a:bodyPr/>
          <a:lstStyle/>
          <a:p>
            <a:r>
              <a:rPr lang="en-US" sz="2800" dirty="0"/>
              <a:t>A note on the other </a:t>
            </a:r>
            <a:r>
              <a:rPr lang="en-US" sz="2800" dirty="0" err="1"/>
              <a:t>DigiWorkWell</a:t>
            </a:r>
            <a:r>
              <a:rPr lang="en-US" sz="2800" dirty="0"/>
              <a:t> resources</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87171" y="5622418"/>
            <a:ext cx="6392095" cy="4422727"/>
          </a:xfrm>
        </p:spPr>
        <p:txBody>
          <a:bodyPr/>
          <a:lstStyle/>
          <a:p>
            <a:pPr algn="just"/>
            <a:r>
              <a:rPr lang="en-US" i="0" dirty="0">
                <a:solidFill>
                  <a:srgbClr val="374151"/>
                </a:solidFill>
                <a:effectLst/>
                <a:ea typeface="Calibri" panose="020F0502020204030204" pitchFamily="34" charset="0"/>
              </a:rPr>
              <a:t>There are three resources in total for the </a:t>
            </a:r>
            <a:r>
              <a:rPr lang="en-US" i="0" dirty="0" err="1">
                <a:solidFill>
                  <a:srgbClr val="374151"/>
                </a:solidFill>
                <a:effectLst/>
                <a:ea typeface="Calibri" panose="020F0502020204030204" pitchFamily="34" charset="0"/>
              </a:rPr>
              <a:t>DigiWorkWell</a:t>
            </a:r>
            <a:r>
              <a:rPr lang="en-US" i="0" dirty="0">
                <a:solidFill>
                  <a:srgbClr val="374151"/>
                </a:solidFill>
                <a:effectLst/>
                <a:ea typeface="Calibri" panose="020F0502020204030204" pitchFamily="34" charset="0"/>
              </a:rPr>
              <a:t> project. This trainer’s guide references the </a:t>
            </a:r>
            <a:r>
              <a:rPr lang="en-US" i="0" dirty="0" err="1">
                <a:solidFill>
                  <a:srgbClr val="374151"/>
                </a:solidFill>
                <a:effectLst/>
                <a:ea typeface="Calibri" panose="020F0502020204030204" pitchFamily="34" charset="0"/>
              </a:rPr>
              <a:t>DigiWorkWell</a:t>
            </a:r>
            <a:r>
              <a:rPr lang="en-US" i="0" dirty="0">
                <a:solidFill>
                  <a:srgbClr val="374151"/>
                </a:solidFill>
                <a:effectLst/>
                <a:ea typeface="Calibri" panose="020F0502020204030204" pitchFamily="34" charset="0"/>
              </a:rPr>
              <a:t> training </a:t>
            </a:r>
            <a:r>
              <a:rPr lang="en-US" i="0" dirty="0" err="1">
                <a:solidFill>
                  <a:srgbClr val="374151"/>
                </a:solidFill>
                <a:effectLst/>
                <a:ea typeface="Calibri" panose="020F0502020204030204" pitchFamily="34" charset="0"/>
              </a:rPr>
              <a:t>programme</a:t>
            </a:r>
            <a:r>
              <a:rPr lang="en-US" i="0" dirty="0">
                <a:solidFill>
                  <a:srgbClr val="374151"/>
                </a:solidFill>
                <a:effectLst/>
                <a:ea typeface="Calibri" panose="020F0502020204030204" pitchFamily="34" charset="0"/>
              </a:rPr>
              <a:t>, which is the final resource. However, there are two other resources that the </a:t>
            </a:r>
            <a:r>
              <a:rPr lang="en-US" i="0" dirty="0" err="1">
                <a:solidFill>
                  <a:srgbClr val="374151"/>
                </a:solidFill>
                <a:effectLst/>
                <a:ea typeface="Calibri" panose="020F0502020204030204" pitchFamily="34" charset="0"/>
              </a:rPr>
              <a:t>DigiWorkWell</a:t>
            </a:r>
            <a:r>
              <a:rPr lang="en-US" i="0" dirty="0">
                <a:solidFill>
                  <a:srgbClr val="374151"/>
                </a:solidFill>
                <a:effectLst/>
                <a:ea typeface="Calibri" panose="020F0502020204030204" pitchFamily="34" charset="0"/>
              </a:rPr>
              <a:t> Team would recommend using before using these resources as a solo learner.</a:t>
            </a:r>
          </a:p>
          <a:p>
            <a:pPr algn="just"/>
            <a:endParaRPr lang="en-US" dirty="0">
              <a:solidFill>
                <a:srgbClr val="374151"/>
              </a:solidFill>
              <a:ea typeface="Calibri" panose="020F0502020204030204" pitchFamily="34" charset="0"/>
            </a:endParaRPr>
          </a:p>
          <a:p>
            <a:pPr algn="just"/>
            <a:r>
              <a:rPr lang="en-US" sz="1200" b="1" i="0" dirty="0">
                <a:solidFill>
                  <a:srgbClr val="7654A2"/>
                </a:solidFill>
                <a:effectLst/>
                <a:ea typeface="Calibri" panose="020F0502020204030204" pitchFamily="34" charset="0"/>
              </a:rPr>
              <a:t>The </a:t>
            </a:r>
            <a:r>
              <a:rPr lang="en-US" sz="1200" b="1" i="0" dirty="0" err="1">
                <a:solidFill>
                  <a:srgbClr val="7654A2"/>
                </a:solidFill>
                <a:effectLst/>
                <a:ea typeface="Calibri" panose="020F0502020204030204" pitchFamily="34" charset="0"/>
              </a:rPr>
              <a:t>DigiWorkWell</a:t>
            </a:r>
            <a:r>
              <a:rPr lang="en-US" sz="1200" b="1" i="0" dirty="0">
                <a:solidFill>
                  <a:srgbClr val="7654A2"/>
                </a:solidFill>
                <a:effectLst/>
                <a:ea typeface="Calibri" panose="020F0502020204030204" pitchFamily="34" charset="0"/>
              </a:rPr>
              <a:t> Guide:</a:t>
            </a:r>
          </a:p>
          <a:p>
            <a:pPr algn="just"/>
            <a:r>
              <a:rPr lang="en-US" i="0" dirty="0">
                <a:solidFill>
                  <a:srgbClr val="374151"/>
                </a:solidFill>
                <a:effectLst/>
                <a:ea typeface="Calibri" panose="020F0502020204030204" pitchFamily="34" charset="0"/>
              </a:rPr>
              <a:t>The </a:t>
            </a:r>
            <a:r>
              <a:rPr lang="en-US" i="0" dirty="0" err="1">
                <a:solidFill>
                  <a:srgbClr val="374151"/>
                </a:solidFill>
                <a:effectLst/>
                <a:ea typeface="Calibri" panose="020F0502020204030204" pitchFamily="34" charset="0"/>
              </a:rPr>
              <a:t>DigiWorkWell</a:t>
            </a:r>
            <a:r>
              <a:rPr lang="en-US" dirty="0">
                <a:solidFill>
                  <a:srgbClr val="374151"/>
                </a:solidFill>
                <a:ea typeface="Calibri" panose="020F0502020204030204" pitchFamily="34" charset="0"/>
              </a:rPr>
              <a:t> Guide</a:t>
            </a:r>
            <a:r>
              <a:rPr lang="en-US" i="0" dirty="0">
                <a:solidFill>
                  <a:srgbClr val="374151"/>
                </a:solidFill>
                <a:effectLst/>
                <a:ea typeface="Calibri" panose="020F0502020204030204" pitchFamily="34" charset="0"/>
              </a:rPr>
              <a:t> is a resource, developed by professional researchers, mainly oriented to SME managers and business educators who are willing to make analysis from companies' structure in order to improve their actual </a:t>
            </a:r>
            <a:r>
              <a:rPr lang="en-US" i="0" dirty="0" err="1">
                <a:solidFill>
                  <a:srgbClr val="374151"/>
                </a:solidFill>
                <a:effectLst/>
                <a:ea typeface="Calibri" panose="020F0502020204030204" pitchFamily="34" charset="0"/>
              </a:rPr>
              <a:t>organisation</a:t>
            </a:r>
            <a:r>
              <a:rPr lang="en-US" i="0" dirty="0">
                <a:solidFill>
                  <a:srgbClr val="374151"/>
                </a:solidFill>
                <a:effectLst/>
                <a:ea typeface="Calibri" panose="020F0502020204030204" pitchFamily="34" charset="0"/>
              </a:rPr>
              <a:t> and procedures related to remote work.</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This guide </a:t>
            </a:r>
            <a:r>
              <a:rPr lang="en-US" i="0" dirty="0" err="1">
                <a:solidFill>
                  <a:srgbClr val="374151"/>
                </a:solidFill>
                <a:effectLst/>
                <a:ea typeface="Calibri" panose="020F0502020204030204" pitchFamily="34" charset="0"/>
              </a:rPr>
              <a:t>summarises</a:t>
            </a:r>
            <a:r>
              <a:rPr lang="en-US" i="0" dirty="0">
                <a:solidFill>
                  <a:srgbClr val="374151"/>
                </a:solidFill>
                <a:effectLst/>
                <a:ea typeface="Calibri" panose="020F0502020204030204" pitchFamily="34" charset="0"/>
              </a:rPr>
              <a:t> the current understanding of digital wellbeing, teleworking, its benefits and risks, and how these benefits can be </a:t>
            </a:r>
            <a:r>
              <a:rPr lang="en-US" i="0" dirty="0" err="1">
                <a:solidFill>
                  <a:srgbClr val="374151"/>
                </a:solidFill>
                <a:effectLst/>
                <a:ea typeface="Calibri" panose="020F0502020204030204" pitchFamily="34" charset="0"/>
              </a:rPr>
              <a:t>maximised</a:t>
            </a:r>
            <a:r>
              <a:rPr lang="en-US" i="0" dirty="0">
                <a:solidFill>
                  <a:srgbClr val="374151"/>
                </a:solidFill>
                <a:effectLst/>
                <a:ea typeface="Calibri" panose="020F0502020204030204" pitchFamily="34" charset="0"/>
              </a:rPr>
              <a:t> and risks mitigated. It proposes a number of recommendations to help achieve this and is illustrated with case studies presenting examples of some of the main issues affecting digital workplace wellbeing and of current good practice.</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We would recommend going through this resource as it will highlight the current state of SMEs throughout Europe, what they mainly need to work on and what businesses are doing well.</a:t>
            </a:r>
          </a:p>
          <a:p>
            <a:pPr algn="just"/>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Click here for a link to the </a:t>
            </a:r>
            <a:r>
              <a:rPr lang="en-US" sz="1400" b="1" dirty="0" err="1">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DigiWorkWell</a:t>
            </a:r>
            <a:r>
              <a:rPr lang="en-US" sz="1400" b="1" dirty="0">
                <a:solidFill>
                  <a:srgbClr val="7654A2"/>
                </a:solidFill>
                <a:ea typeface="Calibri" panose="020F0502020204030204" pitchFamily="34" charset="0"/>
                <a:hlinkClick r:id="rId2">
                  <a:extLst>
                    <a:ext uri="{A12FA001-AC4F-418D-AE19-62706E023703}">
                      <ahyp:hlinkClr xmlns:ahyp="http://schemas.microsoft.com/office/drawing/2018/hyperlinkcolor" val="tx"/>
                    </a:ext>
                  </a:extLst>
                </a:hlinkClick>
              </a:rPr>
              <a:t> Guide</a:t>
            </a:r>
            <a:endParaRPr lang="en-US" sz="1400" b="1" i="0" dirty="0">
              <a:solidFill>
                <a:srgbClr val="7654A2"/>
              </a:solidFill>
              <a:effectLst/>
              <a:ea typeface="Calibri" panose="020F0502020204030204" pitchFamily="34" charset="0"/>
            </a:endParaRPr>
          </a:p>
          <a:p>
            <a:pPr algn="just"/>
            <a:endParaRPr lang="en-US" dirty="0">
              <a:solidFill>
                <a:srgbClr val="374151"/>
              </a:solidFill>
              <a:ea typeface="Calibri" panose="020F0502020204030204" pitchFamily="34" charset="0"/>
            </a:endParaRPr>
          </a:p>
          <a:p>
            <a:pPr algn="just"/>
            <a:r>
              <a:rPr lang="en-US" sz="1200" b="1" i="0" dirty="0">
                <a:solidFill>
                  <a:srgbClr val="7654A2"/>
                </a:solidFill>
                <a:effectLst/>
                <a:ea typeface="Calibri" panose="020F0502020204030204" pitchFamily="34" charset="0"/>
              </a:rPr>
              <a:t>The Digital Wellbeing Check Up Tool:</a:t>
            </a:r>
          </a:p>
          <a:p>
            <a:pPr algn="just"/>
            <a:r>
              <a:rPr lang="en-US" i="0" dirty="0">
                <a:solidFill>
                  <a:srgbClr val="374151"/>
                </a:solidFill>
                <a:effectLst/>
                <a:ea typeface="Calibri" panose="020F0502020204030204" pitchFamily="34" charset="0"/>
              </a:rPr>
              <a:t>The Digital Wellbeing Check Up tool is designed to enhance an </a:t>
            </a:r>
            <a:r>
              <a:rPr lang="en-US" i="0" dirty="0" err="1">
                <a:solidFill>
                  <a:srgbClr val="374151"/>
                </a:solidFill>
                <a:effectLst/>
                <a:ea typeface="Calibri" panose="020F0502020204030204" pitchFamily="34" charset="0"/>
              </a:rPr>
              <a:t>organisation's</a:t>
            </a:r>
            <a:r>
              <a:rPr lang="en-US" i="0" dirty="0">
                <a:solidFill>
                  <a:srgbClr val="374151"/>
                </a:solidFill>
                <a:effectLst/>
                <a:ea typeface="Calibri" panose="020F0502020204030204" pitchFamily="34" charset="0"/>
              </a:rPr>
              <a:t> capability in managing digital wellbeing among its employees. Aimed at SME managers across Europe, it offers a new approach to training in the digital age.</a:t>
            </a:r>
          </a:p>
          <a:p>
            <a:pPr algn="just"/>
            <a:endParaRPr lang="en-US" dirty="0">
              <a:solidFill>
                <a:srgbClr val="374151"/>
              </a:solidFill>
              <a:ea typeface="Calibri" panose="020F0502020204030204" pitchFamily="34" charset="0"/>
            </a:endParaRPr>
          </a:p>
          <a:p>
            <a:pPr algn="just"/>
            <a:r>
              <a:rPr lang="en-US" i="0" dirty="0">
                <a:solidFill>
                  <a:srgbClr val="374151"/>
                </a:solidFill>
                <a:effectLst/>
                <a:ea typeface="Calibri" panose="020F0502020204030204" pitchFamily="34" charset="0"/>
              </a:rPr>
              <a:t>The tool includes a clear and simple framework for understanding digital wellbeing and provides a </a:t>
            </a:r>
            <a:r>
              <a:rPr lang="en-US" i="0" dirty="0" err="1">
                <a:solidFill>
                  <a:srgbClr val="374151"/>
                </a:solidFill>
                <a:effectLst/>
                <a:ea typeface="Calibri" panose="020F0502020204030204" pitchFamily="34" charset="0"/>
              </a:rPr>
              <a:t>personalised</a:t>
            </a:r>
            <a:r>
              <a:rPr lang="en-US" i="0" dirty="0">
                <a:solidFill>
                  <a:srgbClr val="374151"/>
                </a:solidFill>
                <a:effectLst/>
                <a:ea typeface="Calibri" panose="020F0502020204030204" pitchFamily="34" charset="0"/>
              </a:rPr>
              <a:t> report for </a:t>
            </a:r>
            <a:r>
              <a:rPr lang="en-US" i="0" dirty="0" err="1">
                <a:solidFill>
                  <a:srgbClr val="374151"/>
                </a:solidFill>
                <a:effectLst/>
                <a:ea typeface="Calibri" panose="020F0502020204030204" pitchFamily="34" charset="0"/>
              </a:rPr>
              <a:t>organisations</a:t>
            </a:r>
            <a:r>
              <a:rPr lang="en-US" i="0" dirty="0">
                <a:solidFill>
                  <a:srgbClr val="374151"/>
                </a:solidFill>
                <a:effectLst/>
                <a:ea typeface="Calibri" panose="020F0502020204030204" pitchFamily="34" charset="0"/>
              </a:rPr>
              <a:t>, outlining their strengths and weaknesses in this area. It also offers recommendations on which training modules to focus on for strengthening digital wellbeing management. The content, tailored specifically for SMEs, has been developed through collaborative partnerships and is based on recognized EU and UK frameworks, underlining a commitment to promoting wellbeing in the workplace.</a:t>
            </a:r>
          </a:p>
          <a:p>
            <a:pPr algn="just"/>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3">
                  <a:extLst>
                    <a:ext uri="{A12FA001-AC4F-418D-AE19-62706E023703}">
                      <ahyp:hlinkClr xmlns:ahyp="http://schemas.microsoft.com/office/drawing/2018/hyperlinkcolor" val="tx"/>
                    </a:ext>
                  </a:extLst>
                </a:hlinkClick>
              </a:rPr>
              <a:t>Click here for a link to the Digital Wellbeing Check Up Tool</a:t>
            </a:r>
            <a:endParaRPr lang="en-US" b="1" i="0" dirty="0">
              <a:solidFill>
                <a:srgbClr val="7654A2"/>
              </a:solidFill>
              <a:effectLst/>
              <a:ea typeface="Calibri" panose="020F0502020204030204" pitchFamily="34" charset="0"/>
            </a:endParaRP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pic>
        <p:nvPicPr>
          <p:cNvPr id="5" name="Picture 4">
            <a:extLst>
              <a:ext uri="{FF2B5EF4-FFF2-40B4-BE49-F238E27FC236}">
                <a16:creationId xmlns:a16="http://schemas.microsoft.com/office/drawing/2014/main" id="{2AF3527E-D6FA-3180-89DD-590E53BDBF92}"/>
              </a:ext>
            </a:extLst>
          </p:cNvPr>
          <p:cNvPicPr>
            <a:picLocks noChangeAspect="1"/>
          </p:cNvPicPr>
          <p:nvPr/>
        </p:nvPicPr>
        <p:blipFill>
          <a:blip r:embed="rId4"/>
          <a:stretch>
            <a:fillRect/>
          </a:stretch>
        </p:blipFill>
        <p:spPr>
          <a:xfrm>
            <a:off x="0" y="-34421"/>
            <a:ext cx="7559675" cy="5039783"/>
          </a:xfrm>
          <a:prstGeom prst="rect">
            <a:avLst/>
          </a:prstGeom>
        </p:spPr>
      </p:pic>
    </p:spTree>
    <p:extLst>
      <p:ext uri="{BB962C8B-B14F-4D97-AF65-F5344CB8AC3E}">
        <p14:creationId xmlns:p14="http://schemas.microsoft.com/office/powerpoint/2010/main" val="5045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TRAINING DELIVERY OPTIONS</a:t>
            </a:r>
          </a:p>
        </p:txBody>
      </p:sp>
      <p:pic>
        <p:nvPicPr>
          <p:cNvPr id="6" name="Picture Placeholder 5">
            <a:extLst>
              <a:ext uri="{FF2B5EF4-FFF2-40B4-BE49-F238E27FC236}">
                <a16:creationId xmlns:a16="http://schemas.microsoft.com/office/drawing/2014/main" id="{7646C93D-4F6E-DE92-2388-DC8AD4FF63DA}"/>
              </a:ext>
            </a:extLst>
          </p:cNvPr>
          <p:cNvPicPr>
            <a:picLocks noGrp="1" noChangeAspect="1"/>
          </p:cNvPicPr>
          <p:nvPr>
            <p:ph type="pic" sz="quarter" idx="16"/>
          </p:nvPr>
        </p:nvPicPr>
        <p:blipFill>
          <a:blip r:embed="rId2"/>
          <a:srcRect l="1064" r="1064"/>
          <a:stretch>
            <a:fillRect/>
          </a:stretch>
        </p:blipFill>
        <p:spPr/>
      </p:pic>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352926" y="4350245"/>
            <a:ext cx="6500273" cy="743603"/>
          </a:xfrm>
        </p:spPr>
        <p:txBody>
          <a:bodyPr/>
          <a:lstStyle/>
          <a:p>
            <a:r>
              <a:rPr lang="en-US" dirty="0"/>
              <a:t>Training Delivery Options</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425123" y="5046146"/>
            <a:ext cx="6500272" cy="1103637"/>
          </a:xfrm>
        </p:spPr>
        <p:txBody>
          <a:bodyPr numCol="1"/>
          <a:lstStyle/>
          <a:p>
            <a:r>
              <a:rPr lang="en-US" b="1" dirty="0"/>
              <a:t>Classroom Training &amp; Tools required</a:t>
            </a:r>
          </a:p>
          <a:p>
            <a:r>
              <a:rPr lang="en-US" dirty="0"/>
              <a:t>Classroom training remains one of the most popular training techniques for building skills capacity. Typically, it is instructor-</a:t>
            </a:r>
            <a:r>
              <a:rPr lang="en-US" dirty="0" err="1"/>
              <a:t>centred</a:t>
            </a:r>
            <a:r>
              <a:rPr lang="en-US" dirty="0"/>
              <a:t> face-to-face training that takes place in a fixed time and place.  We would encourage that this training  is rooted in group-based learning. Impact can be achieved by encouraging workers to work in groups together to progress this training. For such training, we provide the following recommendations:</a:t>
            </a:r>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dirty="0"/>
          </a:p>
        </p:txBody>
      </p:sp>
      <p:graphicFrame>
        <p:nvGraphicFramePr>
          <p:cNvPr id="9" name="Table 8">
            <a:extLst>
              <a:ext uri="{FF2B5EF4-FFF2-40B4-BE49-F238E27FC236}">
                <a16:creationId xmlns:a16="http://schemas.microsoft.com/office/drawing/2014/main" id="{DB260A82-F040-5231-982A-84FB819FE469}"/>
              </a:ext>
            </a:extLst>
          </p:cNvPr>
          <p:cNvGraphicFramePr>
            <a:graphicFrameLocks noGrp="1"/>
          </p:cNvGraphicFramePr>
          <p:nvPr>
            <p:extLst>
              <p:ext uri="{D42A27DB-BD31-4B8C-83A1-F6EECF244321}">
                <p14:modId xmlns:p14="http://schemas.microsoft.com/office/powerpoint/2010/main" val="3236976186"/>
              </p:ext>
            </p:extLst>
          </p:nvPr>
        </p:nvGraphicFramePr>
        <p:xfrm>
          <a:off x="284446" y="6396106"/>
          <a:ext cx="6781626" cy="3779520"/>
        </p:xfrm>
        <a:graphic>
          <a:graphicData uri="http://schemas.openxmlformats.org/drawingml/2006/table">
            <a:tbl>
              <a:tblPr firstRow="1" bandRow="1">
                <a:tableStyleId>{7DF18680-E054-41AD-8BC1-D1AEF772440D}</a:tableStyleId>
              </a:tblPr>
              <a:tblGrid>
                <a:gridCol w="1698199">
                  <a:extLst>
                    <a:ext uri="{9D8B030D-6E8A-4147-A177-3AD203B41FA5}">
                      <a16:colId xmlns:a16="http://schemas.microsoft.com/office/drawing/2014/main" val="633302428"/>
                    </a:ext>
                  </a:extLst>
                </a:gridCol>
                <a:gridCol w="2822885">
                  <a:extLst>
                    <a:ext uri="{9D8B030D-6E8A-4147-A177-3AD203B41FA5}">
                      <a16:colId xmlns:a16="http://schemas.microsoft.com/office/drawing/2014/main" val="2010326095"/>
                    </a:ext>
                  </a:extLst>
                </a:gridCol>
                <a:gridCol w="2260542">
                  <a:extLst>
                    <a:ext uri="{9D8B030D-6E8A-4147-A177-3AD203B41FA5}">
                      <a16:colId xmlns:a16="http://schemas.microsoft.com/office/drawing/2014/main" val="866955543"/>
                    </a:ext>
                  </a:extLst>
                </a:gridCol>
              </a:tblGrid>
              <a:tr h="1163414">
                <a:tc>
                  <a:txBody>
                    <a:bodyPr/>
                    <a:lstStyle/>
                    <a:p>
                      <a:pPr algn="ctr"/>
                      <a:r>
                        <a:rPr lang="en-IE" sz="2000" dirty="0">
                          <a:latin typeface="Calibri" panose="020F0502020204030204" pitchFamily="34" charset="0"/>
                          <a:ea typeface="Calibri" panose="020F0502020204030204" pitchFamily="34" charset="0"/>
                          <a:cs typeface="Calibri" panose="020F0502020204030204" pitchFamily="34" charset="0"/>
                        </a:rPr>
                        <a:t>Classroom Tool</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Suggested Use in the Classroom</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Additional Resources Required</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562290"/>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PowerPoint © presentation</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Training materials are developed in PowerPoint. We provide 6 ‘ready-made’ PowerPoint decks that you can adapt to your priorities and circumstances. We suggest that these will be displayed on a large screen for classroom delivery</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Laptop/ Computer</a:t>
                      </a:r>
                    </a:p>
                    <a:p>
                      <a:pPr algn="ctr"/>
                      <a:r>
                        <a:rPr lang="en-IE" sz="1200" dirty="0">
                          <a:latin typeface="Calibri" panose="020F0502020204030204" pitchFamily="34" charset="0"/>
                          <a:ea typeface="Calibri" panose="020F0502020204030204" pitchFamily="34" charset="0"/>
                          <a:cs typeface="Calibri" panose="020F0502020204030204" pitchFamily="34" charset="0"/>
                        </a:rPr>
                        <a:t>Projector</a:t>
                      </a:r>
                    </a:p>
                    <a:p>
                      <a:pPr algn="ctr"/>
                      <a:r>
                        <a:rPr lang="en-IE" sz="1200" dirty="0">
                          <a:latin typeface="Calibri" panose="020F0502020204030204" pitchFamily="34" charset="0"/>
                          <a:ea typeface="Calibri" panose="020F0502020204030204" pitchFamily="34" charset="0"/>
                          <a:cs typeface="Calibri" panose="020F0502020204030204" pitchFamily="34" charset="0"/>
                        </a:rPr>
                        <a:t>Large screen / wall</a:t>
                      </a:r>
                    </a:p>
                  </a:txBody>
                  <a:tcPr/>
                </a:tc>
                <a:extLst>
                  <a:ext uri="{0D108BD9-81ED-4DB2-BD59-A6C34878D82A}">
                    <a16:rowId xmlns:a16="http://schemas.microsoft.com/office/drawing/2014/main" val="4195139554"/>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Videos</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Videos are used to explain certain sections of the training content and to present case studies for discussion.</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Audio / sound system</a:t>
                      </a:r>
                    </a:p>
                  </a:txBody>
                  <a:tcPr/>
                </a:tc>
                <a:extLst>
                  <a:ext uri="{0D108BD9-81ED-4DB2-BD59-A6C34878D82A}">
                    <a16:rowId xmlns:a16="http://schemas.microsoft.com/office/drawing/2014/main" val="1744185782"/>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Whiteboard or Flip Chart</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Invite learners to write on the board or ask them for feedback that you write on the board</a:t>
                      </a:r>
                    </a:p>
                  </a:txBody>
                  <a:tcPr/>
                </a:tc>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Pens / markers</a:t>
                      </a:r>
                    </a:p>
                  </a:txBody>
                  <a:tcPr/>
                </a:tc>
                <a:extLst>
                  <a:ext uri="{0D108BD9-81ED-4DB2-BD59-A6C34878D82A}">
                    <a16:rowId xmlns:a16="http://schemas.microsoft.com/office/drawing/2014/main" val="2370966508"/>
                  </a:ext>
                </a:extLst>
              </a:tr>
            </a:tbl>
          </a:graphicData>
        </a:graphic>
      </p:graphicFrame>
      <p:pic>
        <p:nvPicPr>
          <p:cNvPr id="2050" name="Picture 2" descr="Christina Morillo">
            <a:extLst>
              <a:ext uri="{FF2B5EF4-FFF2-40B4-BE49-F238E27FC236}">
                <a16:creationId xmlns:a16="http://schemas.microsoft.com/office/drawing/2014/main" id="{1B1BACD2-C427-BCF0-E8B6-30F79D7AD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60"/>
          <a:stretch/>
        </p:blipFill>
        <p:spPr bwMode="auto">
          <a:xfrm>
            <a:off x="-1" y="1"/>
            <a:ext cx="7492153" cy="429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9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Training Delivery Options</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200" b="1" dirty="0">
                <a:solidFill>
                  <a:srgbClr val="7654A2"/>
                </a:solidFill>
              </a:rPr>
              <a:t>Suggested delivery mechanisms:</a:t>
            </a:r>
            <a:endParaRPr lang="en-US" b="1" dirty="0">
              <a:solidFill>
                <a:srgbClr val="7654A2"/>
              </a:solidFill>
            </a:endParaRPr>
          </a:p>
          <a:p>
            <a:r>
              <a:rPr lang="en-US" b="1" dirty="0"/>
              <a:t>Small group discussions: </a:t>
            </a:r>
            <a:r>
              <a:rPr lang="en-US" dirty="0"/>
              <a:t>Break the participants down into smaller groups and give them case studies from the resources or work situations to discuss or solve. This allows for knowledge transfer between learners.</a:t>
            </a:r>
          </a:p>
          <a:p>
            <a:endParaRPr lang="en-US" dirty="0"/>
          </a:p>
          <a:p>
            <a:r>
              <a:rPr lang="en-US" b="1" dirty="0"/>
              <a:t>Q &amp; A Sessions: </a:t>
            </a:r>
            <a:r>
              <a:rPr lang="en-US" dirty="0"/>
              <a:t>Informal question-and-answer sessions are most effective in small groups and for updating skills rather that teaching new skills. These should be used frequently across course delivery.</a:t>
            </a:r>
          </a:p>
          <a:p>
            <a:endParaRPr lang="en-US" dirty="0"/>
          </a:p>
          <a:p>
            <a:r>
              <a:rPr lang="en-US" b="1" dirty="0"/>
              <a:t>Multimedia: </a:t>
            </a:r>
            <a:r>
              <a:rPr lang="en-US" dirty="0"/>
              <a:t>Multimedia training materials tends to be more proactive and challenging and therefore, more stimulating to the adult mind. Trainers should ensure that all embedded tools are used to their full potential.</a:t>
            </a:r>
          </a:p>
          <a:p>
            <a:endParaRPr lang="en-US" dirty="0"/>
          </a:p>
          <a:p>
            <a:r>
              <a:rPr lang="en-US" b="1" dirty="0"/>
              <a:t>Interactive Tools: </a:t>
            </a:r>
            <a:r>
              <a:rPr lang="en-US" dirty="0"/>
              <a:t>The engagement of learners can be easily achieved by using interactive tools. An example of a free tool is Kahoot! Which is a game-based learning and trivia platform used in classrooms, offices, and social settings. You can create a quiz, which can be answered by learners on their phones/tablets/computers. It is possible to get immediate feedback and results.</a:t>
            </a:r>
          </a:p>
          <a:p>
            <a:endParaRPr lang="en-US" dirty="0"/>
          </a:p>
          <a:p>
            <a:r>
              <a:rPr lang="en-US" sz="1200" b="1" dirty="0">
                <a:solidFill>
                  <a:srgbClr val="7654A2"/>
                </a:solidFill>
              </a:rPr>
              <a:t>Other teaching methodologies:</a:t>
            </a:r>
          </a:p>
          <a:p>
            <a:r>
              <a:rPr lang="en-US" b="1" dirty="0"/>
              <a:t>Flipped Classroom </a:t>
            </a:r>
            <a:r>
              <a:rPr lang="en-US" dirty="0"/>
              <a:t>-  In a flipped classroom learners study the module content prior to the class with a focus on exercises and assignments in class. The classroom transfer of knowledge make way for online instruction outside the classroom. This creates more room for practicing in class, for extra explanation when needed, and offers the possibility to dive deeper into the materials during class time.</a:t>
            </a:r>
          </a:p>
          <a:p>
            <a:endParaRPr lang="en-US" dirty="0"/>
          </a:p>
          <a:p>
            <a:r>
              <a:rPr lang="en-US" b="1" dirty="0"/>
              <a:t>Blended Learning </a:t>
            </a:r>
            <a:r>
              <a:rPr lang="en-US" dirty="0"/>
              <a:t>-  Combines online digital media with traditional classroom methods. It requires the physical presence of both teacher and learner, with some element of learner control over time, place, path, or pace. Learners attend a classroom setting with a trainer present, face-to-face classroom practices combined with computer-mediated activities regarding content and delivery.</a:t>
            </a:r>
          </a:p>
          <a:p>
            <a:endParaRPr lang="en-US" dirty="0"/>
          </a:p>
          <a:p>
            <a:r>
              <a:rPr lang="en-US" b="1" dirty="0"/>
              <a:t>Collaborative/Peer-to-Peer Learning </a:t>
            </a:r>
            <a:r>
              <a:rPr lang="en-US" dirty="0"/>
              <a:t>– Is an educational approach to teaching and learning that involves groups of learners working together. An example for boosting collaborative and peer-to-peer learning is Peer review: Peers in the classroom are brought together to jointly evaluate the work by one or more people of similar competence to the producers of the work. Peers not only assess the performance of each other but also share their experiences and know-how.</a:t>
            </a:r>
          </a:p>
          <a:p>
            <a:endParaRPr lang="en-US" dirty="0"/>
          </a:p>
          <a:p>
            <a:r>
              <a:rPr lang="en-US" dirty="0"/>
              <a:t>If classroom-based training is not possible in your workplace, we have developed the resources to be used both as a resource for group-based learning, or for solo based learning. If group based isn’t an option we would recommend going through the resources at your own pace.</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dirty="0"/>
          </a:p>
        </p:txBody>
      </p:sp>
      <p:pic>
        <p:nvPicPr>
          <p:cNvPr id="3" name="Picture 2">
            <a:extLst>
              <a:ext uri="{FF2B5EF4-FFF2-40B4-BE49-F238E27FC236}">
                <a16:creationId xmlns:a16="http://schemas.microsoft.com/office/drawing/2014/main" id="{3B91213A-B0FE-FDDC-7599-CE48E4C16A44}"/>
              </a:ext>
            </a:extLst>
          </p:cNvPr>
          <p:cNvPicPr>
            <a:picLocks noChangeAspect="1"/>
          </p:cNvPicPr>
          <p:nvPr/>
        </p:nvPicPr>
        <p:blipFill>
          <a:blip r:embed="rId2"/>
          <a:stretch>
            <a:fillRect/>
          </a:stretch>
        </p:blipFill>
        <p:spPr>
          <a:xfrm>
            <a:off x="1024744" y="7249145"/>
            <a:ext cx="5019675" cy="3333750"/>
          </a:xfrm>
          <a:prstGeom prst="rect">
            <a:avLst/>
          </a:prstGeom>
        </p:spPr>
      </p:pic>
    </p:spTree>
    <p:extLst>
      <p:ext uri="{BB962C8B-B14F-4D97-AF65-F5344CB8AC3E}">
        <p14:creationId xmlns:p14="http://schemas.microsoft.com/office/powerpoint/2010/main" val="13307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What Do The Modules Cover?</a:t>
            </a:r>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600" b="1" dirty="0">
                <a:solidFill>
                  <a:schemeClr val="bg1"/>
                </a:solidFill>
                <a:highlight>
                  <a:srgbClr val="B79974"/>
                </a:highlight>
              </a:rPr>
              <a:t>Module 1: Introduction To Digital Working and Digital Wellbeing</a:t>
            </a:r>
          </a:p>
          <a:p>
            <a:r>
              <a:rPr lang="en-US" sz="1200" dirty="0"/>
              <a:t>In the Digital Working module, learners will explore the concept of digital working, understand what digital wellbeing entails and its importance, and examine the effects of technology use on wellbeing. Additionally, the module covers the benefits of digital working, including an analysis of teleworking and its advantages for companies. </a:t>
            </a:r>
          </a:p>
          <a:p>
            <a:endParaRPr lang="en-US" sz="1200" b="1" dirty="0">
              <a:solidFill>
                <a:schemeClr val="bg1"/>
              </a:solidFill>
              <a:highlight>
                <a:srgbClr val="7654A2"/>
              </a:highlight>
            </a:endParaRPr>
          </a:p>
          <a:p>
            <a:r>
              <a:rPr lang="en-US" sz="1600" b="1" dirty="0">
                <a:solidFill>
                  <a:schemeClr val="bg1"/>
                </a:solidFill>
                <a:highlight>
                  <a:srgbClr val="7654A2"/>
                </a:highlight>
              </a:rPr>
              <a:t>Module 2: Digital Communication</a:t>
            </a:r>
          </a:p>
          <a:p>
            <a:r>
              <a:rPr lang="en-US" sz="1200" dirty="0"/>
              <a:t>The Digital Communication module covers the significance of effective digital communication in business, including session plans and benefits. It explores high-quality work features, the importance of digital social interactions for remote employee wellbeing, various virtual conference platforms, building support networks for remote workers, and a case study on a Spanish company's remote work practices during COVID-19.</a:t>
            </a:r>
          </a:p>
          <a:p>
            <a:endParaRPr lang="en-US" sz="1200" dirty="0"/>
          </a:p>
          <a:p>
            <a:r>
              <a:rPr lang="en-US" sz="1600" b="1" dirty="0">
                <a:solidFill>
                  <a:schemeClr val="bg1"/>
                </a:solidFill>
                <a:highlight>
                  <a:srgbClr val="B79974"/>
                </a:highlight>
              </a:rPr>
              <a:t>Module 3: Digital Physical health</a:t>
            </a:r>
          </a:p>
          <a:p>
            <a:r>
              <a:rPr lang="en-US" sz="1200" dirty="0"/>
              <a:t>Within this module, you will learn how to </a:t>
            </a:r>
            <a:r>
              <a:rPr lang="en-US" sz="1200" dirty="0" err="1"/>
              <a:t>familiarise</a:t>
            </a:r>
            <a:r>
              <a:rPr lang="en-US" sz="1200" dirty="0"/>
              <a:t> yourself with the potential hazards of working with a computer and provide you with efficient strategies on how to </a:t>
            </a:r>
            <a:r>
              <a:rPr lang="en-US" sz="1200" dirty="0" err="1"/>
              <a:t>minimise</a:t>
            </a:r>
            <a:r>
              <a:rPr lang="en-US" sz="1200" dirty="0"/>
              <a:t> them. Moreover, you will learn simple yet effective ways to maintain your well-being while working in an office environment from a physical perspective.</a:t>
            </a:r>
          </a:p>
          <a:p>
            <a:endParaRPr lang="en-US" sz="1200" b="1" dirty="0">
              <a:solidFill>
                <a:schemeClr val="bg1"/>
              </a:solidFill>
              <a:highlight>
                <a:srgbClr val="7654A2"/>
              </a:highlight>
            </a:endParaRPr>
          </a:p>
          <a:p>
            <a:r>
              <a:rPr lang="en-US" sz="1600" b="1" dirty="0">
                <a:solidFill>
                  <a:schemeClr val="bg1"/>
                </a:solidFill>
                <a:highlight>
                  <a:srgbClr val="7654A2"/>
                </a:highlight>
              </a:rPr>
              <a:t>Module 4: Mental Wellbeing </a:t>
            </a:r>
          </a:p>
          <a:p>
            <a:r>
              <a:rPr lang="en-US" sz="1200" dirty="0"/>
              <a:t>Within this module, you will learn about the importance of mental health in the workplace and how it can affect employee performance, how to understand Digital Overload and identify strategies how to manage it. You will also learn how to reflect on one’s relationship with digital devices through a Digital Well being Assessment tool.</a:t>
            </a:r>
          </a:p>
          <a:p>
            <a:endParaRPr lang="en-US" sz="1200" b="1" dirty="0">
              <a:solidFill>
                <a:schemeClr val="bg1"/>
              </a:solidFill>
              <a:highlight>
                <a:srgbClr val="B79974"/>
              </a:highlight>
            </a:endParaRPr>
          </a:p>
          <a:p>
            <a:r>
              <a:rPr lang="en-US" sz="1600" b="1" dirty="0">
                <a:solidFill>
                  <a:schemeClr val="bg1"/>
                </a:solidFill>
                <a:highlight>
                  <a:srgbClr val="B79974"/>
                </a:highlight>
              </a:rPr>
              <a:t>Module 5: Leading a Digital Workforce</a:t>
            </a:r>
          </a:p>
          <a:p>
            <a:endParaRPr lang="en-US" sz="1200" dirty="0"/>
          </a:p>
          <a:p>
            <a:r>
              <a:rPr lang="en-US" sz="1200" dirty="0"/>
              <a:t>In this module, you will gain an understanding of the crucial role of digital leadership in implementing teleworking, the skills necessary for your </a:t>
            </a:r>
            <a:r>
              <a:rPr lang="en-US" sz="1200" dirty="0" err="1"/>
              <a:t>organisation</a:t>
            </a:r>
            <a:r>
              <a:rPr lang="en-US" sz="1200" dirty="0"/>
              <a:t> to fully benefit from teleworking, and strategies to support your workforce in </a:t>
            </a:r>
            <a:r>
              <a:rPr lang="en-US" sz="1200" dirty="0" err="1"/>
              <a:t>maximising</a:t>
            </a:r>
            <a:r>
              <a:rPr lang="en-US" sz="1200" dirty="0"/>
              <a:t> the advantages of teleworking while mitigating its risks.</a:t>
            </a:r>
            <a:endParaRPr lang="en-US" sz="800" b="1"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pic>
        <p:nvPicPr>
          <p:cNvPr id="5" name="Picture 4">
            <a:extLst>
              <a:ext uri="{FF2B5EF4-FFF2-40B4-BE49-F238E27FC236}">
                <a16:creationId xmlns:a16="http://schemas.microsoft.com/office/drawing/2014/main" id="{B822D50D-14F9-850E-7E27-F0E47F642119}"/>
              </a:ext>
            </a:extLst>
          </p:cNvPr>
          <p:cNvPicPr>
            <a:picLocks noChangeAspect="1"/>
          </p:cNvPicPr>
          <p:nvPr/>
        </p:nvPicPr>
        <p:blipFill>
          <a:blip r:embed="rId2"/>
          <a:stretch>
            <a:fillRect/>
          </a:stretch>
        </p:blipFill>
        <p:spPr>
          <a:xfrm>
            <a:off x="1109403" y="7249145"/>
            <a:ext cx="5000625" cy="3333750"/>
          </a:xfrm>
          <a:prstGeom prst="rect">
            <a:avLst/>
          </a:prstGeom>
        </p:spPr>
      </p:pic>
    </p:spTree>
    <p:extLst>
      <p:ext uri="{BB962C8B-B14F-4D97-AF65-F5344CB8AC3E}">
        <p14:creationId xmlns:p14="http://schemas.microsoft.com/office/powerpoint/2010/main" val="337522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Course Content Overview</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640629637"/>
              </p:ext>
            </p:extLst>
          </p:nvPr>
        </p:nvGraphicFramePr>
        <p:xfrm>
          <a:off x="662036" y="1592063"/>
          <a:ext cx="6235597" cy="7857806"/>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MODULE 1</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u="none" strike="noStrike" kern="1200" cap="none" spc="0" normalizeH="0" baseline="0" noProof="0" dirty="0">
                          <a:ln>
                            <a:noFill/>
                          </a:ln>
                          <a:solidFill>
                            <a:schemeClr val="bg1"/>
                          </a:solidFill>
                          <a:effectLst/>
                          <a:highlight>
                            <a:srgbClr val="7654A2"/>
                          </a:highlight>
                          <a:uLnTx/>
                          <a:uFillTx/>
                        </a:rPr>
                        <a:t>Introduction To Digital Working and Digital Wellbeing</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IE" sz="1200" dirty="0"/>
                        <a:t>This module is an introduction Digital Wellbeing in the workplace, and the content is at a beginner’s level.</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To equip learners with information about what is Digital Wellbeing, what the negative impacts of digital technology are, and what we can do to help prevent it.</a:t>
                      </a: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Introduction to Digital Working and Digital Wellbeing</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Benefits of Digital Work</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What is Digital Overload/ Burnout?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Safe Technology Use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Boundary Setting</a:t>
                      </a:r>
                    </a:p>
                    <a:p>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Introduction to Digital Working and Digital Wellbeing</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Benefits of Digital Work</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What is Digital Overload/ Burnout?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Safe Technology Use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Boundary Setting</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Case Studies and Activities</a:t>
                      </a:r>
                    </a:p>
                    <a:p>
                      <a:pPr marL="171450" indent="-171450">
                        <a:buClr>
                          <a:srgbClr val="7654A2"/>
                        </a:buClr>
                        <a:buFont typeface="Arial" panose="020B0604020202020204" pitchFamily="34" charset="0"/>
                        <a:buChar char="•"/>
                      </a:pPr>
                      <a:r>
                        <a:rPr lang="en-GB" sz="1200" dirty="0"/>
                        <a:t>Summary</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34 – The Balance Guard Project</a:t>
                      </a:r>
                    </a:p>
                    <a:p>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does digital working mean to you, and how do you see it evolving in the future?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Can you describe some strategies or practices that promote digital wellbeing in a work environment?</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do you think digital working impacts an individual's wellbeing? Can you provide examples from your own experience or observations?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are some key benefits you see in digital working, particularly with teleworking, for both employees and employers?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measures can </a:t>
                      </a:r>
                      <a:r>
                        <a:rPr lang="en-US" sz="1200" kern="1200" dirty="0" err="1">
                          <a:solidFill>
                            <a:schemeClr val="dk1"/>
                          </a:solidFill>
                        </a:rPr>
                        <a:t>organisations</a:t>
                      </a:r>
                      <a:r>
                        <a:rPr lang="en-US" sz="1200" kern="1200" dirty="0">
                          <a:solidFill>
                            <a:schemeClr val="dk1"/>
                          </a:solidFill>
                        </a:rPr>
                        <a:t> take to ensure that the benefits of digital working are </a:t>
                      </a:r>
                      <a:r>
                        <a:rPr lang="en-US" sz="1200" kern="1200" dirty="0" err="1">
                          <a:solidFill>
                            <a:schemeClr val="dk1"/>
                          </a:solidFill>
                        </a:rPr>
                        <a:t>maximised</a:t>
                      </a:r>
                      <a:r>
                        <a:rPr lang="en-US" sz="1200" kern="1200" dirty="0">
                          <a:solidFill>
                            <a:schemeClr val="dk1"/>
                          </a:solidFill>
                        </a:rPr>
                        <a:t> while minimizing any negative effects?</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278848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Course Content Overview</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2341043229"/>
              </p:ext>
            </p:extLst>
          </p:nvPr>
        </p:nvGraphicFramePr>
        <p:xfrm>
          <a:off x="662036" y="1592063"/>
          <a:ext cx="6235597" cy="8724201"/>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MODULE 2</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Digital Communication</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US" sz="1200" dirty="0"/>
                        <a:t>This module encompasses effective digital communication in business, high-quality work attributes, digital social interactions for remote workers, various virtual conferencing tools, support network strategies for remote employees, and a case study of a Spanish company's remote work practices during COVID-19. T</a:t>
                      </a:r>
                      <a:r>
                        <a:rPr lang="en-IE" sz="1200" dirty="0"/>
                        <a:t>the content is at a beginner level.</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To equip learners with information about what is Digital Communication, and how it can impact the workplace. Learners will also be provided with information regarding different aspects of digital social communication.</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Work related communications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Features of good quality work</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Social communications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Virtual conferencing tools for appraisals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Building Team Morale/ Support Networks</a:t>
                      </a:r>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Work related communications</a:t>
                      </a:r>
                    </a:p>
                    <a:p>
                      <a:pPr marL="171450" indent="-171450">
                        <a:buClr>
                          <a:srgbClr val="7654A2"/>
                        </a:buClr>
                        <a:buFont typeface="Arial" panose="020B0604020202020204" pitchFamily="34" charset="0"/>
                        <a:buChar char="•"/>
                      </a:pPr>
                      <a:r>
                        <a:rPr lang="en-US" sz="1200" dirty="0"/>
                        <a:t>Features of good quality work</a:t>
                      </a:r>
                    </a:p>
                    <a:p>
                      <a:pPr marL="171450" indent="-171450">
                        <a:buClr>
                          <a:srgbClr val="7654A2"/>
                        </a:buClr>
                        <a:buFont typeface="Arial" panose="020B0604020202020204" pitchFamily="34" charset="0"/>
                        <a:buChar char="•"/>
                      </a:pPr>
                      <a:r>
                        <a:rPr lang="en-US" sz="1200" dirty="0"/>
                        <a:t>Social communications</a:t>
                      </a:r>
                    </a:p>
                    <a:p>
                      <a:pPr marL="171450" indent="-171450">
                        <a:buClr>
                          <a:srgbClr val="7654A2"/>
                        </a:buClr>
                        <a:buFont typeface="Arial" panose="020B0604020202020204" pitchFamily="34" charset="0"/>
                        <a:buChar char="•"/>
                      </a:pPr>
                      <a:r>
                        <a:rPr lang="en-US" sz="1200" dirty="0"/>
                        <a:t>Virtual conferencing tools for appraisals</a:t>
                      </a:r>
                    </a:p>
                    <a:p>
                      <a:pPr marL="171450" indent="-171450">
                        <a:buClr>
                          <a:srgbClr val="7654A2"/>
                        </a:buClr>
                        <a:buFont typeface="Arial" panose="020B0604020202020204" pitchFamily="34" charset="0"/>
                        <a:buChar char="•"/>
                      </a:pPr>
                      <a:r>
                        <a:rPr lang="en-US" sz="1200" dirty="0"/>
                        <a:t>Building Team Morale/ Support Networks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IE" sz="1200" dirty="0"/>
                        <a:t>Case Studies and Activities</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37 – T2CLIENT</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Why do you think effective digital communication is important in a business context, and how can it be improved?</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In your opinion, what are the key features of high-quality work in a digital setting, and how does digital communication contribute to this?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do digital social interactions affect the wellbeing of remote employees, and why are they important for successful collaboration and engagement?</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Can you discuss the advantages of various virtual conference platforms and how they cater to different business sectors?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strategies can be used to build effective support networks for remote workers, and what are the potential consequences for businesses that fail to provide these?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Reflecting on the T2Client case study, what good practices can be learned from their handling of remote work challenges during the COVID-19 lockdown?</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364321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Course Content Overview</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18</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426487203"/>
              </p:ext>
            </p:extLst>
          </p:nvPr>
        </p:nvGraphicFramePr>
        <p:xfrm>
          <a:off x="662036" y="1592063"/>
          <a:ext cx="6235597" cy="8724201"/>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MODULE 3</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Digital Physical Health</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This module will familiarise you with the potential physical hazards of working with a computer and provide you with efficient strategies on how to minimise them. This Module is for intermediate learners.</a:t>
                      </a:r>
                      <a:endParaRPr lang="en-IE" sz="1200" dirty="0"/>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Learners will gain an understanding of how extensive digital use can affect physical health, including the identification of common issues and long-term implications. Learners will also cover how to conduct risk assessment.</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Impact of Digital Use on Physical Health</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Risk assessment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Working environment and ergonomics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Spontaneous physical activity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Targeted physical activity</a:t>
                      </a:r>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Impact of Digital Use on Physical Health</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Risk assessment</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Working environment and ergonomics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Spontaneous physical activity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Targeted physical activity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IE" sz="1200" dirty="0"/>
                        <a:t>Case Study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Sources and exercises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Summary/ quiz</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34 – </a:t>
                      </a:r>
                      <a:r>
                        <a:rPr lang="en-US" sz="1200" dirty="0">
                          <a:latin typeface="Calibri"/>
                          <a:ea typeface="Open Sans"/>
                          <a:cs typeface="Calibri"/>
                        </a:rPr>
                        <a:t>CUCKOO APPLICATION</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are the primary physical health risks associated with prolonged digital device usage, and how can they impact overall well-being?</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can ergonomic principles be applied to create a healthier digital work environment, and what are some examples of ergonomic improvements?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strategies can individuals employ to balance screen time with physical activity, and how can this balance contribute to better health?</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preventative measures can be taken to mitigate the physical health risks of digital device use, including both hardware (like equipment) and software (like apps or settings) solutions?</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do regular breaks and physical exercise contribute to maintaining physical health in a digital environment, and what are some recommended practices?</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418993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Course Content Overview</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1633606361"/>
              </p:ext>
            </p:extLst>
          </p:nvPr>
        </p:nvGraphicFramePr>
        <p:xfrm>
          <a:off x="662036" y="1592063"/>
          <a:ext cx="6235597" cy="8541321"/>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MODULE 4</a:t>
                      </a:r>
                    </a:p>
                  </a:txBody>
                  <a:tcPr>
                    <a:lnB w="12700" cmpd="sng">
                      <a:noFill/>
                    </a:lnB>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t>Mental Wellbeing</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This module is a deeper dive into some of the content that was covered during Module 1. As it is a more in-depth module, the content is aimed at intermediate/ expert level.</a:t>
                      </a:r>
                      <a:endParaRPr lang="en-IE" sz="1200" dirty="0"/>
                    </a:p>
                  </a:txBody>
                  <a:tcPr>
                    <a:lnL>
                      <a:noFill/>
                    </a:ln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a:noFill/>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Learners will gain an understanding of how extensive digital use can affect physical health, including the identification of common issues and long-term implications. Learners will also cover how to conduct risk assessment.</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Learning Objectives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Mental Wellbeing in the Workplace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 deeper look at digital overload &amp; technostress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Work-Life Balance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Protecting against the negative impacts of technology</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noFill/>
                      <a:prstDash val="solid"/>
                      <a:round/>
                      <a:headEnd type="none" w="med" len="med"/>
                      <a:tailEnd type="none" w="med" len="med"/>
                    </a:lnT>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Learning Objectives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Mental Wellbeing in the Workplace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A deeper look at digital overload &amp; technostress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Work-Life Balance</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Protecting against the negative impacts of technology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Case Studies and exercises</a:t>
                      </a: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41 – </a:t>
                      </a:r>
                      <a:r>
                        <a:rPr lang="en-US" sz="1200" dirty="0"/>
                        <a:t>DORA Assessment</a:t>
                      </a:r>
                      <a:endParaRPr lang="en-IE" sz="1200" dirty="0"/>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does the digital work environment impact mental wellbeing, and what strategies can be employed to improve it?</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Can you define digital overload and technostress, and how do they manifest in the workplace?</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are the challenges to maintaining work-life balance in a digitally connected world, and how can they be addressed?</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measures can be taken to protect employees from the negative impacts of technology use in the workplace?</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preventive measures can be put in place to protect employees from the negative effects of technology overuse in the workplace?</a:t>
                      </a: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can an </a:t>
                      </a:r>
                      <a:r>
                        <a:rPr lang="en-US" sz="1200" kern="1200" dirty="0" err="1">
                          <a:solidFill>
                            <a:schemeClr val="dk1"/>
                          </a:solidFill>
                        </a:rPr>
                        <a:t>organisation</a:t>
                      </a:r>
                      <a:r>
                        <a:rPr lang="en-US" sz="1200" kern="1200" dirty="0">
                          <a:solidFill>
                            <a:schemeClr val="dk1"/>
                          </a:solidFill>
                        </a:rPr>
                        <a:t> identify signs of technostress among its employees, and what steps can it take to alleviate it?</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11424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a:t>Welcome</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About The Curriculum</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General Instructions for Trainers &amp; Educators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Training Deliver Options</a:t>
            </a:r>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a:t>Course Content Overview?</a:t>
            </a:r>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graphicFrame>
        <p:nvGraphicFramePr>
          <p:cNvPr id="6" name="Table 4">
            <a:extLst>
              <a:ext uri="{FF2B5EF4-FFF2-40B4-BE49-F238E27FC236}">
                <a16:creationId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2366931883"/>
              </p:ext>
            </p:extLst>
          </p:nvPr>
        </p:nvGraphicFramePr>
        <p:xfrm>
          <a:off x="662036" y="1592063"/>
          <a:ext cx="6235597" cy="8737028"/>
        </p:xfrm>
        <a:graphic>
          <a:graphicData uri="http://schemas.openxmlformats.org/drawingml/2006/table">
            <a:tbl>
              <a:tblPr firstRow="1" bandRow="1">
                <a:tableStyleId>{5FD0F851-EC5A-4D38-B0AD-8093EC10F338}</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MODULE 5</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highlight>
                            <a:srgbClr val="7654A2"/>
                          </a:highlight>
                        </a:rPr>
                        <a:t>Leading a Digital Workforce</a:t>
                      </a:r>
                    </a:p>
                    <a:p>
                      <a:endParaRPr lang="en-IE" dirty="0">
                        <a:solidFill>
                          <a:schemeClr val="bg1"/>
                        </a:solidFill>
                        <a:highlight>
                          <a:srgbClr val="FED103"/>
                        </a:highlight>
                      </a:endParaRPr>
                    </a:p>
                  </a:txBody>
                  <a:tcPr>
                    <a:solidFill>
                      <a:srgbClr val="7654A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GB" sz="1200" dirty="0"/>
                        <a:t>This module is a deeper dive into the concept of Digital Working/ Teleworking, but with the people of an organisation in focus. This module is aimed at management/ business owners so it is at an intermediate/ expert level.</a:t>
                      </a:r>
                    </a:p>
                  </a:txBody>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dirty="0">
                          <a:solidFill>
                            <a:schemeClr val="tx1"/>
                          </a:solidFill>
                          <a:effectLst/>
                        </a:rPr>
                        <a:t>Learners will develop an understanding of digital leadership and teleworking, focusing on the essential qualities and skills required for effective remote leadership. They will learn to model positive digital </a:t>
                      </a:r>
                      <a:r>
                        <a:rPr lang="en-US" sz="1200" dirty="0" err="1">
                          <a:solidFill>
                            <a:schemeClr val="tx1"/>
                          </a:solidFill>
                          <a:effectLst/>
                        </a:rPr>
                        <a:t>behaviour</a:t>
                      </a:r>
                      <a:r>
                        <a:rPr lang="en-US" sz="1200" dirty="0">
                          <a:solidFill>
                            <a:schemeClr val="tx1"/>
                          </a:solidFill>
                          <a:effectLst/>
                        </a:rPr>
                        <a:t> and set clear expectations for remote teams, fostering a culture of accountability and engagement. </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Digital Leadership and Teleworking</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Modelling </a:t>
                      </a:r>
                      <a:r>
                        <a:rPr lang="en-US" sz="1200" dirty="0" err="1"/>
                        <a:t>Behaviour</a:t>
                      </a:r>
                      <a:r>
                        <a:rPr lang="en-US" sz="1200" dirty="0"/>
                        <a:t> and Setting Expectations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People Focus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Long Term Orientation</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Digital Savvy</a:t>
                      </a:r>
                      <a:endParaRPr lang="en-IE" sz="1200" dirty="0">
                        <a:latin typeface="Calibri" panose="020F0502020204030204" pitchFamily="34" charset="0"/>
                        <a:ea typeface="Calibri" panose="020F0502020204030204" pitchFamily="34" charset="0"/>
                        <a:cs typeface="Calibri" panose="020F0502020204030204" pitchFamily="34" charset="0"/>
                      </a:endParaRPr>
                    </a:p>
                    <a:p>
                      <a:pPr marL="171450" indent="-171450">
                        <a:buClr>
                          <a:srgbClr val="7654A2"/>
                        </a:buClr>
                        <a:buFont typeface="Arial" panose="020B0604020202020204" pitchFamily="34" charset="0"/>
                        <a:buChar char="•"/>
                      </a:pPr>
                      <a:endParaRPr lang="en-US" sz="1200" dirty="0"/>
                    </a:p>
                  </a:txBody>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en-US" sz="1200" dirty="0"/>
                        <a:t>Learning Objectives</a:t>
                      </a:r>
                    </a:p>
                    <a:p>
                      <a:pPr marL="171450" indent="-171450">
                        <a:buClr>
                          <a:srgbClr val="7654A2"/>
                        </a:buClr>
                        <a:buFont typeface="Arial" panose="020B0604020202020204" pitchFamily="34" charset="0"/>
                        <a:buChar char="•"/>
                      </a:pPr>
                      <a:r>
                        <a:rPr lang="en-US" sz="1200" dirty="0"/>
                        <a:t>Digital Leadership and Teleworking</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Modelling </a:t>
                      </a:r>
                      <a:r>
                        <a:rPr lang="en-US" sz="1200" dirty="0" err="1"/>
                        <a:t>Behaviour</a:t>
                      </a:r>
                      <a:r>
                        <a:rPr lang="en-US" sz="1200" dirty="0"/>
                        <a:t> and Setting Expectations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People Focus</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Long Term Orientation</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Digital Savvy</a:t>
                      </a: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latin typeface="Calibri" panose="020F0502020204030204" pitchFamily="34" charset="0"/>
                          <a:ea typeface="Calibri" panose="020F0502020204030204" pitchFamily="34" charset="0"/>
                          <a:cs typeface="Calibri" panose="020F0502020204030204" pitchFamily="34" charset="0"/>
                        </a:rPr>
                        <a:t>Case Studies and Activities</a:t>
                      </a:r>
                      <a:endParaRPr lang="en-IE" sz="1200" dirty="0">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2072941" rtl="0" eaLnBrk="1" fontAlgn="auto" latinLnBrk="0" hangingPunct="1">
                        <a:lnSpc>
                          <a:spcPct val="100000"/>
                        </a:lnSpc>
                        <a:spcBef>
                          <a:spcPts val="0"/>
                        </a:spcBef>
                        <a:spcAft>
                          <a:spcPts val="0"/>
                        </a:spcAft>
                        <a:buClr>
                          <a:srgbClr val="7654A2"/>
                        </a:buClr>
                        <a:buSzTx/>
                        <a:buFont typeface="Arial" panose="020B0604020202020204" pitchFamily="34" charset="0"/>
                        <a:buChar char="•"/>
                        <a:tabLst/>
                        <a:defRPr/>
                      </a:pPr>
                      <a:r>
                        <a:rPr lang="en-US" sz="1200" dirty="0"/>
                        <a:t>Quiz</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43 – A mix of smaller case study examples</a:t>
                      </a:r>
                    </a:p>
                  </a:txBody>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Digital Leadership: How do traditional leadership principles apply in a digital and teleworking environment, and what are the essential new skills for digital leadership?</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strategies are key for positive digital </a:t>
                      </a:r>
                      <a:r>
                        <a:rPr lang="en-US" sz="1200" kern="1200" dirty="0" err="1">
                          <a:solidFill>
                            <a:schemeClr val="dk1"/>
                          </a:solidFill>
                        </a:rPr>
                        <a:t>behaviour</a:t>
                      </a:r>
                      <a:r>
                        <a:rPr lang="en-US" sz="1200" kern="1200" dirty="0">
                          <a:solidFill>
                            <a:schemeClr val="dk1"/>
                          </a:solidFill>
                        </a:rPr>
                        <a:t>, and how do leaders communicate and enforce remote work expectations effectively?</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can a leader improve employee engagement and well-being digitally, and what challenges exist in keeping remote teams cohesive?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How should long-term planning change to suit a digital work environment's uncertainties, and what is continuous learning's role?</a:t>
                      </a:r>
                    </a:p>
                    <a:p>
                      <a:pPr marL="285750" indent="-285750" algn="l" defTabSz="755934" rtl="0" eaLnBrk="1" latinLnBrk="0" hangingPunct="1">
                        <a:buClr>
                          <a:srgbClr val="7654A2"/>
                        </a:buClr>
                        <a:buFont typeface="Wingdings" panose="05000000000000000000" pitchFamily="2" charset="2"/>
                        <a:buChar char="§"/>
                      </a:pPr>
                      <a:r>
                        <a:rPr lang="en-US" sz="1200" kern="1200" dirty="0">
                          <a:solidFill>
                            <a:schemeClr val="dk1"/>
                          </a:solidFill>
                        </a:rPr>
                        <a:t>What digital skills are vital for today's leaders, and how can they keep up with evolving technologies and trends?</a:t>
                      </a: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90523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dirty="0"/>
          </a:p>
        </p:txBody>
      </p:sp>
      <p:sp>
        <p:nvSpPr>
          <p:cNvPr id="5" name="Text Placeholder 5">
            <a:extLst>
              <a:ext uri="{FF2B5EF4-FFF2-40B4-BE49-F238E27FC236}">
                <a16:creationId xmlns:a16="http://schemas.microsoft.com/office/drawing/2014/main" id="{BE50563F-C385-C397-43C3-AE89C29C1E84}"/>
              </a:ext>
            </a:extLst>
          </p:cNvPr>
          <p:cNvSpPr txBox="1">
            <a:spLocks/>
          </p:cNvSpPr>
          <p:nvPr/>
        </p:nvSpPr>
        <p:spPr>
          <a:xfrm>
            <a:off x="303477" y="4121021"/>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a typeface="Calibri" panose="020F0502020204030204" pitchFamily="34" charset="0"/>
            </a:endParaRPr>
          </a:p>
          <a:p>
            <a:pPr>
              <a:lnSpc>
                <a:spcPct val="100000"/>
              </a:lnSpc>
            </a:pPr>
            <a:r>
              <a:rPr lang="en-GB" sz="1100" dirty="0">
                <a:solidFill>
                  <a:srgbClr val="7654A2"/>
                </a:solidFill>
                <a:ea typeface="Calibri" panose="020F0502020204030204" pitchFamily="34" charset="0"/>
              </a:rPr>
              <a:t>Week 1: Module 1 </a:t>
            </a:r>
            <a:r>
              <a:rPr lang="en-US" sz="1100" dirty="0">
                <a:solidFill>
                  <a:srgbClr val="7654A2"/>
                </a:solidFill>
                <a:ea typeface="Calibri" panose="020F0502020204030204" pitchFamily="34" charset="0"/>
              </a:rPr>
              <a:t>Introduction To Digital Working and Digital Wellbeing (3 hours)</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Introduction to the course and overview of learning objectives</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Understanding the basics of Digital Wellbeing, and different aspects relating to the concept</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Understand what Digital Burnout is and how to identity the symptoms of it</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Identify how to set boundaries to help with the negative impacts of digital technology</a:t>
            </a:r>
          </a:p>
          <a:p>
            <a:pPr>
              <a:lnSpc>
                <a:spcPct val="100000"/>
              </a:lnSpc>
            </a:pPr>
            <a:r>
              <a:rPr lang="en-GB" sz="1100" dirty="0">
                <a:solidFill>
                  <a:srgbClr val="7654A2"/>
                </a:solidFill>
                <a:ea typeface="Calibri" panose="020F0502020204030204" pitchFamily="34" charset="0"/>
              </a:rPr>
              <a:t>Week 2: Module 2 Digital Communication </a:t>
            </a:r>
            <a:r>
              <a:rPr lang="en-US" sz="1100" dirty="0">
                <a:solidFill>
                  <a:srgbClr val="7654A2"/>
                </a:solidFill>
                <a:ea typeface="Calibri" panose="020F0502020204030204" pitchFamily="34" charset="0"/>
              </a:rPr>
              <a:t>(3 hours)</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Introduction to the module and overview of learning objectives</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Examine different Virtual conferencing tools for appraisals, comparing different tools available</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Identify how to build Team Morale and Support Networks</a:t>
            </a:r>
            <a:endParaRPr lang="en-GB" sz="1100" b="0" dirty="0">
              <a:solidFill>
                <a:srgbClr val="404040"/>
              </a:solidFill>
              <a:ea typeface="Calibri" panose="020F0502020204030204" pitchFamily="34" charset="0"/>
            </a:endParaRPr>
          </a:p>
          <a:p>
            <a:pPr>
              <a:lnSpc>
                <a:spcPct val="100000"/>
              </a:lnSpc>
            </a:pPr>
            <a:r>
              <a:rPr lang="en-GB" sz="1100" dirty="0">
                <a:solidFill>
                  <a:srgbClr val="7654A2"/>
                </a:solidFill>
                <a:ea typeface="Calibri" panose="020F0502020204030204" pitchFamily="34" charset="0"/>
              </a:rPr>
              <a:t>Week 3: Module 3 Digital Physical Health </a:t>
            </a:r>
            <a:r>
              <a:rPr lang="en-US" sz="1100" dirty="0">
                <a:solidFill>
                  <a:srgbClr val="7654A2"/>
                </a:solidFill>
                <a:ea typeface="Calibri" panose="020F0502020204030204" pitchFamily="34" charset="0"/>
              </a:rPr>
              <a:t>(3 hours)</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Introduction to the module and overview of learning objectives</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Identify the importance of physical health in the workplace, and how digital technology can impact this</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Examine risk factors at your workplace that may impact your physical health</a:t>
            </a:r>
          </a:p>
          <a:p>
            <a:pPr>
              <a:lnSpc>
                <a:spcPct val="100000"/>
              </a:lnSpc>
            </a:pPr>
            <a:r>
              <a:rPr lang="en-GB" sz="1100" dirty="0">
                <a:solidFill>
                  <a:srgbClr val="7654A2"/>
                </a:solidFill>
                <a:ea typeface="Calibri" panose="020F0502020204030204" pitchFamily="34" charset="0"/>
              </a:rPr>
              <a:t>Week 4: Module 4 - Mental Wellbeing </a:t>
            </a:r>
            <a:r>
              <a:rPr lang="en-US" sz="1100" dirty="0">
                <a:solidFill>
                  <a:srgbClr val="7654A2"/>
                </a:solidFill>
                <a:ea typeface="Calibri" panose="020F0502020204030204" pitchFamily="34" charset="0"/>
              </a:rPr>
              <a:t>(3 hours)</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Introduction to the module and overview of learning objectives</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Understanding the importance of promoting good health and wellbeing in the workplace</a:t>
            </a: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Explore the concept of work life balance and identify new ways in which you can improve your own</a:t>
            </a:r>
          </a:p>
          <a:p>
            <a:pPr>
              <a:lnSpc>
                <a:spcPct val="100000"/>
              </a:lnSpc>
            </a:pPr>
            <a:r>
              <a:rPr lang="en-GB" sz="1100" dirty="0">
                <a:solidFill>
                  <a:srgbClr val="7654A2"/>
                </a:solidFill>
                <a:ea typeface="Calibri" panose="020F0502020204030204" pitchFamily="34" charset="0"/>
              </a:rPr>
              <a:t>Week 5: Module 5 Leading a Digital Workforce </a:t>
            </a:r>
            <a:r>
              <a:rPr lang="en-US" sz="1100" dirty="0">
                <a:solidFill>
                  <a:srgbClr val="7654A2"/>
                </a:solidFill>
                <a:ea typeface="Calibri" panose="020F0502020204030204" pitchFamily="34" charset="0"/>
              </a:rPr>
              <a:t>(3 hours)</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Introduction to the module and overview of learning objectives</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Understand the importance of digital leadership when working remotely</a:t>
            </a:r>
          </a:p>
          <a:p>
            <a:pPr marL="171450" indent="-171450">
              <a:lnSpc>
                <a:spcPct val="100000"/>
              </a:lnSpc>
              <a:buFont typeface="Arial" panose="020B0604020202020204" pitchFamily="34" charset="0"/>
              <a:buChar char="•"/>
            </a:pPr>
            <a:r>
              <a:rPr lang="en-US" sz="1100" b="0" dirty="0">
                <a:solidFill>
                  <a:srgbClr val="404040"/>
                </a:solidFill>
                <a:ea typeface="Calibri" panose="020F0502020204030204" pitchFamily="34" charset="0"/>
              </a:rPr>
              <a:t>Creating a focus on the people of your workplace</a:t>
            </a:r>
          </a:p>
          <a:p>
            <a:pPr>
              <a:lnSpc>
                <a:spcPct val="100000"/>
              </a:lnSpc>
            </a:pPr>
            <a:endParaRPr lang="en-GB" sz="1100" b="0" dirty="0">
              <a:solidFill>
                <a:srgbClr val="404040"/>
              </a:solidFill>
              <a:ea typeface="Calibri" panose="020F0502020204030204" pitchFamily="34" charset="0"/>
            </a:endParaRPr>
          </a:p>
        </p:txBody>
      </p:sp>
      <p:pic>
        <p:nvPicPr>
          <p:cNvPr id="7" name="Picture Placeholder 15" descr="Calendar dates">
            <a:extLst>
              <a:ext uri="{FF2B5EF4-FFF2-40B4-BE49-F238E27FC236}">
                <a16:creationId xmlns:a16="http://schemas.microsoft.com/office/drawing/2014/main" id="{8EDD4CC0-952F-99A9-858F-54DEE6FBAD0B}"/>
              </a:ext>
            </a:extLst>
          </p:cNvPr>
          <p:cNvPicPr>
            <a:picLocks noChangeAspect="1"/>
          </p:cNvPicPr>
          <p:nvPr/>
        </p:nvPicPr>
        <p:blipFill rotWithShape="1">
          <a:blip r:embed="rId2">
            <a:extLst>
              <a:ext uri="{28A0092B-C50C-407E-A947-70E740481C1C}">
                <a14:useLocalDpi xmlns:a14="http://schemas.microsoft.com/office/drawing/2010/main" val="0"/>
              </a:ext>
            </a:extLst>
          </a:blip>
          <a:srcRect t="4851" b="36627"/>
          <a:stretch/>
        </p:blipFill>
        <p:spPr>
          <a:xfrm>
            <a:off x="0" y="0"/>
            <a:ext cx="7559675" cy="2844000"/>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p:spPr>
      </p:pic>
      <p:sp>
        <p:nvSpPr>
          <p:cNvPr id="8" name="TextBox 7">
            <a:extLst>
              <a:ext uri="{FF2B5EF4-FFF2-40B4-BE49-F238E27FC236}">
                <a16:creationId xmlns:a16="http://schemas.microsoft.com/office/drawing/2014/main" id="{5AC37E38-1057-1B0B-9800-D1645ADF3859}"/>
              </a:ext>
            </a:extLst>
          </p:cNvPr>
          <p:cNvSpPr txBox="1"/>
          <p:nvPr/>
        </p:nvSpPr>
        <p:spPr>
          <a:xfrm>
            <a:off x="211240" y="2782862"/>
            <a:ext cx="7044961" cy="1443921"/>
          </a:xfrm>
          <a:prstGeom prst="rect">
            <a:avLst/>
          </a:prstGeom>
          <a:noFill/>
        </p:spPr>
        <p:txBody>
          <a:bodyPr wrap="square">
            <a:spAutoFit/>
          </a:bodyPr>
          <a:lstStyle/>
          <a:p>
            <a:endParaRPr lang="en-IE" b="1" dirty="0">
              <a:solidFill>
                <a:srgbClr val="EB7339"/>
              </a:solidFill>
            </a:endParaRPr>
          </a:p>
          <a:p>
            <a:r>
              <a:rPr lang="en-IE" sz="2400" b="1" dirty="0">
                <a:solidFill>
                  <a:srgbClr val="7654A2"/>
                </a:solidFill>
                <a:latin typeface="Calibri" panose="020F0502020204030204" pitchFamily="34" charset="0"/>
                <a:ea typeface="Calibri" panose="020F0502020204030204" pitchFamily="34" charset="0"/>
                <a:cs typeface="Calibri" panose="020F0502020204030204" pitchFamily="34" charset="0"/>
              </a:rPr>
              <a:t>Sample Timetable</a:t>
            </a:r>
            <a:endParaRPr lang="en-US" sz="2400" b="1" dirty="0">
              <a:solidFill>
                <a:srgbClr val="7654A2"/>
              </a:solidFill>
              <a:latin typeface="Calibri" panose="020F0502020204030204" pitchFamily="34" charset="0"/>
              <a:ea typeface="Calibri" panose="020F0502020204030204" pitchFamily="34" charset="0"/>
              <a:cs typeface="Calibri" panose="020F0502020204030204" pitchFamily="34" charset="0"/>
            </a:endParaRPr>
          </a:p>
          <a:p>
            <a:endParaRPr lang="en-US" sz="7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r>
              <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rPr>
              <a:t>It is recommended to keep workshops to a maximum length of 2.5 – 3 hours. Since the learning materials are quite intense and new to the teachers and learners, it is recommended to spread the information across multiple days. For the best processing, you can choose to spread the workshops across weeks, so for example one afternoon per week over</a:t>
            </a:r>
            <a:r>
              <a:rPr lang="en-US" sz="1100" dirty="0">
                <a:solidFill>
                  <a:srgbClr val="404040"/>
                </a:solidFill>
                <a:latin typeface="Calibri" panose="020F0502020204030204" pitchFamily="34" charset="0"/>
                <a:ea typeface="Calibri" panose="020F0502020204030204" pitchFamily="34" charset="0"/>
                <a:cs typeface="Calibri" panose="020F0502020204030204" pitchFamily="34" charset="0"/>
              </a:rPr>
              <a:t> 5</a:t>
            </a:r>
            <a:r>
              <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rPr>
              <a:t> weeks. Make sure to include discussion, bring in guest speakers and conclude the programme with a celebration. </a:t>
            </a:r>
          </a:p>
        </p:txBody>
      </p:sp>
    </p:spTree>
    <p:extLst>
      <p:ext uri="{BB962C8B-B14F-4D97-AF65-F5344CB8AC3E}">
        <p14:creationId xmlns:p14="http://schemas.microsoft.com/office/powerpoint/2010/main" val="261023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aphic 3">
            <a:extLst>
              <a:ext uri="{FF2B5EF4-FFF2-40B4-BE49-F238E27FC236}">
                <a16:creationId xmlns:a16="http://schemas.microsoft.com/office/drawing/2014/main" id="{745E2A9B-8441-C840-81C8-75A307DDB7A8}"/>
              </a:ext>
            </a:extLst>
          </p:cNvPr>
          <p:cNvGrpSpPr/>
          <p:nvPr/>
        </p:nvGrpSpPr>
        <p:grpSpPr>
          <a:xfrm>
            <a:off x="1967511" y="7811373"/>
            <a:ext cx="280634" cy="280634"/>
            <a:chOff x="1950027" y="2499889"/>
            <a:chExt cx="850463" cy="850463"/>
          </a:xfrm>
        </p:grpSpPr>
        <p:sp>
          <p:nvSpPr>
            <p:cNvPr id="58" name="Freeform 57">
              <a:extLst>
                <a:ext uri="{FF2B5EF4-FFF2-40B4-BE49-F238E27FC236}">
                  <a16:creationId xmlns:a16="http://schemas.microsoft.com/office/drawing/2014/main" id="{070AA376-97BF-E748-8928-F551335A43C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9" name="Graphic 3">
              <a:extLst>
                <a:ext uri="{FF2B5EF4-FFF2-40B4-BE49-F238E27FC236}">
                  <a16:creationId xmlns:a16="http://schemas.microsoft.com/office/drawing/2014/main" id="{A2E5257D-EA82-2D43-9E85-AF7C5721A500}"/>
                </a:ext>
              </a:extLst>
            </p:cNvPr>
            <p:cNvGrpSpPr/>
            <p:nvPr/>
          </p:nvGrpSpPr>
          <p:grpSpPr>
            <a:xfrm>
              <a:off x="2107521" y="2657382"/>
              <a:ext cx="535476" cy="535477"/>
              <a:chOff x="2107521" y="2657382"/>
              <a:chExt cx="535476" cy="535477"/>
            </a:xfrm>
            <a:solidFill>
              <a:srgbClr val="FFFFFF"/>
            </a:solidFill>
          </p:grpSpPr>
          <p:sp>
            <p:nvSpPr>
              <p:cNvPr id="60" name="Freeform 59">
                <a:extLst>
                  <a:ext uri="{FF2B5EF4-FFF2-40B4-BE49-F238E27FC236}">
                    <a16:creationId xmlns:a16="http://schemas.microsoft.com/office/drawing/2014/main" id="{92ED0864-DFD1-6F42-BD1C-F7C373473E2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6D00E9F6-C582-AD49-B57D-5397A451A85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468FAA70-361A-4F44-A944-700A9435064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6" name="Graphic 3">
            <a:extLst>
              <a:ext uri="{FF2B5EF4-FFF2-40B4-BE49-F238E27FC236}">
                <a16:creationId xmlns:a16="http://schemas.microsoft.com/office/drawing/2014/main" id="{6C9D30E8-35DE-4C49-95DC-9498C3BD1A5F}"/>
              </a:ext>
            </a:extLst>
          </p:cNvPr>
          <p:cNvGrpSpPr/>
          <p:nvPr/>
        </p:nvGrpSpPr>
        <p:grpSpPr>
          <a:xfrm>
            <a:off x="1275280" y="7811373"/>
            <a:ext cx="280634" cy="280634"/>
            <a:chOff x="-147782" y="2499889"/>
            <a:chExt cx="850463" cy="850463"/>
          </a:xfrm>
        </p:grpSpPr>
        <p:sp>
          <p:nvSpPr>
            <p:cNvPr id="56" name="Freeform 55">
              <a:extLst>
                <a:ext uri="{FF2B5EF4-FFF2-40B4-BE49-F238E27FC236}">
                  <a16:creationId xmlns:a16="http://schemas.microsoft.com/office/drawing/2014/main" id="{FD29B358-BB52-D348-A680-150723799993}"/>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33A1E602-B533-804F-95F8-3152E642A924}"/>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7" name="Graphic 3">
            <a:extLst>
              <a:ext uri="{FF2B5EF4-FFF2-40B4-BE49-F238E27FC236}">
                <a16:creationId xmlns:a16="http://schemas.microsoft.com/office/drawing/2014/main" id="{DBA3E9DB-F14F-E145-8241-FE48371DB308}"/>
              </a:ext>
            </a:extLst>
          </p:cNvPr>
          <p:cNvGrpSpPr/>
          <p:nvPr/>
        </p:nvGrpSpPr>
        <p:grpSpPr>
          <a:xfrm>
            <a:off x="2313419" y="7811373"/>
            <a:ext cx="280634" cy="280634"/>
            <a:chOff x="2998302" y="2499889"/>
            <a:chExt cx="850463" cy="850463"/>
          </a:xfrm>
        </p:grpSpPr>
        <p:sp>
          <p:nvSpPr>
            <p:cNvPr id="54" name="Freeform 53">
              <a:extLst>
                <a:ext uri="{FF2B5EF4-FFF2-40B4-BE49-F238E27FC236}">
                  <a16:creationId xmlns:a16="http://schemas.microsoft.com/office/drawing/2014/main" id="{14246E63-9061-D644-AC8A-1269D063783B}"/>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F31D68C0-624E-004B-86D9-7A8943F7D93F}"/>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id="{018B97FD-1FF5-7E47-8AEB-C3C20D764D0B}"/>
              </a:ext>
            </a:extLst>
          </p:cNvPr>
          <p:cNvGrpSpPr/>
          <p:nvPr/>
        </p:nvGrpSpPr>
        <p:grpSpPr>
          <a:xfrm>
            <a:off x="929373" y="7811373"/>
            <a:ext cx="280634" cy="280842"/>
            <a:chOff x="-1196056" y="2499889"/>
            <a:chExt cx="850463" cy="851093"/>
          </a:xfrm>
        </p:grpSpPr>
        <p:sp>
          <p:nvSpPr>
            <p:cNvPr id="52" name="Freeform 51">
              <a:extLst>
                <a:ext uri="{FF2B5EF4-FFF2-40B4-BE49-F238E27FC236}">
                  <a16:creationId xmlns:a16="http://schemas.microsoft.com/office/drawing/2014/main" id="{8DED7E50-1CEF-914D-8881-72F65464962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484FE74-F660-AA4B-AE37-72C7F7DCB7DA}"/>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0" name="Freeform 49">
            <a:extLst>
              <a:ext uri="{FF2B5EF4-FFF2-40B4-BE49-F238E27FC236}">
                <a16:creationId xmlns:a16="http://schemas.microsoft.com/office/drawing/2014/main" id="{7CC0CAE8-B65F-BD4D-B3B7-FD466467261B}"/>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B60B5279-2981-B44F-B225-38D42061CF72}"/>
              </a:ext>
            </a:extLst>
          </p:cNvPr>
          <p:cNvGrpSpPr/>
          <p:nvPr/>
        </p:nvGrpSpPr>
        <p:grpSpPr>
          <a:xfrm>
            <a:off x="5309192" y="9810584"/>
            <a:ext cx="1959435" cy="484201"/>
            <a:chOff x="0" y="9355361"/>
            <a:chExt cx="1959435" cy="484201"/>
          </a:xfrm>
        </p:grpSpPr>
        <p:sp>
          <p:nvSpPr>
            <p:cNvPr id="71" name="Rectangle 70">
              <a:extLst>
                <a:ext uri="{FF2B5EF4-FFF2-40B4-BE49-F238E27FC236}">
                  <a16:creationId xmlns:a16="http://schemas.microsoft.com/office/drawing/2014/main" id="{2CC32056-2BC7-EF4C-BCC3-4BFD0A114051}"/>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C2EBC5CF-F1C2-6E4B-8FE3-00A879E26A47}"/>
                </a:ext>
              </a:extLst>
            </p:cNvPr>
            <p:cNvPicPr/>
            <p:nvPr/>
          </p:nvPicPr>
          <p:blipFill rotWithShape="1">
            <a:blip r:embed="rId2" cstate="print">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p:txBody>
          <a:bodyPr/>
          <a:lstStyle/>
          <a:p>
            <a:r>
              <a:rPr lang="en-US" dirty="0" err="1"/>
              <a:t>www.</a:t>
            </a:r>
            <a:r>
              <a:rPr lang="en-US" b="1" dirty="0" err="1">
                <a:solidFill>
                  <a:srgbClr val="7654A2"/>
                </a:solidFill>
              </a:rPr>
              <a:t>digiworkwell</a:t>
            </a:r>
            <a:r>
              <a:rPr lang="en-US" dirty="0" err="1"/>
              <a:t>.eu</a:t>
            </a:r>
            <a:endParaRPr lang="en-US" dirty="0"/>
          </a:p>
        </p:txBody>
      </p:sp>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a:xfrm>
            <a:off x="820963" y="6179603"/>
            <a:ext cx="3784904" cy="907341"/>
          </a:xfrm>
        </p:spPr>
        <p:txBody>
          <a:bodyPr/>
          <a:lstStyle/>
          <a:p>
            <a:r>
              <a:rPr lang="en-US" dirty="0"/>
              <a:t>Thank you</a:t>
            </a:r>
          </a:p>
          <a:p>
            <a:r>
              <a:rPr lang="en-US" dirty="0"/>
              <a:t>Follow our journey</a:t>
            </a:r>
          </a:p>
        </p:txBody>
      </p:sp>
      <p:pic>
        <p:nvPicPr>
          <p:cNvPr id="12" name="Graphic 11" descr="World with solid fill">
            <a:extLst>
              <a:ext uri="{FF2B5EF4-FFF2-40B4-BE49-F238E27FC236}">
                <a16:creationId xmlns:a16="http://schemas.microsoft.com/office/drawing/2014/main" id="{CCD0BD79-792F-9A74-8B91-C1F8EE29B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sp>
        <p:nvSpPr>
          <p:cNvPr id="35" name="Freeform 34">
            <a:extLst>
              <a:ext uri="{FF2B5EF4-FFF2-40B4-BE49-F238E27FC236}">
                <a16:creationId xmlns:a16="http://schemas.microsoft.com/office/drawing/2014/main" id="{ACEFDACD-7205-9FF4-8813-CDE497B7848B}"/>
              </a:ext>
            </a:extLst>
          </p:cNvPr>
          <p:cNvSpPr/>
          <p:nvPr/>
        </p:nvSpPr>
        <p:spPr>
          <a:xfrm>
            <a:off x="3984176" y="5073971"/>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23000"/>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b="1" dirty="0">
                <a:solidFill>
                  <a:schemeClr val="tx1"/>
                </a:solidFill>
              </a:rPr>
              <a:t>WELCOME</a:t>
            </a:r>
          </a:p>
        </p:txBody>
      </p:sp>
      <p:pic>
        <p:nvPicPr>
          <p:cNvPr id="16" name="Picture Placeholder 15">
            <a:extLst>
              <a:ext uri="{FF2B5EF4-FFF2-40B4-BE49-F238E27FC236}">
                <a16:creationId xmlns:a16="http://schemas.microsoft.com/office/drawing/2014/main" id="{BCD41160-C262-49F0-C2E5-F922CAF64A36}"/>
              </a:ext>
            </a:extLst>
          </p:cNvPr>
          <p:cNvPicPr>
            <a:picLocks noGrp="1" noChangeAspect="1"/>
          </p:cNvPicPr>
          <p:nvPr>
            <p:ph type="pic" sz="quarter" idx="16"/>
          </p:nvPr>
        </p:nvPicPr>
        <p:blipFill>
          <a:blip r:embed="rId2"/>
          <a:srcRect l="28251" r="28251"/>
          <a:stretch>
            <a:fillRect/>
          </a:stretch>
        </p:blipFill>
        <p:spPr/>
      </p:pic>
    </p:spTree>
    <p:extLst>
      <p:ext uri="{BB962C8B-B14F-4D97-AF65-F5344CB8AC3E}">
        <p14:creationId xmlns:p14="http://schemas.microsoft.com/office/powerpoint/2010/main" val="321820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p:txBody>
          <a:bodyPr/>
          <a:lstStyle/>
          <a:p>
            <a:r>
              <a:rPr lang="en-US" dirty="0">
                <a:latin typeface="Montserrat" panose="00000500000000000000" pitchFamily="50" charset="0"/>
              </a:rPr>
              <a:t>Welcome To The </a:t>
            </a:r>
            <a:r>
              <a:rPr lang="en-US" dirty="0" err="1">
                <a:latin typeface="Montserrat" panose="00000500000000000000" pitchFamily="50" charset="0"/>
              </a:rPr>
              <a:t>DigiWorkWell</a:t>
            </a:r>
            <a:r>
              <a:rPr lang="en-US" dirty="0">
                <a:latin typeface="Montserrat" panose="00000500000000000000" pitchFamily="50" charset="0"/>
              </a:rPr>
              <a:t> Project</a:t>
            </a:r>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9701" y="1955079"/>
            <a:ext cx="6500272" cy="8052878"/>
          </a:xfrm>
        </p:spPr>
        <p:txBody>
          <a:bodyPr numCol="2"/>
          <a:lstStyle/>
          <a:p>
            <a:pPr algn="just"/>
            <a:r>
              <a:rPr lang="en-US" b="1" dirty="0"/>
              <a:t>What is the </a:t>
            </a:r>
            <a:r>
              <a:rPr lang="en-US" b="1" dirty="0" err="1"/>
              <a:t>DigiWorkWell</a:t>
            </a:r>
            <a:r>
              <a:rPr lang="en-US" b="1" dirty="0"/>
              <a:t> project?</a:t>
            </a:r>
          </a:p>
          <a:p>
            <a:pPr algn="just"/>
            <a:r>
              <a:rPr lang="en-US" dirty="0" err="1"/>
              <a:t>Digitalisation</a:t>
            </a:r>
            <a:r>
              <a:rPr lang="en-US" dirty="0"/>
              <a:t> and technology have enabled new opportunities for working and communication, regardless of distance or time. While this has had many positive impacts, these changes can also have negative consequences for employers and employees.</a:t>
            </a:r>
          </a:p>
          <a:p>
            <a:pPr algn="just"/>
            <a:endParaRPr lang="en-US" dirty="0"/>
          </a:p>
          <a:p>
            <a:pPr algn="just"/>
            <a:r>
              <a:rPr lang="en-US" dirty="0"/>
              <a:t>Digital wellbeing has become increasingly important for Small and Medium-sized Enterprises (SMEs), especially due to changes brought by COVID-19. The shift to remote work and higher use of digital tools has highlighted the need for effective management of these technologies.</a:t>
            </a:r>
          </a:p>
          <a:p>
            <a:pPr algn="just"/>
            <a:endParaRPr lang="en-US" dirty="0"/>
          </a:p>
          <a:p>
            <a:pPr algn="just"/>
            <a:r>
              <a:rPr lang="en-US" dirty="0"/>
              <a:t>For SMEs, this means ensuring that their use supports employee health and productivity, while avoiding problems like burnout and poor work-life balance. The pandemic has made it clear that SMEs need strategies for digital wellbeing to help employees handle their digital workload healthily. This is key not only for the employees' health but also for the business's productivity and adaptability in a changing digital environment.</a:t>
            </a:r>
          </a:p>
          <a:p>
            <a:pPr algn="just"/>
            <a:endParaRPr lang="en-US" dirty="0"/>
          </a:p>
          <a:p>
            <a:pPr algn="just"/>
            <a:r>
              <a:rPr lang="en-US" dirty="0"/>
              <a:t>SMEs are lagging behind large companies in terms of employee digital wellbeing policies and initiatives – with 82% of SME employers NOT having any digital health or wellbeing policies in place nor plans to introduce them.</a:t>
            </a:r>
          </a:p>
          <a:p>
            <a:pPr algn="just"/>
            <a:endParaRPr lang="en-US" dirty="0"/>
          </a:p>
          <a:p>
            <a:pPr algn="just"/>
            <a:r>
              <a:rPr lang="en-US" dirty="0"/>
              <a:t>The </a:t>
            </a:r>
            <a:r>
              <a:rPr lang="en-US" dirty="0" err="1"/>
              <a:t>DigiWorkWell</a:t>
            </a:r>
            <a:r>
              <a:rPr lang="en-US" dirty="0"/>
              <a:t> project, funded by Erasmus+, is designed to address the evolving challenges of digital wellbeing in the workplace, particularly relevant for Small and Medium-sized Enterprises (SMEs). This project emerged in response to the COVID-19 pandemic, which significantly altered the working landscape, introducing new flexible work options but also imposing challenges to physical and mental health at work.</a:t>
            </a:r>
          </a:p>
          <a:p>
            <a:pPr algn="just"/>
            <a:endParaRPr lang="en-US" dirty="0"/>
          </a:p>
          <a:p>
            <a:pPr algn="just"/>
            <a:r>
              <a:rPr lang="en-US" dirty="0"/>
              <a:t>A key aim of </a:t>
            </a:r>
            <a:r>
              <a:rPr lang="en-US" dirty="0" err="1"/>
              <a:t>DigiWorkWell</a:t>
            </a:r>
            <a:r>
              <a:rPr lang="en-US" dirty="0"/>
              <a:t> is to develop and implement new training approaches for SME managers and entrepreneurship teachers across Europe, focusing on digital wellbeing. The project seeks to enhance the digital competencies of managers, equipping them to better handle the transition to digital working life and prevent any decline in workforce output due to digital overload</a:t>
            </a:r>
          </a:p>
          <a:p>
            <a:pPr algn="just"/>
            <a:r>
              <a:rPr lang="en-US" dirty="0"/>
              <a:t>.</a:t>
            </a:r>
          </a:p>
          <a:p>
            <a:pPr algn="just"/>
            <a:r>
              <a:rPr lang="en-US" b="1" dirty="0"/>
              <a:t>What is the </a:t>
            </a:r>
            <a:r>
              <a:rPr lang="en-US" b="1" dirty="0" err="1"/>
              <a:t>DigiWorkWell</a:t>
            </a:r>
            <a:r>
              <a:rPr lang="en-US" b="1" dirty="0"/>
              <a:t> Teachers Guide?</a:t>
            </a:r>
          </a:p>
          <a:p>
            <a:pPr algn="just"/>
            <a:r>
              <a:rPr lang="en-US" dirty="0"/>
              <a:t>The purpose of the Facilitator’s Guide is to enable the use of the open educational resources developed as the key deliverables of the </a:t>
            </a:r>
            <a:r>
              <a:rPr lang="en-US" dirty="0" err="1"/>
              <a:t>DigiWorkWell</a:t>
            </a:r>
            <a:r>
              <a:rPr lang="en-US" dirty="0"/>
              <a:t> project. Within this Guide, educators will be equipped to use the Open Educational Resources (OERs) best. In addition to the OERs, educators and managers can use the </a:t>
            </a:r>
            <a:r>
              <a:rPr lang="en-US" dirty="0" err="1"/>
              <a:t>DigiWorkWell</a:t>
            </a:r>
            <a:r>
              <a:rPr lang="en-US" dirty="0"/>
              <a:t> Guide (PR1) and the Digital Wellbeing Check Up Tool (PR2) in conjunction to ensure the best possible learning outcomes for SMEs.</a:t>
            </a:r>
          </a:p>
          <a:p>
            <a:pPr algn="just"/>
            <a:endParaRPr lang="en-US" dirty="0"/>
          </a:p>
          <a:p>
            <a:pPr algn="just"/>
            <a:r>
              <a:rPr lang="en-US" dirty="0"/>
              <a:t>Within this Facilitator’s Guide, entrepreneurship educators and SME managers will find an explanation of the relationship between the </a:t>
            </a:r>
            <a:r>
              <a:rPr lang="en-US" dirty="0" err="1"/>
              <a:t>DigiWorkWell</a:t>
            </a:r>
            <a:r>
              <a:rPr lang="en-US" dirty="0"/>
              <a:t> Guide, the Digital Wellbeing Check Up Tool and the Digital Wellbeing Training </a:t>
            </a:r>
            <a:r>
              <a:rPr lang="en-US" dirty="0" err="1"/>
              <a:t>Programme</a:t>
            </a:r>
            <a:r>
              <a:rPr lang="en-US" dirty="0"/>
              <a:t>, along with recommendations on how to use them together. We have also included several scenarios on how these resources can be used (including individual learning, learning in a group setting or as a SME manager).</a:t>
            </a:r>
          </a:p>
          <a:p>
            <a:pPr algn="just"/>
            <a:endParaRPr lang="en-US" dirty="0"/>
          </a:p>
          <a:p>
            <a:pPr algn="just"/>
            <a:r>
              <a:rPr lang="en-US" dirty="0"/>
              <a:t>Experts have developed the Digital Wellbeing Training </a:t>
            </a:r>
            <a:r>
              <a:rPr lang="en-US" dirty="0" err="1"/>
              <a:t>Programme</a:t>
            </a:r>
            <a:r>
              <a:rPr lang="en-US" dirty="0"/>
              <a:t>; they are passionate about Digital Wellbeing and the impact it can have on employees and the business itself. These OERs have been developed to equip SMEs with several ways of identifying where their </a:t>
            </a:r>
            <a:r>
              <a:rPr lang="en-US" dirty="0" err="1"/>
              <a:t>organisation</a:t>
            </a:r>
            <a:r>
              <a:rPr lang="en-US" dirty="0"/>
              <a:t> may need improving problem areas, the state of Digital Wellbeing in SMEs (found in the report) and the information and techniques on how this can be improved by both managers and business advisors.</a:t>
            </a:r>
          </a:p>
          <a:p>
            <a:pPr algn="just"/>
            <a:endParaRPr lang="en-US" b="1"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Tree>
    <p:extLst>
      <p:ext uri="{BB962C8B-B14F-4D97-AF65-F5344CB8AC3E}">
        <p14:creationId xmlns:p14="http://schemas.microsoft.com/office/powerpoint/2010/main" val="202765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9700" y="406263"/>
            <a:ext cx="6500273" cy="743603"/>
          </a:xfrm>
        </p:spPr>
        <p:txBody>
          <a:bodyPr/>
          <a:lstStyle/>
          <a:p>
            <a:r>
              <a:rPr lang="en-US" dirty="0">
                <a:latin typeface="Montserrat" panose="00000500000000000000" pitchFamily="50" charset="0"/>
              </a:rPr>
              <a:t>Introduction To The </a:t>
            </a:r>
            <a:r>
              <a:rPr lang="en-US" dirty="0" err="1">
                <a:latin typeface="Montserrat" panose="00000500000000000000" pitchFamily="50" charset="0"/>
              </a:rPr>
              <a:t>DigiWorkWell</a:t>
            </a:r>
            <a:r>
              <a:rPr lang="en-US" dirty="0">
                <a:latin typeface="Montserrat" panose="00000500000000000000" pitchFamily="50" charset="0"/>
              </a:rPr>
              <a:t> Project Team</a:t>
            </a:r>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pic>
        <p:nvPicPr>
          <p:cNvPr id="7" name="Picture 6">
            <a:extLst>
              <a:ext uri="{FF2B5EF4-FFF2-40B4-BE49-F238E27FC236}">
                <a16:creationId xmlns:a16="http://schemas.microsoft.com/office/drawing/2014/main" id="{5FFE4D01-8EB1-596E-B04C-EA9D6924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56" y="3008637"/>
            <a:ext cx="1621706" cy="389542"/>
          </a:xfrm>
          <a:prstGeom prst="rect">
            <a:avLst/>
          </a:prstGeom>
        </p:spPr>
      </p:pic>
      <p:sp>
        <p:nvSpPr>
          <p:cNvPr id="9" name="TextBox 8">
            <a:extLst>
              <a:ext uri="{FF2B5EF4-FFF2-40B4-BE49-F238E27FC236}">
                <a16:creationId xmlns:a16="http://schemas.microsoft.com/office/drawing/2014/main" id="{A27540D6-27E9-6FB8-A4CA-9B5F2BCEA6D8}"/>
              </a:ext>
            </a:extLst>
          </p:cNvPr>
          <p:cNvSpPr txBox="1"/>
          <p:nvPr/>
        </p:nvSpPr>
        <p:spPr>
          <a:xfrm>
            <a:off x="2312894" y="1715975"/>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Northern Chamber of Commerce– Poland</a:t>
            </a:r>
            <a:r>
              <a:rPr lang="en-US" sz="1200" dirty="0">
                <a:latin typeface="Calibri" panose="020F0502020204030204" pitchFamily="34" charset="0"/>
                <a:ea typeface="Calibri" panose="020F0502020204030204" pitchFamily="34" charset="0"/>
                <a:cs typeface="Calibri" panose="020F0502020204030204" pitchFamily="34" charset="0"/>
              </a:rPr>
              <a:t> was established in 1997 and </a:t>
            </a:r>
            <a:r>
              <a:rPr lang="en-US" sz="1200" dirty="0" err="1">
                <a:latin typeface="Calibri" panose="020F0502020204030204" pitchFamily="34" charset="0"/>
                <a:ea typeface="Calibri" panose="020F0502020204030204" pitchFamily="34" charset="0"/>
                <a:cs typeface="Calibri" panose="020F0502020204030204" pitchFamily="34" charset="0"/>
              </a:rPr>
              <a:t>and</a:t>
            </a:r>
            <a:r>
              <a:rPr lang="en-US" sz="1200" dirty="0">
                <a:latin typeface="Calibri" panose="020F0502020204030204" pitchFamily="34" charset="0"/>
                <a:ea typeface="Calibri" panose="020F0502020204030204" pitchFamily="34" charset="0"/>
                <a:cs typeface="Calibri" panose="020F0502020204030204" pitchFamily="34" charset="0"/>
              </a:rPr>
              <a:t> represents 1500 companies. It is based in Szczecin, and is the largest chamber of commerce in Poland. The principal task of </a:t>
            </a:r>
            <a:r>
              <a:rPr lang="en-US" sz="1200" dirty="0" err="1">
                <a:latin typeface="Calibri" panose="020F0502020204030204" pitchFamily="34" charset="0"/>
                <a:ea typeface="Calibri" panose="020F0502020204030204" pitchFamily="34" charset="0"/>
                <a:cs typeface="Calibri" panose="020F0502020204030204" pitchFamily="34" charset="0"/>
              </a:rPr>
              <a:t>NCCis</a:t>
            </a:r>
            <a:r>
              <a:rPr lang="en-US" sz="1200" dirty="0">
                <a:latin typeface="Calibri" panose="020F0502020204030204" pitchFamily="34" charset="0"/>
                <a:ea typeface="Calibri" panose="020F0502020204030204" pitchFamily="34" charset="0"/>
                <a:cs typeface="Calibri" panose="020F0502020204030204" pitchFamily="34" charset="0"/>
              </a:rPr>
              <a:t> to provide services to member companies, including training and education and more.</a:t>
            </a:r>
            <a:endParaRPr lang="en-US" dirty="0"/>
          </a:p>
        </p:txBody>
      </p:sp>
      <p:sp>
        <p:nvSpPr>
          <p:cNvPr id="11" name="TextBox 10">
            <a:extLst>
              <a:ext uri="{FF2B5EF4-FFF2-40B4-BE49-F238E27FC236}">
                <a16:creationId xmlns:a16="http://schemas.microsoft.com/office/drawing/2014/main" id="{C263D60C-147A-26B8-C6D9-C789580C4DAC}"/>
              </a:ext>
            </a:extLst>
          </p:cNvPr>
          <p:cNvSpPr txBox="1"/>
          <p:nvPr/>
        </p:nvSpPr>
        <p:spPr>
          <a:xfrm>
            <a:off x="2312894" y="3008637"/>
            <a:ext cx="4375176" cy="121308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Momentum, Ireland  </a:t>
            </a:r>
            <a:r>
              <a:rPr lang="en-US" sz="1200" dirty="0">
                <a:latin typeface="Calibri" panose="020F0502020204030204" pitchFamily="34" charset="0"/>
                <a:ea typeface="Calibri" panose="020F0502020204030204" pitchFamily="34" charset="0"/>
                <a:cs typeface="Calibri" panose="020F0502020204030204" pitchFamily="34" charset="0"/>
              </a:rPr>
              <a:t>is an award-winning Irish educator focused on developing progressive learning programmes (course curriculum and content development) and platforms for education, with a special focus on VET education, Digital Wellbeing, Innovation, and Entrepreneurship Education. </a:t>
            </a:r>
          </a:p>
          <a:p>
            <a:endParaRPr lang="en-IE" dirty="0"/>
          </a:p>
        </p:txBody>
      </p:sp>
      <p:sp>
        <p:nvSpPr>
          <p:cNvPr id="12" name="TextBox 11">
            <a:extLst>
              <a:ext uri="{FF2B5EF4-FFF2-40B4-BE49-F238E27FC236}">
                <a16:creationId xmlns:a16="http://schemas.microsoft.com/office/drawing/2014/main" id="{3A5673FF-DD5C-33EF-E73F-2FDD2A5F84F2}"/>
              </a:ext>
            </a:extLst>
          </p:cNvPr>
          <p:cNvSpPr txBox="1"/>
          <p:nvPr/>
        </p:nvSpPr>
        <p:spPr>
          <a:xfrm>
            <a:off x="2312894" y="4301299"/>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ENWHP – Italy </a:t>
            </a:r>
            <a:r>
              <a:rPr lang="en-US" sz="1200" dirty="0">
                <a:latin typeface="Calibri" panose="020F0502020204030204" pitchFamily="34" charset="0"/>
                <a:ea typeface="Calibri" panose="020F0502020204030204" pitchFamily="34" charset="0"/>
                <a:cs typeface="Calibri" panose="020F0502020204030204" pitchFamily="34" charset="0"/>
              </a:rPr>
              <a:t>European Network for Workplace Health Promotion was established in 1996and is a network of agencies, institutions and </a:t>
            </a:r>
            <a:r>
              <a:rPr lang="en-US" sz="1200" dirty="0" err="1">
                <a:latin typeface="Calibri" panose="020F0502020204030204" pitchFamily="34" charset="0"/>
                <a:ea typeface="Calibri" panose="020F0502020204030204" pitchFamily="34" charset="0"/>
                <a:cs typeface="Calibri" panose="020F0502020204030204" pitchFamily="34" charset="0"/>
              </a:rPr>
              <a:t>organisations</a:t>
            </a:r>
            <a:r>
              <a:rPr lang="en-US" sz="1200" dirty="0">
                <a:latin typeface="Calibri" panose="020F0502020204030204" pitchFamily="34" charset="0"/>
                <a:ea typeface="Calibri" panose="020F0502020204030204" pitchFamily="34" charset="0"/>
                <a:cs typeface="Calibri" panose="020F0502020204030204" pitchFamily="34" charset="0"/>
              </a:rPr>
              <a:t> dedicated to the promotion of health in the workplace (WHP) in the European Union. It is a membership </a:t>
            </a:r>
            <a:r>
              <a:rPr lang="en-US" sz="1200" dirty="0" err="1">
                <a:latin typeface="Calibri" panose="020F0502020204030204" pitchFamily="34" charset="0"/>
                <a:ea typeface="Calibri" panose="020F0502020204030204" pitchFamily="34" charset="0"/>
                <a:cs typeface="Calibri" panose="020F0502020204030204" pitchFamily="34" charset="0"/>
              </a:rPr>
              <a:t>organisation</a:t>
            </a:r>
            <a:r>
              <a:rPr lang="en-US" sz="1200" dirty="0">
                <a:latin typeface="Calibri" panose="020F0502020204030204" pitchFamily="34" charset="0"/>
                <a:ea typeface="Calibri" panose="020F0502020204030204" pitchFamily="34" charset="0"/>
                <a:cs typeface="Calibri" panose="020F0502020204030204" pitchFamily="34" charset="0"/>
              </a:rPr>
              <a:t> with membership open to employers, and representative bodies.</a:t>
            </a:r>
            <a:endParaRPr lang="en-IE"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A1B27C8-99B6-10EB-7E8F-9A24041C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14" y="8564737"/>
            <a:ext cx="1295316" cy="561613"/>
          </a:xfrm>
          <a:prstGeom prst="rect">
            <a:avLst/>
          </a:prstGeom>
        </p:spPr>
      </p:pic>
      <p:sp>
        <p:nvSpPr>
          <p:cNvPr id="16" name="TextBox 15">
            <a:extLst>
              <a:ext uri="{FF2B5EF4-FFF2-40B4-BE49-F238E27FC236}">
                <a16:creationId xmlns:a16="http://schemas.microsoft.com/office/drawing/2014/main" id="{4A141322-BDE4-D249-DDDC-81CBA110634B}"/>
              </a:ext>
            </a:extLst>
          </p:cNvPr>
          <p:cNvSpPr txBox="1"/>
          <p:nvPr/>
        </p:nvSpPr>
        <p:spPr>
          <a:xfrm>
            <a:off x="2388460" y="5521753"/>
            <a:ext cx="4514364" cy="830997"/>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XAMK- Finland </a:t>
            </a:r>
            <a:r>
              <a:rPr lang="en-US" sz="1200" dirty="0">
                <a:latin typeface="Calibri" panose="020F0502020204030204" pitchFamily="34" charset="0"/>
                <a:ea typeface="Calibri" panose="020F0502020204030204" pitchFamily="34" charset="0"/>
                <a:cs typeface="Calibri" panose="020F0502020204030204" pitchFamily="34" charset="0"/>
              </a:rPr>
              <a:t>South-Eastern Finland University of Applied Sciences is a University of Applied Sciences in Finland. It was established in the beginning of 2017, when </a:t>
            </a:r>
            <a:r>
              <a:rPr lang="en-US" sz="1200" dirty="0" err="1">
                <a:latin typeface="Calibri" panose="020F0502020204030204" pitchFamily="34" charset="0"/>
                <a:ea typeface="Calibri" panose="020F0502020204030204" pitchFamily="34" charset="0"/>
                <a:cs typeface="Calibri" panose="020F0502020204030204" pitchFamily="34" charset="0"/>
              </a:rPr>
              <a:t>Kymenlaakso</a:t>
            </a:r>
            <a:r>
              <a:rPr lang="en-US" sz="1200" dirty="0">
                <a:latin typeface="Calibri" panose="020F0502020204030204" pitchFamily="34" charset="0"/>
                <a:ea typeface="Calibri" panose="020F0502020204030204" pitchFamily="34" charset="0"/>
                <a:cs typeface="Calibri" panose="020F0502020204030204" pitchFamily="34" charset="0"/>
              </a:rPr>
              <a:t> University of Applied Sciences and Mikkeli University of Applied Sciences merged.</a:t>
            </a:r>
          </a:p>
        </p:txBody>
      </p:sp>
      <p:sp>
        <p:nvSpPr>
          <p:cNvPr id="17" name="TextBox 16">
            <a:extLst>
              <a:ext uri="{FF2B5EF4-FFF2-40B4-BE49-F238E27FC236}">
                <a16:creationId xmlns:a16="http://schemas.microsoft.com/office/drawing/2014/main" id="{8C355C2F-A8A0-6AF5-2EAD-34E934A48F61}"/>
              </a:ext>
            </a:extLst>
          </p:cNvPr>
          <p:cNvSpPr txBox="1"/>
          <p:nvPr/>
        </p:nvSpPr>
        <p:spPr>
          <a:xfrm>
            <a:off x="2479328" y="6866001"/>
            <a:ext cx="4423496" cy="1213089"/>
          </a:xfrm>
          <a:prstGeom prst="rect">
            <a:avLst/>
          </a:prstGeom>
          <a:noFill/>
        </p:spPr>
        <p:txBody>
          <a:bodyPr wrap="square" rtlCol="0">
            <a:spAutoFit/>
          </a:bodyPr>
          <a:lstStyle/>
          <a:p>
            <a:r>
              <a:rPr lang="en-IE" sz="1200" b="1" dirty="0">
                <a:latin typeface="Calibri" panose="020F0502020204030204" pitchFamily="34" charset="0"/>
                <a:ea typeface="Calibri" panose="020F0502020204030204" pitchFamily="34" charset="0"/>
                <a:cs typeface="Calibri" panose="020F0502020204030204" pitchFamily="34" charset="0"/>
              </a:rPr>
              <a:t>BIC EURONOVA- Spain</a:t>
            </a:r>
            <a:r>
              <a:rPr lang="en-IE" sz="1200" dirty="0">
                <a:latin typeface="Calibri" panose="020F0502020204030204" pitchFamily="34" charset="0"/>
                <a:ea typeface="Calibri" panose="020F0502020204030204" pitchFamily="34" charset="0"/>
                <a:cs typeface="Calibri" panose="020F0502020204030204" pitchFamily="34" charset="0"/>
              </a:rPr>
              <a:t> is </a:t>
            </a:r>
            <a:r>
              <a:rPr lang="en-US" sz="1200" dirty="0">
                <a:latin typeface="Calibri" panose="020F0502020204030204" pitchFamily="34" charset="0"/>
                <a:ea typeface="Calibri" panose="020F0502020204030204" pitchFamily="34" charset="0"/>
                <a:cs typeface="Calibri" panose="020F0502020204030204" pitchFamily="34" charset="0"/>
              </a:rPr>
              <a:t>the European Business and Innovation Center (CEEI) of Malaga was founded in 1991 through a European Community Commission initiative, to support the creation of innovative SME's, to promote the initiation of innovative activities of existing SME's and public administrations.</a:t>
            </a:r>
          </a:p>
          <a:p>
            <a:endParaRPr lang="en-IE" dirty="0"/>
          </a:p>
        </p:txBody>
      </p:sp>
      <p:sp>
        <p:nvSpPr>
          <p:cNvPr id="18" name="TextBox 17">
            <a:extLst>
              <a:ext uri="{FF2B5EF4-FFF2-40B4-BE49-F238E27FC236}">
                <a16:creationId xmlns:a16="http://schemas.microsoft.com/office/drawing/2014/main" id="{56E98414-3DED-A711-42D1-677E3A88C8E9}"/>
              </a:ext>
            </a:extLst>
          </p:cNvPr>
          <p:cNvSpPr txBox="1"/>
          <p:nvPr/>
        </p:nvSpPr>
        <p:spPr>
          <a:xfrm>
            <a:off x="2479328" y="8664685"/>
            <a:ext cx="4423496"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European E-Learning Institute – Denmark is </a:t>
            </a:r>
            <a:r>
              <a:rPr lang="en-GB" sz="1200" dirty="0">
                <a:latin typeface="Calibri" panose="020F0502020204030204" pitchFamily="34" charset="0"/>
                <a:ea typeface="Calibri" panose="020F0502020204030204" pitchFamily="34" charset="0"/>
                <a:cs typeface="Calibri" panose="020F0502020204030204" pitchFamily="34" charset="0"/>
              </a:rPr>
              <a:t>is a leading provider of eLearning and blended learning solutions in Europe. </a:t>
            </a:r>
            <a:endParaRPr lang="en-US" sz="1200" b="1"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B8B00BBD-7CC1-EC13-CA83-0E2392EDF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61" y="1571033"/>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82D1AF-4EE6-8D9C-C529-34A65FBB0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0" y="5371202"/>
            <a:ext cx="1621706" cy="645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9694C7-1593-D3E4-2771-17D468F4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51" y="6866001"/>
            <a:ext cx="1295316" cy="811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2C6543-F246-9535-E413-4C5B4AB38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34" y="3875196"/>
            <a:ext cx="9715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5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ABOUT THE CURRICULUM</a:t>
            </a:r>
          </a:p>
        </p:txBody>
      </p:sp>
      <p:pic>
        <p:nvPicPr>
          <p:cNvPr id="10" name="Picture Placeholder 9">
            <a:extLst>
              <a:ext uri="{FF2B5EF4-FFF2-40B4-BE49-F238E27FC236}">
                <a16:creationId xmlns:a16="http://schemas.microsoft.com/office/drawing/2014/main" id="{B6CBBF19-72B1-742A-5E5A-8C941AE7CB26}"/>
              </a:ext>
            </a:extLst>
          </p:cNvPr>
          <p:cNvPicPr>
            <a:picLocks noGrp="1" noChangeAspect="1"/>
          </p:cNvPicPr>
          <p:nvPr>
            <p:ph type="pic" sz="quarter" idx="16"/>
          </p:nvPr>
        </p:nvPicPr>
        <p:blipFill rotWithShape="1">
          <a:blip r:embed="rId2"/>
          <a:srcRect l="41369" t="2416" r="16479" b="697"/>
          <a:stretch/>
        </p:blipFill>
        <p:spPr>
          <a:xfrm>
            <a:off x="3634150" y="3859237"/>
            <a:ext cx="3943454" cy="6042845"/>
          </a:xfrm>
        </p:spPr>
      </p:pic>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529700" y="5185485"/>
            <a:ext cx="6500273" cy="743603"/>
          </a:xfrm>
        </p:spPr>
        <p:txBody>
          <a:bodyPr/>
          <a:lstStyle/>
          <a:p>
            <a:r>
              <a:rPr lang="en-US" dirty="0"/>
              <a:t>About The </a:t>
            </a:r>
            <a:r>
              <a:rPr lang="en-US" dirty="0" err="1"/>
              <a:t>DigiWorkWell</a:t>
            </a:r>
            <a:r>
              <a:rPr lang="en-US" dirty="0"/>
              <a:t> Training Curriculum</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29699" y="6160168"/>
            <a:ext cx="6500272" cy="3363346"/>
          </a:xfrm>
        </p:spPr>
        <p:txBody>
          <a:bodyPr/>
          <a:lstStyle/>
          <a:p>
            <a:pPr algn="just"/>
            <a:r>
              <a:rPr lang="en-US" b="0" i="0" dirty="0">
                <a:solidFill>
                  <a:srgbClr val="374151"/>
                </a:solidFill>
                <a:effectLst/>
                <a:ea typeface="Calibri" panose="020F0502020204030204" pitchFamily="34" charset="0"/>
              </a:rPr>
              <a:t>The </a:t>
            </a:r>
            <a:r>
              <a:rPr lang="en-US" b="0" i="0" dirty="0" err="1">
                <a:solidFill>
                  <a:srgbClr val="374151"/>
                </a:solidFill>
                <a:effectLst/>
                <a:ea typeface="Calibri" panose="020F0502020204030204" pitchFamily="34" charset="0"/>
              </a:rPr>
              <a:t>DigiWorkWell</a:t>
            </a:r>
            <a:r>
              <a:rPr lang="en-US" b="0" i="0" dirty="0">
                <a:solidFill>
                  <a:srgbClr val="374151"/>
                </a:solidFill>
                <a:effectLst/>
                <a:ea typeface="Calibri" panose="020F0502020204030204" pitchFamily="34" charset="0"/>
              </a:rPr>
              <a:t> project, supported by Erasmus+, introduces a comprehensive suite of educational modules designed to enhance digital wellbeing in Small and Medium-sized Enterprises (SMEs) across Europe. These modules, integral to the project's open educational resources, are specially tailored for SME managers and educators in entrepreneurship. They focus on enhancing digital competencies and increasing </a:t>
            </a:r>
            <a:r>
              <a:rPr lang="en-US" b="0" i="0" dirty="0" err="1">
                <a:solidFill>
                  <a:srgbClr val="374151"/>
                </a:solidFill>
                <a:effectLst/>
                <a:ea typeface="Calibri" panose="020F0502020204030204" pitchFamily="34" charset="0"/>
              </a:rPr>
              <a:t>organisational</a:t>
            </a:r>
            <a:r>
              <a:rPr lang="en-US" b="0" i="0" dirty="0">
                <a:solidFill>
                  <a:srgbClr val="374151"/>
                </a:solidFill>
                <a:effectLst/>
                <a:ea typeface="Calibri" panose="020F0502020204030204" pitchFamily="34" charset="0"/>
              </a:rPr>
              <a:t> capacity to manage transitions in digital working life.</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Comprising a mixture of multimedia resources such as PowerPoint presentations, documents, worksheets, videos, and interactive quizzes, the content is segmented into five detailed modules.</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Each module addresses specific aspects of digital wellbeing in the workplace, aiming to equip professionals with practical tools and strategies for navigating the challenges posed by an increasingly </a:t>
            </a:r>
            <a:r>
              <a:rPr lang="en-US" b="0" i="0" dirty="0" err="1">
                <a:solidFill>
                  <a:srgbClr val="374151"/>
                </a:solidFill>
                <a:effectLst/>
                <a:ea typeface="Calibri" panose="020F0502020204030204" pitchFamily="34" charset="0"/>
              </a:rPr>
              <a:t>digitalised</a:t>
            </a:r>
            <a:r>
              <a:rPr lang="en-US" b="0" i="0" dirty="0">
                <a:solidFill>
                  <a:srgbClr val="374151"/>
                </a:solidFill>
                <a:effectLst/>
                <a:ea typeface="Calibri" panose="020F0502020204030204" pitchFamily="34" charset="0"/>
              </a:rPr>
              <a:t> work environment, particularly in a post pandemic world.</a:t>
            </a:r>
          </a:p>
          <a:p>
            <a:pPr algn="just"/>
            <a:endParaRPr lang="en-US" b="0" i="0" dirty="0">
              <a:solidFill>
                <a:srgbClr val="374151"/>
              </a:solidFill>
              <a:effectLst/>
              <a:ea typeface="Calibri" panose="020F0502020204030204" pitchFamily="34" charset="0"/>
            </a:endParaRPr>
          </a:p>
          <a:p>
            <a:pPr algn="just"/>
            <a:r>
              <a:rPr lang="en-US" b="0" i="0" dirty="0">
                <a:solidFill>
                  <a:srgbClr val="374151"/>
                </a:solidFill>
                <a:effectLst/>
                <a:ea typeface="Calibri" panose="020F0502020204030204" pitchFamily="34" charset="0"/>
              </a:rPr>
              <a:t>The </a:t>
            </a:r>
            <a:r>
              <a:rPr lang="en-US" b="0" i="0" dirty="0" err="1">
                <a:solidFill>
                  <a:srgbClr val="374151"/>
                </a:solidFill>
                <a:effectLst/>
                <a:ea typeface="Calibri" panose="020F0502020204030204" pitchFamily="34" charset="0"/>
              </a:rPr>
              <a:t>DigiWorkWell</a:t>
            </a:r>
            <a:r>
              <a:rPr lang="en-US" b="0" i="0" dirty="0">
                <a:solidFill>
                  <a:srgbClr val="374151"/>
                </a:solidFill>
                <a:effectLst/>
                <a:ea typeface="Calibri" panose="020F0502020204030204" pitchFamily="34" charset="0"/>
              </a:rPr>
              <a:t> modules are more than educational tools; they represent a proactive approach to empowering SMEs in their journey through digital transformation. By enriching the digital literacy and management acumen of SME managers and educators, the project significantly contributes to safeguarding the health and productivity of the workforce in a rapidly evolving digital domain.</a:t>
            </a:r>
          </a:p>
          <a:p>
            <a:pPr algn="just"/>
            <a:endParaRPr lang="en-US" b="0" i="0" dirty="0">
              <a:solidFill>
                <a:srgbClr val="374151"/>
              </a:solidFill>
              <a:effectLst/>
              <a:ea typeface="Calibri" panose="020F0502020204030204" pitchFamily="34" charset="0"/>
            </a:endParaRPr>
          </a:p>
          <a:p>
            <a:pPr algn="just"/>
            <a:r>
              <a:rPr lang="en-US" dirty="0">
                <a:solidFill>
                  <a:srgbClr val="374151"/>
                </a:solidFill>
                <a:ea typeface="Calibri" panose="020F0502020204030204" pitchFamily="34" charset="0"/>
              </a:rPr>
              <a:t>The resources are a</a:t>
            </a:r>
            <a:r>
              <a:rPr lang="en-US" b="0" i="0" dirty="0">
                <a:solidFill>
                  <a:srgbClr val="374151"/>
                </a:solidFill>
                <a:effectLst/>
                <a:ea typeface="Calibri" panose="020F0502020204030204" pitchFamily="34" charset="0"/>
              </a:rPr>
              <a:t>ccessible online at no cost and designed with user-friendliness in mind, these resources enable educators and managers to effectively impart and apply essential subjects within their communities and </a:t>
            </a:r>
            <a:r>
              <a:rPr lang="en-US" b="0" i="0" dirty="0" err="1">
                <a:solidFill>
                  <a:srgbClr val="374151"/>
                </a:solidFill>
                <a:effectLst/>
                <a:ea typeface="Calibri" panose="020F0502020204030204" pitchFamily="34" charset="0"/>
              </a:rPr>
              <a:t>organisations</a:t>
            </a:r>
            <a:r>
              <a:rPr lang="en-US" b="0" i="0" dirty="0">
                <a:solidFill>
                  <a:srgbClr val="374151"/>
                </a:solidFill>
                <a:effectLst/>
                <a:ea typeface="Calibri" panose="020F0502020204030204" pitchFamily="34" charset="0"/>
              </a:rPr>
              <a:t>.</a:t>
            </a:r>
          </a:p>
          <a:p>
            <a:pPr algn="just"/>
            <a:endParaRPr lang="en-US" dirty="0">
              <a:solidFill>
                <a:srgbClr val="374151"/>
              </a:solidFill>
              <a:ea typeface="Calibri" panose="020F0502020204030204" pitchFamily="34" charset="0"/>
            </a:endParaRPr>
          </a:p>
          <a:p>
            <a:pPr algn="just"/>
            <a:r>
              <a:rPr lang="en-US" b="0" i="0" dirty="0">
                <a:solidFill>
                  <a:srgbClr val="374151"/>
                </a:solidFill>
                <a:effectLst/>
                <a:ea typeface="Calibri" panose="020F0502020204030204" pitchFamily="34" charset="0"/>
              </a:rPr>
              <a:t>The modules that these resources include are:</a:t>
            </a:r>
          </a:p>
          <a:p>
            <a:pPr algn="just"/>
            <a:endParaRPr lang="en-US" dirty="0">
              <a:ea typeface="Calibri" panose="020F0502020204030204" pitchFamily="34" charset="0"/>
            </a:endParaRPr>
          </a:p>
          <a:p>
            <a:pPr algn="just"/>
            <a:r>
              <a:rPr lang="en-US" dirty="0">
                <a:ea typeface="Calibri" panose="020F0502020204030204" pitchFamily="34" charset="0"/>
              </a:rPr>
              <a:t>Module 1- Introduction To Digital Working and Digital Wellbeing</a:t>
            </a:r>
          </a:p>
          <a:p>
            <a:pPr algn="just"/>
            <a:r>
              <a:rPr lang="en-US" dirty="0">
                <a:ea typeface="Calibri" panose="020F0502020204030204" pitchFamily="34" charset="0"/>
              </a:rPr>
              <a:t>Module 2- Digital Communication</a:t>
            </a:r>
          </a:p>
          <a:p>
            <a:pPr algn="just"/>
            <a:r>
              <a:rPr lang="en-US" dirty="0">
                <a:ea typeface="Calibri" panose="020F0502020204030204" pitchFamily="34" charset="0"/>
              </a:rPr>
              <a:t>Module 3- Digital Physical health</a:t>
            </a:r>
          </a:p>
          <a:p>
            <a:pPr algn="just"/>
            <a:r>
              <a:rPr lang="en-US" dirty="0">
                <a:ea typeface="Calibri" panose="020F0502020204030204" pitchFamily="34" charset="0"/>
              </a:rPr>
              <a:t>Module 4- Mental Wellbeing</a:t>
            </a:r>
          </a:p>
          <a:p>
            <a:pPr algn="just"/>
            <a:r>
              <a:rPr lang="en-US" dirty="0">
                <a:ea typeface="Calibri" panose="020F0502020204030204" pitchFamily="34" charset="0"/>
              </a:rPr>
              <a:t>Module 5- Leading a Digital Workforce</a:t>
            </a:r>
          </a:p>
          <a:p>
            <a:pPr algn="just"/>
            <a:endParaRPr lang="en-US" dirty="0">
              <a:ea typeface="Calibri" panose="020F0502020204030204" pitchFamily="34" charset="0"/>
            </a:endParaRPr>
          </a:p>
          <a:p>
            <a:pPr algn="just"/>
            <a:r>
              <a:rPr lang="en-US" dirty="0">
                <a:ea typeface="Calibri" panose="020F0502020204030204" pitchFamily="34" charset="0"/>
              </a:rPr>
              <a:t>For a list of topics that each module includes, please move on to the next page of this guide.</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dirty="0"/>
          </a:p>
        </p:txBody>
      </p:sp>
      <p:pic>
        <p:nvPicPr>
          <p:cNvPr id="9" name="Picture 8">
            <a:extLst>
              <a:ext uri="{FF2B5EF4-FFF2-40B4-BE49-F238E27FC236}">
                <a16:creationId xmlns:a16="http://schemas.microsoft.com/office/drawing/2014/main" id="{67C803FD-4408-1745-E4E3-7248E1F2FD9F}"/>
              </a:ext>
            </a:extLst>
          </p:cNvPr>
          <p:cNvPicPr>
            <a:picLocks noChangeAspect="1"/>
          </p:cNvPicPr>
          <p:nvPr/>
        </p:nvPicPr>
        <p:blipFill>
          <a:blip r:embed="rId2"/>
          <a:stretch>
            <a:fillRect/>
          </a:stretch>
        </p:blipFill>
        <p:spPr>
          <a:xfrm>
            <a:off x="0" y="-24321"/>
            <a:ext cx="7559675" cy="4994768"/>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424">
            <a:extLst>
              <a:ext uri="{FF2B5EF4-FFF2-40B4-BE49-F238E27FC236}">
                <a16:creationId xmlns:a16="http://schemas.microsoft.com/office/drawing/2014/main" id="{688BBD64-C871-7D53-F0B9-574D4705AE10}"/>
              </a:ext>
            </a:extLst>
          </p:cNvPr>
          <p:cNvPicPr>
            <a:picLocks noChangeAspect="1"/>
          </p:cNvPicPr>
          <p:nvPr/>
        </p:nvPicPr>
        <p:blipFill rotWithShape="1">
          <a:blip r:embed="rId2"/>
          <a:srcRect l="6171" t="1625" r="712" b="17106"/>
          <a:stretch/>
        </p:blipFill>
        <p:spPr>
          <a:xfrm>
            <a:off x="2812811" y="4550862"/>
            <a:ext cx="4798433" cy="6281972"/>
          </a:xfrm>
          <a:prstGeom prst="rect">
            <a:avLst/>
          </a:prstGeom>
          <a:solidFill>
            <a:srgbClr val="B79974"/>
          </a:solidFill>
          <a:effectLst>
            <a:softEdge rad="163796"/>
          </a:effectLst>
        </p:spPr>
      </p:pic>
      <p:sp>
        <p:nvSpPr>
          <p:cNvPr id="5" name="Freeform 4">
            <a:extLst>
              <a:ext uri="{FF2B5EF4-FFF2-40B4-BE49-F238E27FC236}">
                <a16:creationId xmlns:a16="http://schemas.microsoft.com/office/drawing/2014/main" id="{2E5A2A1D-D261-5C8C-A12F-AC3A763EA015}"/>
              </a:ext>
            </a:extLst>
          </p:cNvPr>
          <p:cNvSpPr/>
          <p:nvPr/>
        </p:nvSpPr>
        <p:spPr>
          <a:xfrm>
            <a:off x="81728" y="0"/>
            <a:ext cx="7389003" cy="10691812"/>
          </a:xfrm>
          <a:custGeom>
            <a:avLst/>
            <a:gdLst>
              <a:gd name="connsiteX0" fmla="*/ 0 w 7553377"/>
              <a:gd name="connsiteY0" fmla="*/ 0 h 10771105"/>
              <a:gd name="connsiteX1" fmla="*/ 0 w 7553377"/>
              <a:gd name="connsiteY1" fmla="*/ 10771105 h 10771105"/>
              <a:gd name="connsiteX2" fmla="*/ 7553377 w 7553377"/>
              <a:gd name="connsiteY2" fmla="*/ 10771105 h 10771105"/>
              <a:gd name="connsiteX3" fmla="*/ 7553377 w 7553377"/>
              <a:gd name="connsiteY3" fmla="*/ 0 h 10771105"/>
            </a:gdLst>
            <a:ahLst/>
            <a:cxnLst>
              <a:cxn ang="0">
                <a:pos x="connsiteX0" y="connsiteY0"/>
              </a:cxn>
              <a:cxn ang="0">
                <a:pos x="connsiteX1" y="connsiteY1"/>
              </a:cxn>
              <a:cxn ang="0">
                <a:pos x="connsiteX2" y="connsiteY2"/>
              </a:cxn>
              <a:cxn ang="0">
                <a:pos x="connsiteX3" y="connsiteY3"/>
              </a:cxn>
            </a:cxnLst>
            <a:rect l="l" t="t" r="r" b="b"/>
            <a:pathLst>
              <a:path w="7553377" h="10771105">
                <a:moveTo>
                  <a:pt x="0" y="0"/>
                </a:moveTo>
                <a:lnTo>
                  <a:pt x="0" y="10771105"/>
                </a:lnTo>
                <a:lnTo>
                  <a:pt x="7553377" y="10771105"/>
                </a:lnTo>
                <a:lnTo>
                  <a:pt x="7553377" y="0"/>
                </a:lnTo>
                <a:close/>
              </a:path>
            </a:pathLst>
          </a:custGeom>
          <a:gradFill>
            <a:gsLst>
              <a:gs pos="0">
                <a:srgbClr val="7654A2"/>
              </a:gs>
              <a:gs pos="63000">
                <a:srgbClr val="805E9C"/>
              </a:gs>
              <a:gs pos="84950">
                <a:srgbClr val="805E9C">
                  <a:alpha val="40000"/>
                </a:srgbClr>
              </a:gs>
            </a:gsLst>
            <a:lin ang="2700000" scaled="1"/>
          </a:gradFill>
          <a:ln w="12667" cap="flat">
            <a:noFill/>
            <a:prstDash val="solid"/>
            <a:miter/>
          </a:ln>
        </p:spPr>
        <p:txBody>
          <a:bodyPr rtlCol="0" anchor="ctr"/>
          <a:lstStyle/>
          <a:p>
            <a:endParaRPr lang="en-US" sz="1275"/>
          </a:p>
        </p:txBody>
      </p:sp>
      <p:grpSp>
        <p:nvGrpSpPr>
          <p:cNvPr id="6" name="Graphic 2">
            <a:extLst>
              <a:ext uri="{FF2B5EF4-FFF2-40B4-BE49-F238E27FC236}">
                <a16:creationId xmlns:a16="http://schemas.microsoft.com/office/drawing/2014/main" id="{10AAFFD0-317D-60A9-0AFC-2F6947A7C372}"/>
              </a:ext>
            </a:extLst>
          </p:cNvPr>
          <p:cNvGrpSpPr/>
          <p:nvPr/>
        </p:nvGrpSpPr>
        <p:grpSpPr>
          <a:xfrm>
            <a:off x="81727" y="2388903"/>
            <a:ext cx="7226233" cy="2615625"/>
            <a:chOff x="-15213" y="2404864"/>
            <a:chExt cx="7274515" cy="2633101"/>
          </a:xfrm>
          <a:solidFill>
            <a:srgbClr val="FFFFFF"/>
          </a:solidFill>
        </p:grpSpPr>
        <p:sp>
          <p:nvSpPr>
            <p:cNvPr id="7" name="Freeform 6">
              <a:extLst>
                <a:ext uri="{FF2B5EF4-FFF2-40B4-BE49-F238E27FC236}">
                  <a16:creationId xmlns:a16="http://schemas.microsoft.com/office/drawing/2014/main" id="{04ABD650-9027-A20E-8D21-B25D1CC381AF}"/>
                </a:ext>
              </a:extLst>
            </p:cNvPr>
            <p:cNvSpPr/>
            <p:nvPr/>
          </p:nvSpPr>
          <p:spPr>
            <a:xfrm>
              <a:off x="-15213" y="2404864"/>
              <a:ext cx="7274515" cy="2633101"/>
            </a:xfrm>
            <a:custGeom>
              <a:avLst/>
              <a:gdLst>
                <a:gd name="connsiteX0" fmla="*/ 0 w 7413945"/>
                <a:gd name="connsiteY0" fmla="*/ 0 h 2818796"/>
                <a:gd name="connsiteX1" fmla="*/ 7413946 w 7413945"/>
                <a:gd name="connsiteY1" fmla="*/ 0 h 2818796"/>
                <a:gd name="connsiteX2" fmla="*/ 7413946 w 7413945"/>
                <a:gd name="connsiteY2" fmla="*/ 2818797 h 2818796"/>
                <a:gd name="connsiteX3" fmla="*/ 0 w 7413945"/>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7413945" h="2818796">
                  <a:moveTo>
                    <a:pt x="0" y="0"/>
                  </a:moveTo>
                  <a:lnTo>
                    <a:pt x="7413946" y="0"/>
                  </a:lnTo>
                  <a:lnTo>
                    <a:pt x="7413946"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9" name="TextBox 8">
            <a:extLst>
              <a:ext uri="{FF2B5EF4-FFF2-40B4-BE49-F238E27FC236}">
                <a16:creationId xmlns:a16="http://schemas.microsoft.com/office/drawing/2014/main" id="{9D0F6C85-8DB2-2985-788A-D5D64B1F9C4E}"/>
              </a:ext>
            </a:extLst>
          </p:cNvPr>
          <p:cNvSpPr txBox="1"/>
          <p:nvPr/>
        </p:nvSpPr>
        <p:spPr>
          <a:xfrm>
            <a:off x="346050" y="8787852"/>
            <a:ext cx="2760266" cy="797965"/>
          </a:xfrm>
          <a:prstGeom prst="rect">
            <a:avLst/>
          </a:prstGeom>
          <a:noFill/>
        </p:spPr>
        <p:txBody>
          <a:bodyPr wrap="none" rtlCol="0">
            <a:spAutoFit/>
          </a:bodyPr>
          <a:lstStyle/>
          <a:p>
            <a:r>
              <a:rPr lang="en-US" sz="2310" dirty="0" err="1">
                <a:ln/>
                <a:solidFill>
                  <a:srgbClr val="FFFFFF"/>
                </a:solidFill>
                <a:latin typeface="Avenir-Roman"/>
                <a:sym typeface="Avenir-Roman"/>
                <a:rtl val="0"/>
              </a:rPr>
              <a:t>www.</a:t>
            </a:r>
            <a:r>
              <a:rPr lang="en-US" sz="2310" dirty="0" err="1">
                <a:ln/>
                <a:solidFill>
                  <a:srgbClr val="FFFFFF"/>
                </a:solidFill>
                <a:latin typeface="Avenir-Black"/>
                <a:sym typeface="Avenir-Black"/>
                <a:rtl val="0"/>
              </a:rPr>
              <a:t>digiworkwell</a:t>
            </a:r>
            <a:r>
              <a:rPr lang="en-US" sz="2310" dirty="0" err="1">
                <a:ln/>
                <a:solidFill>
                  <a:srgbClr val="FFFFFF"/>
                </a:solidFill>
                <a:latin typeface="Avenir-Roman"/>
                <a:sym typeface="Avenir-Roman"/>
                <a:rtl val="0"/>
              </a:rPr>
              <a:t>.eu</a:t>
            </a:r>
            <a:endParaRPr lang="en-US" sz="2310" dirty="0">
              <a:ln/>
              <a:solidFill>
                <a:srgbClr val="FFFFFF"/>
              </a:solidFill>
              <a:latin typeface="Avenir-Black"/>
              <a:sym typeface="Avenir-Black"/>
              <a:rtl val="0"/>
            </a:endParaRPr>
          </a:p>
          <a:p>
            <a:pPr algn="l"/>
            <a:endParaRPr lang="en-US" sz="2310" dirty="0">
              <a:ln/>
              <a:solidFill>
                <a:srgbClr val="FFFFFF"/>
              </a:solidFill>
              <a:latin typeface="Avenir-Roman"/>
              <a:sym typeface="Avenir-Roman"/>
              <a:rtl val="0"/>
            </a:endParaRPr>
          </a:p>
        </p:txBody>
      </p:sp>
      <p:sp>
        <p:nvSpPr>
          <p:cNvPr id="12" name="Freeform 11">
            <a:extLst>
              <a:ext uri="{FF2B5EF4-FFF2-40B4-BE49-F238E27FC236}">
                <a16:creationId xmlns:a16="http://schemas.microsoft.com/office/drawing/2014/main" id="{4E634012-A105-E535-C9CC-AFDBF2EDA95C}"/>
              </a:ext>
            </a:extLst>
          </p:cNvPr>
          <p:cNvSpPr/>
          <p:nvPr/>
        </p:nvSpPr>
        <p:spPr>
          <a:xfrm>
            <a:off x="4917695" y="4236710"/>
            <a:ext cx="2771468" cy="2490429"/>
          </a:xfrm>
          <a:custGeom>
            <a:avLst/>
            <a:gdLst>
              <a:gd name="connsiteX0" fmla="*/ 1317404 w 2789986"/>
              <a:gd name="connsiteY0" fmla="*/ 20316 h 2507069"/>
              <a:gd name="connsiteX1" fmla="*/ 1539227 w 2789986"/>
              <a:gd name="connsiteY1" fmla="*/ 0 h 2507069"/>
              <a:gd name="connsiteX2" fmla="*/ 2202159 w 2789986"/>
              <a:gd name="connsiteY2" fmla="*/ 190459 h 2507069"/>
              <a:gd name="connsiteX3" fmla="*/ 2190752 w 2789986"/>
              <a:gd name="connsiteY3" fmla="*/ 284419 h 2507069"/>
              <a:gd name="connsiteX4" fmla="*/ 2190752 w 2789986"/>
              <a:gd name="connsiteY4" fmla="*/ 284419 h 2507069"/>
              <a:gd name="connsiteX5" fmla="*/ 1351628 w 2789986"/>
              <a:gd name="connsiteY5" fmla="*/ 779613 h 2507069"/>
              <a:gd name="connsiteX6" fmla="*/ 1336417 w 2789986"/>
              <a:gd name="connsiteY6" fmla="*/ 787232 h 2507069"/>
              <a:gd name="connsiteX7" fmla="*/ 1247688 w 2789986"/>
              <a:gd name="connsiteY7" fmla="*/ 749140 h 2507069"/>
              <a:gd name="connsiteX8" fmla="*/ 1243886 w 2789986"/>
              <a:gd name="connsiteY8" fmla="*/ 107927 h 2507069"/>
              <a:gd name="connsiteX9" fmla="*/ 1317404 w 2789986"/>
              <a:gd name="connsiteY9" fmla="*/ 20316 h 2507069"/>
              <a:gd name="connsiteX10" fmla="*/ 1046147 w 2789986"/>
              <a:gd name="connsiteY10" fmla="*/ 1573193 h 2507069"/>
              <a:gd name="connsiteX11" fmla="*/ 1106990 w 2789986"/>
              <a:gd name="connsiteY11" fmla="*/ 1491931 h 2507069"/>
              <a:gd name="connsiteX12" fmla="*/ 1233745 w 2789986"/>
              <a:gd name="connsiteY12" fmla="*/ 1493201 h 2507069"/>
              <a:gd name="connsiteX13" fmla="*/ 1363036 w 2789986"/>
              <a:gd name="connsiteY13" fmla="*/ 1673502 h 2507069"/>
              <a:gd name="connsiteX14" fmla="*/ 1321207 w 2789986"/>
              <a:gd name="connsiteY14" fmla="*/ 1735719 h 2507069"/>
              <a:gd name="connsiteX15" fmla="*/ 1086709 w 2789986"/>
              <a:gd name="connsiteY15" fmla="*/ 1681120 h 2507069"/>
              <a:gd name="connsiteX16" fmla="*/ 1046147 w 2789986"/>
              <a:gd name="connsiteY16" fmla="*/ 1573193 h 2507069"/>
              <a:gd name="connsiteX17" fmla="*/ 563207 w 2789986"/>
              <a:gd name="connsiteY17" fmla="*/ 2012519 h 2507069"/>
              <a:gd name="connsiteX18" fmla="*/ 490957 w 2789986"/>
              <a:gd name="connsiteY18" fmla="*/ 1941415 h 2507069"/>
              <a:gd name="connsiteX19" fmla="*/ 530251 w 2789986"/>
              <a:gd name="connsiteY19" fmla="*/ 1808093 h 2507069"/>
              <a:gd name="connsiteX20" fmla="*/ 662077 w 2789986"/>
              <a:gd name="connsiteY20" fmla="*/ 1736989 h 2507069"/>
              <a:gd name="connsiteX21" fmla="*/ 954883 w 2789986"/>
              <a:gd name="connsiteY21" fmla="*/ 1828409 h 2507069"/>
              <a:gd name="connsiteX22" fmla="*/ 954883 w 2789986"/>
              <a:gd name="connsiteY22" fmla="*/ 1891895 h 2507069"/>
              <a:gd name="connsiteX23" fmla="*/ 563207 w 2789986"/>
              <a:gd name="connsiteY23" fmla="*/ 2012519 h 2507069"/>
              <a:gd name="connsiteX24" fmla="*/ 1802878 w 2789986"/>
              <a:gd name="connsiteY24" fmla="*/ 2479780 h 2507069"/>
              <a:gd name="connsiteX25" fmla="*/ 1581056 w 2789986"/>
              <a:gd name="connsiteY25" fmla="*/ 2506444 h 2507069"/>
              <a:gd name="connsiteX26" fmla="*/ 911785 w 2789986"/>
              <a:gd name="connsiteY26" fmla="*/ 2337570 h 2507069"/>
              <a:gd name="connsiteX27" fmla="*/ 920659 w 2789986"/>
              <a:gd name="connsiteY27" fmla="*/ 2243610 h 2507069"/>
              <a:gd name="connsiteX28" fmla="*/ 920659 w 2789986"/>
              <a:gd name="connsiteY28" fmla="*/ 2243610 h 2507069"/>
              <a:gd name="connsiteX29" fmla="*/ 1743304 w 2789986"/>
              <a:gd name="connsiteY29" fmla="*/ 1720482 h 2507069"/>
              <a:gd name="connsiteX30" fmla="*/ 1758514 w 2789986"/>
              <a:gd name="connsiteY30" fmla="*/ 1712863 h 2507069"/>
              <a:gd name="connsiteX31" fmla="*/ 1848511 w 2789986"/>
              <a:gd name="connsiteY31" fmla="*/ 1748416 h 2507069"/>
              <a:gd name="connsiteX32" fmla="*/ 1872594 w 2789986"/>
              <a:gd name="connsiteY32" fmla="*/ 2389629 h 2507069"/>
              <a:gd name="connsiteX33" fmla="*/ 1802878 w 2789986"/>
              <a:gd name="connsiteY33" fmla="*/ 2479780 h 2507069"/>
              <a:gd name="connsiteX34" fmla="*/ 2719323 w 2789986"/>
              <a:gd name="connsiteY34" fmla="*/ 1674772 h 2507069"/>
              <a:gd name="connsiteX35" fmla="*/ 2625524 w 2789986"/>
              <a:gd name="connsiteY35" fmla="*/ 1877928 h 2507069"/>
              <a:gd name="connsiteX36" fmla="*/ 2129909 w 2789986"/>
              <a:gd name="connsiteY36" fmla="*/ 2359156 h 2507069"/>
              <a:gd name="connsiteX37" fmla="*/ 2053856 w 2789986"/>
              <a:gd name="connsiteY37" fmla="*/ 2302018 h 2507069"/>
              <a:gd name="connsiteX38" fmla="*/ 2053856 w 2789986"/>
              <a:gd name="connsiteY38" fmla="*/ 2302018 h 2507069"/>
              <a:gd name="connsiteX39" fmla="*/ 2042447 w 2789986"/>
              <a:gd name="connsiteY39" fmla="*/ 1326866 h 2507069"/>
              <a:gd name="connsiteX40" fmla="*/ 2043714 w 2789986"/>
              <a:gd name="connsiteY40" fmla="*/ 1310360 h 2507069"/>
              <a:gd name="connsiteX41" fmla="*/ 2121036 w 2789986"/>
              <a:gd name="connsiteY41" fmla="*/ 1251952 h 2507069"/>
              <a:gd name="connsiteX42" fmla="*/ 2677493 w 2789986"/>
              <a:gd name="connsiteY42" fmla="*/ 1568115 h 2507069"/>
              <a:gd name="connsiteX43" fmla="*/ 2719323 w 2789986"/>
              <a:gd name="connsiteY43" fmla="*/ 1674772 h 2507069"/>
              <a:gd name="connsiteX44" fmla="*/ 2789039 w 2789986"/>
              <a:gd name="connsiteY44" fmla="*/ 1295123 h 2507069"/>
              <a:gd name="connsiteX45" fmla="*/ 2701577 w 2789986"/>
              <a:gd name="connsiteY45" fmla="*/ 1331945 h 2507069"/>
              <a:gd name="connsiteX46" fmla="*/ 2701577 w 2789986"/>
              <a:gd name="connsiteY46" fmla="*/ 1331945 h 2507069"/>
              <a:gd name="connsiteX47" fmla="*/ 1852314 w 2789986"/>
              <a:gd name="connsiteY47" fmla="*/ 853258 h 2507069"/>
              <a:gd name="connsiteX48" fmla="*/ 1838371 w 2789986"/>
              <a:gd name="connsiteY48" fmla="*/ 844369 h 2507069"/>
              <a:gd name="connsiteX49" fmla="*/ 1826962 w 2789986"/>
              <a:gd name="connsiteY49" fmla="*/ 749140 h 2507069"/>
              <a:gd name="connsiteX50" fmla="*/ 2379617 w 2789986"/>
              <a:gd name="connsiteY50" fmla="*/ 425359 h 2507069"/>
              <a:gd name="connsiteX51" fmla="*/ 2493698 w 2789986"/>
              <a:gd name="connsiteY51" fmla="*/ 443135 h 2507069"/>
              <a:gd name="connsiteX52" fmla="*/ 2621721 w 2789986"/>
              <a:gd name="connsiteY52" fmla="*/ 625976 h 2507069"/>
              <a:gd name="connsiteX53" fmla="*/ 2789039 w 2789986"/>
              <a:gd name="connsiteY53" fmla="*/ 1295123 h 2507069"/>
              <a:gd name="connsiteX54" fmla="*/ 587291 w 2789986"/>
              <a:gd name="connsiteY54" fmla="*/ 1518595 h 2507069"/>
              <a:gd name="connsiteX55" fmla="*/ 829394 w 2789986"/>
              <a:gd name="connsiteY55" fmla="*/ 1474155 h 2507069"/>
              <a:gd name="connsiteX56" fmla="*/ 839535 w 2789986"/>
              <a:gd name="connsiteY56" fmla="*/ 1433523 h 2507069"/>
              <a:gd name="connsiteX57" fmla="*/ 655739 w 2789986"/>
              <a:gd name="connsiteY57" fmla="*/ 1287504 h 2507069"/>
              <a:gd name="connsiteX58" fmla="*/ 602501 w 2789986"/>
              <a:gd name="connsiteY58" fmla="*/ 1304011 h 2507069"/>
              <a:gd name="connsiteX59" fmla="*/ 551799 w 2789986"/>
              <a:gd name="connsiteY59" fmla="*/ 1477964 h 2507069"/>
              <a:gd name="connsiteX60" fmla="*/ 587291 w 2789986"/>
              <a:gd name="connsiteY60" fmla="*/ 1518595 h 2507069"/>
              <a:gd name="connsiteX61" fmla="*/ 2947 w 2789986"/>
              <a:gd name="connsiteY61" fmla="*/ 1500819 h 2507069"/>
              <a:gd name="connsiteX62" fmla="*/ 52381 w 2789986"/>
              <a:gd name="connsiteY62" fmla="*/ 1555417 h 2507069"/>
              <a:gd name="connsiteX63" fmla="*/ 188010 w 2789986"/>
              <a:gd name="connsiteY63" fmla="*/ 1530023 h 2507069"/>
              <a:gd name="connsiteX64" fmla="*/ 201953 w 2789986"/>
              <a:gd name="connsiteY64" fmla="*/ 1474155 h 2507069"/>
              <a:gd name="connsiteX65" fmla="*/ 101816 w 2789986"/>
              <a:gd name="connsiteY65" fmla="*/ 1394162 h 2507069"/>
              <a:gd name="connsiteX66" fmla="*/ 44776 w 2789986"/>
              <a:gd name="connsiteY66" fmla="*/ 1391622 h 2507069"/>
              <a:gd name="connsiteX67" fmla="*/ 28298 w 2789986"/>
              <a:gd name="connsiteY67" fmla="*/ 1417017 h 2507069"/>
              <a:gd name="connsiteX68" fmla="*/ 28298 w 2789986"/>
              <a:gd name="connsiteY68" fmla="*/ 1418287 h 2507069"/>
              <a:gd name="connsiteX69" fmla="*/ 2947 w 2789986"/>
              <a:gd name="connsiteY69" fmla="*/ 1500819 h 25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9986" h="2507069">
                <a:moveTo>
                  <a:pt x="1317404" y="20316"/>
                </a:moveTo>
                <a:cubicBezTo>
                  <a:pt x="1389655" y="7618"/>
                  <a:pt x="1463173" y="0"/>
                  <a:pt x="1539227" y="0"/>
                </a:cubicBezTo>
                <a:cubicBezTo>
                  <a:pt x="1782598" y="0"/>
                  <a:pt x="2009491" y="69835"/>
                  <a:pt x="2202159" y="190459"/>
                </a:cubicBezTo>
                <a:cubicBezTo>
                  <a:pt x="2251594" y="236170"/>
                  <a:pt x="2190752" y="284419"/>
                  <a:pt x="2190752" y="284419"/>
                </a:cubicBezTo>
                <a:lnTo>
                  <a:pt x="2190752" y="284419"/>
                </a:lnTo>
                <a:lnTo>
                  <a:pt x="1351628" y="779613"/>
                </a:lnTo>
                <a:cubicBezTo>
                  <a:pt x="1346558" y="782153"/>
                  <a:pt x="1341488" y="784692"/>
                  <a:pt x="1336417" y="787232"/>
                </a:cubicBezTo>
                <a:cubicBezTo>
                  <a:pt x="1261632" y="830402"/>
                  <a:pt x="1250224" y="774534"/>
                  <a:pt x="1247688" y="749140"/>
                </a:cubicBezTo>
                <a:lnTo>
                  <a:pt x="1243886" y="107927"/>
                </a:lnTo>
                <a:cubicBezTo>
                  <a:pt x="1246421" y="101578"/>
                  <a:pt x="1255294" y="39362"/>
                  <a:pt x="1317404" y="20316"/>
                </a:cubicBezTo>
                <a:close/>
                <a:moveTo>
                  <a:pt x="1046147" y="1573193"/>
                </a:moveTo>
                <a:lnTo>
                  <a:pt x="1106990" y="1491931"/>
                </a:lnTo>
                <a:cubicBezTo>
                  <a:pt x="1142481" y="1444951"/>
                  <a:pt x="1199521" y="1446221"/>
                  <a:pt x="1233745" y="1493201"/>
                </a:cubicBezTo>
                <a:lnTo>
                  <a:pt x="1363036" y="1673502"/>
                </a:lnTo>
                <a:cubicBezTo>
                  <a:pt x="1397260" y="1721752"/>
                  <a:pt x="1378247" y="1749686"/>
                  <a:pt x="1321207" y="1735719"/>
                </a:cubicBezTo>
                <a:lnTo>
                  <a:pt x="1086709" y="1681120"/>
                </a:lnTo>
                <a:cubicBezTo>
                  <a:pt x="1028401" y="1669693"/>
                  <a:pt x="1010655" y="1620173"/>
                  <a:pt x="1046147" y="1573193"/>
                </a:cubicBezTo>
                <a:close/>
                <a:moveTo>
                  <a:pt x="563207" y="2012519"/>
                </a:moveTo>
                <a:cubicBezTo>
                  <a:pt x="507435" y="2030296"/>
                  <a:pt x="474478" y="1997283"/>
                  <a:pt x="490957" y="1941415"/>
                </a:cubicBezTo>
                <a:lnTo>
                  <a:pt x="530251" y="1808093"/>
                </a:lnTo>
                <a:cubicBezTo>
                  <a:pt x="546729" y="1752225"/>
                  <a:pt x="606304" y="1720482"/>
                  <a:pt x="662077" y="1736989"/>
                </a:cubicBezTo>
                <a:lnTo>
                  <a:pt x="954883" y="1828409"/>
                </a:lnTo>
                <a:cubicBezTo>
                  <a:pt x="1010655" y="1846185"/>
                  <a:pt x="1010655" y="1874119"/>
                  <a:pt x="954883" y="1891895"/>
                </a:cubicBezTo>
                <a:lnTo>
                  <a:pt x="563207" y="2012519"/>
                </a:lnTo>
                <a:close/>
                <a:moveTo>
                  <a:pt x="1802878" y="2479780"/>
                </a:moveTo>
                <a:cubicBezTo>
                  <a:pt x="1731896" y="2495017"/>
                  <a:pt x="1657109" y="2503904"/>
                  <a:pt x="1581056" y="2506444"/>
                </a:cubicBezTo>
                <a:cubicBezTo>
                  <a:pt x="1337685" y="2514063"/>
                  <a:pt x="1108257" y="2451846"/>
                  <a:pt x="911785" y="2337570"/>
                </a:cubicBezTo>
                <a:cubicBezTo>
                  <a:pt x="861083" y="2294399"/>
                  <a:pt x="920659" y="2243610"/>
                  <a:pt x="920659" y="2243610"/>
                </a:cubicBezTo>
                <a:lnTo>
                  <a:pt x="920659" y="2243610"/>
                </a:lnTo>
                <a:lnTo>
                  <a:pt x="1743304" y="1720482"/>
                </a:lnTo>
                <a:cubicBezTo>
                  <a:pt x="1748374" y="1717943"/>
                  <a:pt x="1753444" y="1715403"/>
                  <a:pt x="1758514" y="1712863"/>
                </a:cubicBezTo>
                <a:cubicBezTo>
                  <a:pt x="1832033" y="1667154"/>
                  <a:pt x="1845976" y="1723022"/>
                  <a:pt x="1848511" y="1748416"/>
                </a:cubicBezTo>
                <a:lnTo>
                  <a:pt x="1872594" y="2389629"/>
                </a:lnTo>
                <a:cubicBezTo>
                  <a:pt x="1871327" y="2395977"/>
                  <a:pt x="1864989" y="2458194"/>
                  <a:pt x="1802878" y="2479780"/>
                </a:cubicBezTo>
                <a:close/>
                <a:moveTo>
                  <a:pt x="2719323" y="1674772"/>
                </a:moveTo>
                <a:cubicBezTo>
                  <a:pt x="2695240" y="1743337"/>
                  <a:pt x="2663551" y="1811903"/>
                  <a:pt x="2625524" y="1877928"/>
                </a:cubicBezTo>
                <a:cubicBezTo>
                  <a:pt x="2503839" y="2089973"/>
                  <a:pt x="2330183" y="2252498"/>
                  <a:pt x="2129909" y="2359156"/>
                </a:cubicBezTo>
                <a:cubicBezTo>
                  <a:pt x="2066531" y="2379471"/>
                  <a:pt x="2053856" y="2302018"/>
                  <a:pt x="2053856" y="2302018"/>
                </a:cubicBezTo>
                <a:lnTo>
                  <a:pt x="2053856" y="2302018"/>
                </a:lnTo>
                <a:lnTo>
                  <a:pt x="2042447" y="1326866"/>
                </a:lnTo>
                <a:cubicBezTo>
                  <a:pt x="2042447" y="1321787"/>
                  <a:pt x="2043714" y="1316708"/>
                  <a:pt x="2043714" y="1310360"/>
                </a:cubicBezTo>
                <a:cubicBezTo>
                  <a:pt x="2043714" y="1224018"/>
                  <a:pt x="2098220" y="1241795"/>
                  <a:pt x="2121036" y="1251952"/>
                </a:cubicBezTo>
                <a:lnTo>
                  <a:pt x="2677493" y="1568115"/>
                </a:lnTo>
                <a:cubicBezTo>
                  <a:pt x="2685099" y="1571924"/>
                  <a:pt x="2733266" y="1610016"/>
                  <a:pt x="2719323" y="1674772"/>
                </a:cubicBezTo>
                <a:close/>
                <a:moveTo>
                  <a:pt x="2789039" y="1295123"/>
                </a:moveTo>
                <a:cubicBezTo>
                  <a:pt x="2775096" y="1361149"/>
                  <a:pt x="2701577" y="1331945"/>
                  <a:pt x="2701577" y="1331945"/>
                </a:cubicBezTo>
                <a:lnTo>
                  <a:pt x="2701577" y="1331945"/>
                </a:lnTo>
                <a:lnTo>
                  <a:pt x="1852314" y="853258"/>
                </a:lnTo>
                <a:cubicBezTo>
                  <a:pt x="1848511" y="850718"/>
                  <a:pt x="1843440" y="846909"/>
                  <a:pt x="1838371" y="844369"/>
                </a:cubicBezTo>
                <a:cubicBezTo>
                  <a:pt x="1763584" y="801199"/>
                  <a:pt x="1805414" y="763107"/>
                  <a:pt x="1826962" y="749140"/>
                </a:cubicBezTo>
                <a:lnTo>
                  <a:pt x="2379617" y="425359"/>
                </a:lnTo>
                <a:cubicBezTo>
                  <a:pt x="2388490" y="421550"/>
                  <a:pt x="2445530" y="397425"/>
                  <a:pt x="2493698" y="443135"/>
                </a:cubicBezTo>
                <a:cubicBezTo>
                  <a:pt x="2540597" y="499003"/>
                  <a:pt x="2583695" y="559950"/>
                  <a:pt x="2621721" y="625976"/>
                </a:cubicBezTo>
                <a:cubicBezTo>
                  <a:pt x="2744675" y="835481"/>
                  <a:pt x="2797911" y="1067842"/>
                  <a:pt x="2789039" y="1295123"/>
                </a:cubicBezTo>
                <a:close/>
                <a:moveTo>
                  <a:pt x="587291" y="1518595"/>
                </a:moveTo>
                <a:lnTo>
                  <a:pt x="829394" y="1474155"/>
                </a:lnTo>
                <a:cubicBezTo>
                  <a:pt x="856013" y="1469076"/>
                  <a:pt x="861083" y="1451300"/>
                  <a:pt x="839535" y="1433523"/>
                </a:cubicBezTo>
                <a:lnTo>
                  <a:pt x="655739" y="1287504"/>
                </a:lnTo>
                <a:cubicBezTo>
                  <a:pt x="634190" y="1270998"/>
                  <a:pt x="610107" y="1278617"/>
                  <a:pt x="602501" y="1304011"/>
                </a:cubicBezTo>
                <a:lnTo>
                  <a:pt x="551799" y="1477964"/>
                </a:lnTo>
                <a:cubicBezTo>
                  <a:pt x="544194" y="1505898"/>
                  <a:pt x="560672" y="1523674"/>
                  <a:pt x="587291" y="1518595"/>
                </a:cubicBezTo>
                <a:close/>
                <a:moveTo>
                  <a:pt x="2947" y="1500819"/>
                </a:moveTo>
                <a:cubicBezTo>
                  <a:pt x="-8461" y="1537641"/>
                  <a:pt x="14355" y="1563036"/>
                  <a:pt x="52381" y="1555417"/>
                </a:cubicBezTo>
                <a:lnTo>
                  <a:pt x="188010" y="1530023"/>
                </a:lnTo>
                <a:cubicBezTo>
                  <a:pt x="226037" y="1523674"/>
                  <a:pt x="232375" y="1497010"/>
                  <a:pt x="201953" y="1474155"/>
                </a:cubicBezTo>
                <a:lnTo>
                  <a:pt x="101816" y="1394162"/>
                </a:lnTo>
                <a:cubicBezTo>
                  <a:pt x="81535" y="1377655"/>
                  <a:pt x="59987" y="1378925"/>
                  <a:pt x="44776" y="1391622"/>
                </a:cubicBezTo>
                <a:lnTo>
                  <a:pt x="28298" y="1417017"/>
                </a:lnTo>
                <a:cubicBezTo>
                  <a:pt x="28298" y="1417017"/>
                  <a:pt x="28298" y="1418287"/>
                  <a:pt x="28298" y="1418287"/>
                </a:cubicBezTo>
                <a:lnTo>
                  <a:pt x="2947" y="1500819"/>
                </a:lnTo>
                <a:close/>
              </a:path>
            </a:pathLst>
          </a:custGeom>
          <a:solidFill>
            <a:srgbClr val="FFFFFF">
              <a:alpha val="26000"/>
            </a:srgbClr>
          </a:solidFill>
          <a:ln w="12667" cap="flat">
            <a:noFill/>
            <a:prstDash val="solid"/>
            <a:miter/>
          </a:ln>
        </p:spPr>
        <p:txBody>
          <a:bodyPr rtlCol="0" anchor="ctr"/>
          <a:lstStyle/>
          <a:p>
            <a:endParaRPr lang="en-US" sz="1275"/>
          </a:p>
        </p:txBody>
      </p:sp>
      <p:sp>
        <p:nvSpPr>
          <p:cNvPr id="182" name="TextBox 181">
            <a:extLst>
              <a:ext uri="{FF2B5EF4-FFF2-40B4-BE49-F238E27FC236}">
                <a16:creationId xmlns:a16="http://schemas.microsoft.com/office/drawing/2014/main" id="{47DAC2F4-F11F-3118-E90F-F0945DC68829}"/>
              </a:ext>
            </a:extLst>
          </p:cNvPr>
          <p:cNvSpPr txBox="1"/>
          <p:nvPr/>
        </p:nvSpPr>
        <p:spPr>
          <a:xfrm>
            <a:off x="465320" y="648456"/>
            <a:ext cx="2961924" cy="1452363"/>
          </a:xfrm>
          <a:prstGeom prst="rect">
            <a:avLst/>
          </a:prstGeom>
          <a:noFill/>
        </p:spPr>
        <p:txBody>
          <a:bodyPr wrap="none" rtlCol="0">
            <a:spAutoFit/>
          </a:bodyPr>
          <a:lstStyle/>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MODULES AT</a:t>
            </a:r>
          </a:p>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A GLANCE</a:t>
            </a:r>
          </a:p>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 </a:t>
            </a:r>
          </a:p>
        </p:txBody>
      </p:sp>
      <p:grpSp>
        <p:nvGrpSpPr>
          <p:cNvPr id="184" name="Graphic 2">
            <a:extLst>
              <a:ext uri="{FF2B5EF4-FFF2-40B4-BE49-F238E27FC236}">
                <a16:creationId xmlns:a16="http://schemas.microsoft.com/office/drawing/2014/main" id="{14A0ECFD-BA1E-AE9E-A535-852B8471C46D}"/>
              </a:ext>
            </a:extLst>
          </p:cNvPr>
          <p:cNvGrpSpPr/>
          <p:nvPr/>
        </p:nvGrpSpPr>
        <p:grpSpPr>
          <a:xfrm>
            <a:off x="73833" y="5629186"/>
            <a:ext cx="5194313" cy="2492362"/>
            <a:chOff x="-23160" y="5666797"/>
            <a:chExt cx="5229019" cy="2509015"/>
          </a:xfrm>
          <a:solidFill>
            <a:srgbClr val="FFFFFF"/>
          </a:solidFill>
        </p:grpSpPr>
        <p:sp>
          <p:nvSpPr>
            <p:cNvPr id="185" name="Freeform 184">
              <a:extLst>
                <a:ext uri="{FF2B5EF4-FFF2-40B4-BE49-F238E27FC236}">
                  <a16:creationId xmlns:a16="http://schemas.microsoft.com/office/drawing/2014/main" id="{C9F024B1-A2CE-A2E5-E89B-17CB0B17AD80}"/>
                </a:ext>
              </a:extLst>
            </p:cNvPr>
            <p:cNvSpPr/>
            <p:nvPr/>
          </p:nvSpPr>
          <p:spPr>
            <a:xfrm>
              <a:off x="-23160" y="5666797"/>
              <a:ext cx="5229019" cy="2509015"/>
            </a:xfrm>
            <a:custGeom>
              <a:avLst/>
              <a:gdLst>
                <a:gd name="connsiteX0" fmla="*/ 0 w 5361769"/>
                <a:gd name="connsiteY0" fmla="*/ 0 h 2818796"/>
                <a:gd name="connsiteX1" fmla="*/ 5361770 w 5361769"/>
                <a:gd name="connsiteY1" fmla="*/ 0 h 2818796"/>
                <a:gd name="connsiteX2" fmla="*/ 5361770 w 5361769"/>
                <a:gd name="connsiteY2" fmla="*/ 2818797 h 2818796"/>
                <a:gd name="connsiteX3" fmla="*/ 0 w 5361769"/>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5361769" h="2818796">
                  <a:moveTo>
                    <a:pt x="0" y="0"/>
                  </a:moveTo>
                  <a:lnTo>
                    <a:pt x="5361770" y="0"/>
                  </a:lnTo>
                  <a:lnTo>
                    <a:pt x="5361770"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272" name="Freeform 271">
            <a:extLst>
              <a:ext uri="{FF2B5EF4-FFF2-40B4-BE49-F238E27FC236}">
                <a16:creationId xmlns:a16="http://schemas.microsoft.com/office/drawing/2014/main" id="{8AF1E6E0-616D-9E3F-9924-A46BEB3CA2D3}"/>
              </a:ext>
            </a:extLst>
          </p:cNvPr>
          <p:cNvSpPr/>
          <p:nvPr/>
        </p:nvSpPr>
        <p:spPr>
          <a:xfrm>
            <a:off x="73833" y="9617222"/>
            <a:ext cx="4087183" cy="681102"/>
          </a:xfrm>
          <a:custGeom>
            <a:avLst/>
            <a:gdLst>
              <a:gd name="connsiteX0" fmla="*/ 0 w 4114492"/>
              <a:gd name="connsiteY0" fmla="*/ 0 h 685653"/>
              <a:gd name="connsiteX1" fmla="*/ 4114493 w 4114492"/>
              <a:gd name="connsiteY1" fmla="*/ 0 h 685653"/>
              <a:gd name="connsiteX2" fmla="*/ 4114493 w 4114492"/>
              <a:gd name="connsiteY2" fmla="*/ 685653 h 685653"/>
              <a:gd name="connsiteX3" fmla="*/ 0 w 4114492"/>
              <a:gd name="connsiteY3" fmla="*/ 685653 h 685653"/>
            </a:gdLst>
            <a:ahLst/>
            <a:cxnLst>
              <a:cxn ang="0">
                <a:pos x="connsiteX0" y="connsiteY0"/>
              </a:cxn>
              <a:cxn ang="0">
                <a:pos x="connsiteX1" y="connsiteY1"/>
              </a:cxn>
              <a:cxn ang="0">
                <a:pos x="connsiteX2" y="connsiteY2"/>
              </a:cxn>
              <a:cxn ang="0">
                <a:pos x="connsiteX3" y="connsiteY3"/>
              </a:cxn>
            </a:cxnLst>
            <a:rect l="l" t="t" r="r" b="b"/>
            <a:pathLst>
              <a:path w="4114492" h="685653">
                <a:moveTo>
                  <a:pt x="0" y="0"/>
                </a:moveTo>
                <a:lnTo>
                  <a:pt x="4114493" y="0"/>
                </a:lnTo>
                <a:lnTo>
                  <a:pt x="4114493" y="685653"/>
                </a:lnTo>
                <a:lnTo>
                  <a:pt x="0" y="685653"/>
                </a:lnTo>
                <a:close/>
              </a:path>
            </a:pathLst>
          </a:custGeom>
          <a:solidFill>
            <a:srgbClr val="FFFFFF"/>
          </a:solidFill>
          <a:ln w="12667" cap="flat">
            <a:noFill/>
            <a:prstDash val="solid"/>
            <a:miter/>
          </a:ln>
        </p:spPr>
        <p:txBody>
          <a:bodyPr rtlCol="0" anchor="ctr"/>
          <a:lstStyle/>
          <a:p>
            <a:endParaRPr lang="en-US" sz="1275"/>
          </a:p>
        </p:txBody>
      </p:sp>
      <p:grpSp>
        <p:nvGrpSpPr>
          <p:cNvPr id="426" name="Group 425">
            <a:extLst>
              <a:ext uri="{FF2B5EF4-FFF2-40B4-BE49-F238E27FC236}">
                <a16:creationId xmlns:a16="http://schemas.microsoft.com/office/drawing/2014/main" id="{6958A2CD-BB0E-840C-C98D-D945F642AB63}"/>
              </a:ext>
            </a:extLst>
          </p:cNvPr>
          <p:cNvGrpSpPr/>
          <p:nvPr/>
        </p:nvGrpSpPr>
        <p:grpSpPr>
          <a:xfrm>
            <a:off x="4007705" y="702392"/>
            <a:ext cx="2996558" cy="965250"/>
            <a:chOff x="376065" y="517601"/>
            <a:chExt cx="3223427" cy="1038328"/>
          </a:xfrm>
        </p:grpSpPr>
        <p:sp>
          <p:nvSpPr>
            <p:cNvPr id="427" name="Freeform 426">
              <a:extLst>
                <a:ext uri="{FF2B5EF4-FFF2-40B4-BE49-F238E27FC236}">
                  <a16:creationId xmlns:a16="http://schemas.microsoft.com/office/drawing/2014/main" id="{AB003F71-BE26-EF0B-F48E-5D8FB7585580}"/>
                </a:ext>
              </a:extLst>
            </p:cNvPr>
            <p:cNvSpPr/>
            <p:nvPr/>
          </p:nvSpPr>
          <p:spPr>
            <a:xfrm>
              <a:off x="1395367" y="517601"/>
              <a:ext cx="2201072" cy="770692"/>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solidFill>
              <a:schemeClr val="bg1"/>
            </a:solidFill>
            <a:ln w="8132" cap="flat">
              <a:noFill/>
              <a:prstDash val="solid"/>
              <a:miter/>
            </a:ln>
          </p:spPr>
          <p:txBody>
            <a:bodyPr rtlCol="0" anchor="ctr"/>
            <a:lstStyle/>
            <a:p>
              <a:endParaRPr lang="en-US" sz="1275" dirty="0"/>
            </a:p>
          </p:txBody>
        </p:sp>
        <p:sp>
          <p:nvSpPr>
            <p:cNvPr id="428" name="Freeform 427">
              <a:extLst>
                <a:ext uri="{FF2B5EF4-FFF2-40B4-BE49-F238E27FC236}">
                  <a16:creationId xmlns:a16="http://schemas.microsoft.com/office/drawing/2014/main" id="{D413A937-11B8-C0A3-C4A5-B092F6AB0DD5}"/>
                </a:ext>
              </a:extLst>
            </p:cNvPr>
            <p:cNvSpPr/>
            <p:nvPr/>
          </p:nvSpPr>
          <p:spPr>
            <a:xfrm>
              <a:off x="376065" y="524328"/>
              <a:ext cx="852351" cy="76412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sz="1275"/>
            </a:p>
          </p:txBody>
        </p:sp>
        <p:grpSp>
          <p:nvGrpSpPr>
            <p:cNvPr id="429" name="Graphic 4">
              <a:extLst>
                <a:ext uri="{FF2B5EF4-FFF2-40B4-BE49-F238E27FC236}">
                  <a16:creationId xmlns:a16="http://schemas.microsoft.com/office/drawing/2014/main" id="{CC600468-3C60-EC74-3BCF-4936E44C6B1F}"/>
                </a:ext>
              </a:extLst>
            </p:cNvPr>
            <p:cNvGrpSpPr/>
            <p:nvPr/>
          </p:nvGrpSpPr>
          <p:grpSpPr>
            <a:xfrm>
              <a:off x="648930" y="1427953"/>
              <a:ext cx="2950562" cy="127976"/>
              <a:chOff x="4488640" y="3571739"/>
              <a:chExt cx="3394201" cy="147218"/>
            </a:xfrm>
            <a:solidFill>
              <a:schemeClr val="bg1"/>
            </a:solidFill>
          </p:grpSpPr>
          <p:sp>
            <p:nvSpPr>
              <p:cNvPr id="430" name="Freeform 429">
                <a:extLst>
                  <a:ext uri="{FF2B5EF4-FFF2-40B4-BE49-F238E27FC236}">
                    <a16:creationId xmlns:a16="http://schemas.microsoft.com/office/drawing/2014/main" id="{2E5DFD36-786D-CBCF-BE89-6247FBB782A2}"/>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grpFill/>
              <a:ln w="8132" cap="flat">
                <a:noFill/>
                <a:prstDash val="solid"/>
                <a:miter/>
              </a:ln>
            </p:spPr>
            <p:txBody>
              <a:bodyPr rtlCol="0" anchor="ctr"/>
              <a:lstStyle/>
              <a:p>
                <a:endParaRPr lang="en-US" sz="1275"/>
              </a:p>
            </p:txBody>
          </p:sp>
          <p:sp>
            <p:nvSpPr>
              <p:cNvPr id="431" name="Freeform 430">
                <a:extLst>
                  <a:ext uri="{FF2B5EF4-FFF2-40B4-BE49-F238E27FC236}">
                    <a16:creationId xmlns:a16="http://schemas.microsoft.com/office/drawing/2014/main" id="{1598B82A-8B74-8F50-ED0A-553F487B3C3C}"/>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2" name="Freeform 431">
                <a:extLst>
                  <a:ext uri="{FF2B5EF4-FFF2-40B4-BE49-F238E27FC236}">
                    <a16:creationId xmlns:a16="http://schemas.microsoft.com/office/drawing/2014/main" id="{E43EFC4C-E618-9189-EA46-DBAFB4178472}"/>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grpFill/>
              <a:ln w="8132" cap="flat">
                <a:noFill/>
                <a:prstDash val="solid"/>
                <a:miter/>
              </a:ln>
            </p:spPr>
            <p:txBody>
              <a:bodyPr rtlCol="0" anchor="ctr"/>
              <a:lstStyle/>
              <a:p>
                <a:endParaRPr lang="en-US" sz="1275"/>
              </a:p>
            </p:txBody>
          </p:sp>
          <p:sp>
            <p:nvSpPr>
              <p:cNvPr id="433" name="Freeform 432">
                <a:extLst>
                  <a:ext uri="{FF2B5EF4-FFF2-40B4-BE49-F238E27FC236}">
                    <a16:creationId xmlns:a16="http://schemas.microsoft.com/office/drawing/2014/main" id="{1512F52B-49E2-7083-EEFC-863F67CE0864}"/>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4" name="Freeform 433">
                <a:extLst>
                  <a:ext uri="{FF2B5EF4-FFF2-40B4-BE49-F238E27FC236}">
                    <a16:creationId xmlns:a16="http://schemas.microsoft.com/office/drawing/2014/main" id="{D6F35A9C-03A7-8026-C0E0-8BB95AFBFE5A}"/>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grpFill/>
              <a:ln w="8132" cap="flat">
                <a:noFill/>
                <a:prstDash val="solid"/>
                <a:miter/>
              </a:ln>
            </p:spPr>
            <p:txBody>
              <a:bodyPr rtlCol="0" anchor="ctr"/>
              <a:lstStyle/>
              <a:p>
                <a:endParaRPr lang="en-US" sz="1275"/>
              </a:p>
            </p:txBody>
          </p:sp>
          <p:sp>
            <p:nvSpPr>
              <p:cNvPr id="435" name="Freeform 434">
                <a:extLst>
                  <a:ext uri="{FF2B5EF4-FFF2-40B4-BE49-F238E27FC236}">
                    <a16:creationId xmlns:a16="http://schemas.microsoft.com/office/drawing/2014/main" id="{43A1FBEB-BBED-AB7D-9EC8-DE62A06FA0FB}"/>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36" name="Freeform 435">
                <a:extLst>
                  <a:ext uri="{FF2B5EF4-FFF2-40B4-BE49-F238E27FC236}">
                    <a16:creationId xmlns:a16="http://schemas.microsoft.com/office/drawing/2014/main" id="{F0F8DDD3-AAA3-E07F-6789-BD28C81EA66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37" name="Freeform 436">
                <a:extLst>
                  <a:ext uri="{FF2B5EF4-FFF2-40B4-BE49-F238E27FC236}">
                    <a16:creationId xmlns:a16="http://schemas.microsoft.com/office/drawing/2014/main" id="{853F0C26-6ECA-0E46-D140-9DA59C9EA9C6}"/>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38" name="Freeform 437">
                <a:extLst>
                  <a:ext uri="{FF2B5EF4-FFF2-40B4-BE49-F238E27FC236}">
                    <a16:creationId xmlns:a16="http://schemas.microsoft.com/office/drawing/2014/main" id="{AE9ECF07-D8C8-C753-0036-DC98C8ED70F2}"/>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39" name="Freeform 438">
                <a:extLst>
                  <a:ext uri="{FF2B5EF4-FFF2-40B4-BE49-F238E27FC236}">
                    <a16:creationId xmlns:a16="http://schemas.microsoft.com/office/drawing/2014/main" id="{7400E384-EC02-B286-3053-8BFA8B4BE6AE}"/>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0" name="Freeform 439">
                <a:extLst>
                  <a:ext uri="{FF2B5EF4-FFF2-40B4-BE49-F238E27FC236}">
                    <a16:creationId xmlns:a16="http://schemas.microsoft.com/office/drawing/2014/main" id="{36BCBA1A-8BC4-24CE-9E52-FCF99DB3F130}"/>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1" name="Freeform 440">
                <a:extLst>
                  <a:ext uri="{FF2B5EF4-FFF2-40B4-BE49-F238E27FC236}">
                    <a16:creationId xmlns:a16="http://schemas.microsoft.com/office/drawing/2014/main" id="{038BCD82-3398-7D69-F122-A58E1C54FC63}"/>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grpFill/>
              <a:ln w="8132" cap="flat">
                <a:noFill/>
                <a:prstDash val="solid"/>
                <a:miter/>
              </a:ln>
            </p:spPr>
            <p:txBody>
              <a:bodyPr rtlCol="0" anchor="ctr"/>
              <a:lstStyle/>
              <a:p>
                <a:endParaRPr lang="en-US" sz="1275"/>
              </a:p>
            </p:txBody>
          </p:sp>
          <p:sp>
            <p:nvSpPr>
              <p:cNvPr id="442" name="Freeform 441">
                <a:extLst>
                  <a:ext uri="{FF2B5EF4-FFF2-40B4-BE49-F238E27FC236}">
                    <a16:creationId xmlns:a16="http://schemas.microsoft.com/office/drawing/2014/main" id="{8DFB8E99-7F79-EE3B-922F-7E8E06E80BA2}"/>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43" name="Freeform 442">
                <a:extLst>
                  <a:ext uri="{FF2B5EF4-FFF2-40B4-BE49-F238E27FC236}">
                    <a16:creationId xmlns:a16="http://schemas.microsoft.com/office/drawing/2014/main" id="{0BDB5869-BEEF-4FD8-974F-29B32B57F197}"/>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grpFill/>
              <a:ln w="8132" cap="flat">
                <a:noFill/>
                <a:prstDash val="solid"/>
                <a:miter/>
              </a:ln>
            </p:spPr>
            <p:txBody>
              <a:bodyPr rtlCol="0" anchor="ctr"/>
              <a:lstStyle/>
              <a:p>
                <a:endParaRPr lang="en-US" sz="1275"/>
              </a:p>
            </p:txBody>
          </p:sp>
          <p:sp>
            <p:nvSpPr>
              <p:cNvPr id="444" name="Freeform 443">
                <a:extLst>
                  <a:ext uri="{FF2B5EF4-FFF2-40B4-BE49-F238E27FC236}">
                    <a16:creationId xmlns:a16="http://schemas.microsoft.com/office/drawing/2014/main" id="{2BFCB00C-35E6-08B6-9029-445F515CBC05}"/>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5" name="Freeform 444">
                <a:extLst>
                  <a:ext uri="{FF2B5EF4-FFF2-40B4-BE49-F238E27FC236}">
                    <a16:creationId xmlns:a16="http://schemas.microsoft.com/office/drawing/2014/main" id="{1152ACD1-01A5-E338-06B6-135DAC5BE93C}"/>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grpFill/>
              <a:ln w="8132" cap="flat">
                <a:noFill/>
                <a:prstDash val="solid"/>
                <a:miter/>
              </a:ln>
            </p:spPr>
            <p:txBody>
              <a:bodyPr rtlCol="0" anchor="ctr"/>
              <a:lstStyle/>
              <a:p>
                <a:endParaRPr lang="en-US" sz="1275"/>
              </a:p>
            </p:txBody>
          </p:sp>
          <p:sp>
            <p:nvSpPr>
              <p:cNvPr id="446" name="Freeform 445">
                <a:extLst>
                  <a:ext uri="{FF2B5EF4-FFF2-40B4-BE49-F238E27FC236}">
                    <a16:creationId xmlns:a16="http://schemas.microsoft.com/office/drawing/2014/main" id="{A6BEA552-9E41-EB32-9814-1D1A1FCAB333}"/>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47" name="Freeform 446">
                <a:extLst>
                  <a:ext uri="{FF2B5EF4-FFF2-40B4-BE49-F238E27FC236}">
                    <a16:creationId xmlns:a16="http://schemas.microsoft.com/office/drawing/2014/main" id="{E52316D7-FA40-2E6B-EBFD-EF035FAB9BD9}"/>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8" name="Freeform 447">
                <a:extLst>
                  <a:ext uri="{FF2B5EF4-FFF2-40B4-BE49-F238E27FC236}">
                    <a16:creationId xmlns:a16="http://schemas.microsoft.com/office/drawing/2014/main" id="{79AB8E00-9730-3529-0499-BB64DA314341}"/>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grpFill/>
              <a:ln w="8132" cap="flat">
                <a:noFill/>
                <a:prstDash val="solid"/>
                <a:miter/>
              </a:ln>
            </p:spPr>
            <p:txBody>
              <a:bodyPr rtlCol="0" anchor="ctr"/>
              <a:lstStyle/>
              <a:p>
                <a:endParaRPr lang="en-US" sz="1275"/>
              </a:p>
            </p:txBody>
          </p:sp>
          <p:sp>
            <p:nvSpPr>
              <p:cNvPr id="449" name="Freeform 448">
                <a:extLst>
                  <a:ext uri="{FF2B5EF4-FFF2-40B4-BE49-F238E27FC236}">
                    <a16:creationId xmlns:a16="http://schemas.microsoft.com/office/drawing/2014/main" id="{C25327D6-7413-E92F-1864-F4BFD7564569}"/>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0" name="Freeform 449">
                <a:extLst>
                  <a:ext uri="{FF2B5EF4-FFF2-40B4-BE49-F238E27FC236}">
                    <a16:creationId xmlns:a16="http://schemas.microsoft.com/office/drawing/2014/main" id="{593FD49C-A186-8784-01CF-4DCFD2A22B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51" name="Freeform 450">
                <a:extLst>
                  <a:ext uri="{FF2B5EF4-FFF2-40B4-BE49-F238E27FC236}">
                    <a16:creationId xmlns:a16="http://schemas.microsoft.com/office/drawing/2014/main" id="{E7EBC53B-F02F-D20C-6E34-05BA9DF176FF}"/>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52" name="Freeform 451">
                <a:extLst>
                  <a:ext uri="{FF2B5EF4-FFF2-40B4-BE49-F238E27FC236}">
                    <a16:creationId xmlns:a16="http://schemas.microsoft.com/office/drawing/2014/main" id="{3979DE5B-54A6-8027-A031-9D3BD4CEE9B9}"/>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grpFill/>
              <a:ln w="8132" cap="flat">
                <a:noFill/>
                <a:prstDash val="solid"/>
                <a:miter/>
              </a:ln>
            </p:spPr>
            <p:txBody>
              <a:bodyPr rtlCol="0" anchor="ctr"/>
              <a:lstStyle/>
              <a:p>
                <a:endParaRPr lang="en-US" sz="1275"/>
              </a:p>
            </p:txBody>
          </p:sp>
          <p:sp>
            <p:nvSpPr>
              <p:cNvPr id="453" name="Freeform 452">
                <a:extLst>
                  <a:ext uri="{FF2B5EF4-FFF2-40B4-BE49-F238E27FC236}">
                    <a16:creationId xmlns:a16="http://schemas.microsoft.com/office/drawing/2014/main" id="{5202D783-A1AA-1581-9E8B-1094F240EDAA}"/>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grpFill/>
              <a:ln w="8132" cap="flat">
                <a:noFill/>
                <a:prstDash val="solid"/>
                <a:miter/>
              </a:ln>
            </p:spPr>
            <p:txBody>
              <a:bodyPr rtlCol="0" anchor="ctr"/>
              <a:lstStyle/>
              <a:p>
                <a:endParaRPr lang="en-US" sz="1275"/>
              </a:p>
            </p:txBody>
          </p:sp>
          <p:sp>
            <p:nvSpPr>
              <p:cNvPr id="454" name="Freeform 453">
                <a:extLst>
                  <a:ext uri="{FF2B5EF4-FFF2-40B4-BE49-F238E27FC236}">
                    <a16:creationId xmlns:a16="http://schemas.microsoft.com/office/drawing/2014/main" id="{54F0EE22-3E96-C92D-FEFA-089473D6DAFE}"/>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5" name="Freeform 454">
                <a:extLst>
                  <a:ext uri="{FF2B5EF4-FFF2-40B4-BE49-F238E27FC236}">
                    <a16:creationId xmlns:a16="http://schemas.microsoft.com/office/drawing/2014/main" id="{32ACD57A-C8ED-BB34-68C0-86E375E2E024}"/>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grpFill/>
              <a:ln w="8132" cap="flat">
                <a:noFill/>
                <a:prstDash val="solid"/>
                <a:miter/>
              </a:ln>
            </p:spPr>
            <p:txBody>
              <a:bodyPr rtlCol="0" anchor="ctr"/>
              <a:lstStyle/>
              <a:p>
                <a:endParaRPr lang="en-US" sz="1275"/>
              </a:p>
            </p:txBody>
          </p:sp>
          <p:sp>
            <p:nvSpPr>
              <p:cNvPr id="456" name="Freeform 455">
                <a:extLst>
                  <a:ext uri="{FF2B5EF4-FFF2-40B4-BE49-F238E27FC236}">
                    <a16:creationId xmlns:a16="http://schemas.microsoft.com/office/drawing/2014/main" id="{263C5197-F9FF-5AF8-244F-2C4B958A6B99}"/>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7" name="Freeform 456">
                <a:extLst>
                  <a:ext uri="{FF2B5EF4-FFF2-40B4-BE49-F238E27FC236}">
                    <a16:creationId xmlns:a16="http://schemas.microsoft.com/office/drawing/2014/main" id="{41F8125B-B5E8-CCB3-1794-B48C299CD13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58" name="Freeform 457">
                <a:extLst>
                  <a:ext uri="{FF2B5EF4-FFF2-40B4-BE49-F238E27FC236}">
                    <a16:creationId xmlns:a16="http://schemas.microsoft.com/office/drawing/2014/main" id="{040D4287-1B89-6BD9-A7D3-18335457B6C6}"/>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grpFill/>
              <a:ln w="8132" cap="flat">
                <a:noFill/>
                <a:prstDash val="solid"/>
                <a:miter/>
              </a:ln>
            </p:spPr>
            <p:txBody>
              <a:bodyPr rtlCol="0" anchor="ctr"/>
              <a:lstStyle/>
              <a:p>
                <a:endParaRPr lang="en-US" sz="1275"/>
              </a:p>
            </p:txBody>
          </p:sp>
          <p:sp>
            <p:nvSpPr>
              <p:cNvPr id="459" name="Freeform 458">
                <a:extLst>
                  <a:ext uri="{FF2B5EF4-FFF2-40B4-BE49-F238E27FC236}">
                    <a16:creationId xmlns:a16="http://schemas.microsoft.com/office/drawing/2014/main" id="{2DF3A169-6328-FF01-DA97-4D8931647D15}"/>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grpSp>
      </p:grpSp>
      <p:grpSp>
        <p:nvGrpSpPr>
          <p:cNvPr id="471" name="Group 470">
            <a:extLst>
              <a:ext uri="{FF2B5EF4-FFF2-40B4-BE49-F238E27FC236}">
                <a16:creationId xmlns:a16="http://schemas.microsoft.com/office/drawing/2014/main" id="{AE2CDF77-BD95-6C85-0F6E-0EC6446F1F74}"/>
              </a:ext>
            </a:extLst>
          </p:cNvPr>
          <p:cNvGrpSpPr/>
          <p:nvPr/>
        </p:nvGrpSpPr>
        <p:grpSpPr>
          <a:xfrm>
            <a:off x="516778" y="2262540"/>
            <a:ext cx="2323663" cy="2571792"/>
            <a:chOff x="2822948" y="2245062"/>
            <a:chExt cx="2339189" cy="2588976"/>
          </a:xfrm>
        </p:grpSpPr>
        <p:sp>
          <p:nvSpPr>
            <p:cNvPr id="462" name="Freeform 461">
              <a:extLst>
                <a:ext uri="{FF2B5EF4-FFF2-40B4-BE49-F238E27FC236}">
                  <a16:creationId xmlns:a16="http://schemas.microsoft.com/office/drawing/2014/main" id="{D9A46C16-5A1B-AB91-FB4C-845D68F5213B}"/>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63" name="Graphic 2">
              <a:extLst>
                <a:ext uri="{FF2B5EF4-FFF2-40B4-BE49-F238E27FC236}">
                  <a16:creationId xmlns:a16="http://schemas.microsoft.com/office/drawing/2014/main" id="{E2391EA9-FB6E-FE1A-9D64-1917BA72ED7C}"/>
                </a:ext>
              </a:extLst>
            </p:cNvPr>
            <p:cNvGrpSpPr/>
            <p:nvPr/>
          </p:nvGrpSpPr>
          <p:grpSpPr>
            <a:xfrm>
              <a:off x="2939663" y="2246079"/>
              <a:ext cx="2222474" cy="2587959"/>
              <a:chOff x="327850" y="2230659"/>
              <a:chExt cx="2222474" cy="2587959"/>
            </a:xfrm>
          </p:grpSpPr>
          <p:grpSp>
            <p:nvGrpSpPr>
              <p:cNvPr id="464" name="Graphic 2">
                <a:extLst>
                  <a:ext uri="{FF2B5EF4-FFF2-40B4-BE49-F238E27FC236}">
                    <a16:creationId xmlns:a16="http://schemas.microsoft.com/office/drawing/2014/main" id="{F21ACE0A-F433-CEE7-1420-D1CA931BCC7A}"/>
                  </a:ext>
                </a:extLst>
              </p:cNvPr>
              <p:cNvGrpSpPr/>
              <p:nvPr/>
            </p:nvGrpSpPr>
            <p:grpSpPr>
              <a:xfrm>
                <a:off x="327850" y="2727376"/>
                <a:ext cx="2222474" cy="2091242"/>
                <a:chOff x="327850" y="2727376"/>
                <a:chExt cx="2222474" cy="2091242"/>
              </a:xfrm>
            </p:grpSpPr>
            <p:sp>
              <p:nvSpPr>
                <p:cNvPr id="466" name="Freeform 465">
                  <a:extLst>
                    <a:ext uri="{FF2B5EF4-FFF2-40B4-BE49-F238E27FC236}">
                      <a16:creationId xmlns:a16="http://schemas.microsoft.com/office/drawing/2014/main" id="{CEBE7EEF-C038-6F24-0218-69BD760141A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67" name="TextBox 466">
                  <a:extLst>
                    <a:ext uri="{FF2B5EF4-FFF2-40B4-BE49-F238E27FC236}">
                      <a16:creationId xmlns:a16="http://schemas.microsoft.com/office/drawing/2014/main" id="{48E07B6F-792F-FB7B-0D18-B592CA3B1662}"/>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8" name="TextBox 467">
                  <a:extLst>
                    <a:ext uri="{FF2B5EF4-FFF2-40B4-BE49-F238E27FC236}">
                      <a16:creationId xmlns:a16="http://schemas.microsoft.com/office/drawing/2014/main" id="{3E2E53FD-BEF5-9471-08D9-2CE426FFBBBE}"/>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9" name="TextBox 468">
                  <a:extLst>
                    <a:ext uri="{FF2B5EF4-FFF2-40B4-BE49-F238E27FC236}">
                      <a16:creationId xmlns:a16="http://schemas.microsoft.com/office/drawing/2014/main" id="{740E207B-ED2E-8BFA-4614-8543C2C9C638}"/>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65" name="TextBox 464">
                <a:extLst>
                  <a:ext uri="{FF2B5EF4-FFF2-40B4-BE49-F238E27FC236}">
                    <a16:creationId xmlns:a16="http://schemas.microsoft.com/office/drawing/2014/main" id="{9D0A0140-7629-F16B-D4A1-A2DFD97B5E01}"/>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MODULE 1</a:t>
                </a:r>
              </a:p>
            </p:txBody>
          </p:sp>
        </p:grpSp>
        <p:sp>
          <p:nvSpPr>
            <p:cNvPr id="470" name="TextBox 469">
              <a:extLst>
                <a:ext uri="{FF2B5EF4-FFF2-40B4-BE49-F238E27FC236}">
                  <a16:creationId xmlns:a16="http://schemas.microsoft.com/office/drawing/2014/main" id="{DBC0B77D-1FB5-3928-5413-61678F94EBC5}"/>
                </a:ext>
              </a:extLst>
            </p:cNvPr>
            <p:cNvSpPr txBox="1"/>
            <p:nvPr/>
          </p:nvSpPr>
          <p:spPr>
            <a:xfrm>
              <a:off x="2822948" y="2687611"/>
              <a:ext cx="2100726" cy="2057098"/>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Introduction to Digital</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Working &amp; Digital Wellbeing</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795"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Benefits of Digital Work</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What is Digital Overload/</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Burnout?</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Safe Technology Use</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Boundary Setting</a:t>
              </a:r>
            </a:p>
            <a:p>
              <a:pPr>
                <a:lnSpc>
                  <a:spcPts val="715"/>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Case Studies and Activities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Summary</a:t>
              </a:r>
            </a:p>
          </p:txBody>
        </p:sp>
      </p:grpSp>
      <p:grpSp>
        <p:nvGrpSpPr>
          <p:cNvPr id="472" name="Group 471">
            <a:extLst>
              <a:ext uri="{FF2B5EF4-FFF2-40B4-BE49-F238E27FC236}">
                <a16:creationId xmlns:a16="http://schemas.microsoft.com/office/drawing/2014/main" id="{640E6121-2B8B-021B-4B16-03F91BC19BCE}"/>
              </a:ext>
            </a:extLst>
          </p:cNvPr>
          <p:cNvGrpSpPr/>
          <p:nvPr/>
        </p:nvGrpSpPr>
        <p:grpSpPr>
          <a:xfrm>
            <a:off x="2742897" y="2262540"/>
            <a:ext cx="2323663" cy="2571792"/>
            <a:chOff x="2822948" y="2245062"/>
            <a:chExt cx="2339189" cy="2588976"/>
          </a:xfrm>
        </p:grpSpPr>
        <p:sp>
          <p:nvSpPr>
            <p:cNvPr id="473" name="Freeform 472">
              <a:extLst>
                <a:ext uri="{FF2B5EF4-FFF2-40B4-BE49-F238E27FC236}">
                  <a16:creationId xmlns:a16="http://schemas.microsoft.com/office/drawing/2014/main" id="{E85703FB-5FD4-AB16-AC3B-24F73B0E8B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74" name="Graphic 2">
              <a:extLst>
                <a:ext uri="{FF2B5EF4-FFF2-40B4-BE49-F238E27FC236}">
                  <a16:creationId xmlns:a16="http://schemas.microsoft.com/office/drawing/2014/main" id="{F3E18072-AD9F-99D3-DC43-A079536F37CA}"/>
                </a:ext>
              </a:extLst>
            </p:cNvPr>
            <p:cNvGrpSpPr/>
            <p:nvPr/>
          </p:nvGrpSpPr>
          <p:grpSpPr>
            <a:xfrm>
              <a:off x="2939663" y="2246079"/>
              <a:ext cx="2222474" cy="2587959"/>
              <a:chOff x="327850" y="2230659"/>
              <a:chExt cx="2222474" cy="2587959"/>
            </a:xfrm>
          </p:grpSpPr>
          <p:grpSp>
            <p:nvGrpSpPr>
              <p:cNvPr id="476" name="Graphic 2">
                <a:extLst>
                  <a:ext uri="{FF2B5EF4-FFF2-40B4-BE49-F238E27FC236}">
                    <a16:creationId xmlns:a16="http://schemas.microsoft.com/office/drawing/2014/main" id="{46F7206F-4E3B-0020-00AD-3463D1E41B39}"/>
                  </a:ext>
                </a:extLst>
              </p:cNvPr>
              <p:cNvGrpSpPr/>
              <p:nvPr/>
            </p:nvGrpSpPr>
            <p:grpSpPr>
              <a:xfrm>
                <a:off x="327850" y="2727376"/>
                <a:ext cx="2222474" cy="2091242"/>
                <a:chOff x="327850" y="2727376"/>
                <a:chExt cx="2222474" cy="2091242"/>
              </a:xfrm>
            </p:grpSpPr>
            <p:sp>
              <p:nvSpPr>
                <p:cNvPr id="478" name="Freeform 477">
                  <a:extLst>
                    <a:ext uri="{FF2B5EF4-FFF2-40B4-BE49-F238E27FC236}">
                      <a16:creationId xmlns:a16="http://schemas.microsoft.com/office/drawing/2014/main" id="{54D141AB-0874-4EB5-BD84-7B7F2050B40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79" name="TextBox 478">
                  <a:extLst>
                    <a:ext uri="{FF2B5EF4-FFF2-40B4-BE49-F238E27FC236}">
                      <a16:creationId xmlns:a16="http://schemas.microsoft.com/office/drawing/2014/main" id="{660E7BB8-5030-50E0-5A60-4CCEC131FB33}"/>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0" name="TextBox 479">
                  <a:extLst>
                    <a:ext uri="{FF2B5EF4-FFF2-40B4-BE49-F238E27FC236}">
                      <a16:creationId xmlns:a16="http://schemas.microsoft.com/office/drawing/2014/main" id="{D895CC5B-0EBB-4816-D917-DB8468122E2D}"/>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1" name="TextBox 480">
                  <a:extLst>
                    <a:ext uri="{FF2B5EF4-FFF2-40B4-BE49-F238E27FC236}">
                      <a16:creationId xmlns:a16="http://schemas.microsoft.com/office/drawing/2014/main" id="{8C988A63-0FD5-EFFD-43C5-C1D007FBDFE0}"/>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77" name="TextBox 476">
                <a:extLst>
                  <a:ext uri="{FF2B5EF4-FFF2-40B4-BE49-F238E27FC236}">
                    <a16:creationId xmlns:a16="http://schemas.microsoft.com/office/drawing/2014/main" id="{E39F275D-E01C-A05D-0C72-C436A804473E}"/>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MODULE 2</a:t>
                </a:r>
              </a:p>
            </p:txBody>
          </p:sp>
        </p:grpSp>
        <p:sp>
          <p:nvSpPr>
            <p:cNvPr id="475" name="TextBox 474">
              <a:extLst>
                <a:ext uri="{FF2B5EF4-FFF2-40B4-BE49-F238E27FC236}">
                  <a16:creationId xmlns:a16="http://schemas.microsoft.com/office/drawing/2014/main" id="{47E3CEFC-37C8-E223-2284-71B5E3804CFE}"/>
                </a:ext>
              </a:extLst>
            </p:cNvPr>
            <p:cNvSpPr txBox="1"/>
            <p:nvPr/>
          </p:nvSpPr>
          <p:spPr>
            <a:xfrm>
              <a:off x="2822948" y="2687611"/>
              <a:ext cx="2100726" cy="1966730"/>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Work related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communications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Features of good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quality work</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Social communications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Virtual conferencing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tools for appraisals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Building Team Morale/</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Support Networks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Case Studies&amp; Activities</a:t>
              </a:r>
            </a:p>
          </p:txBody>
        </p:sp>
      </p:grpSp>
      <p:grpSp>
        <p:nvGrpSpPr>
          <p:cNvPr id="482" name="Group 481">
            <a:extLst>
              <a:ext uri="{FF2B5EF4-FFF2-40B4-BE49-F238E27FC236}">
                <a16:creationId xmlns:a16="http://schemas.microsoft.com/office/drawing/2014/main" id="{F2EA2021-DEC6-0DFF-0374-555BEF5F3643}"/>
              </a:ext>
            </a:extLst>
          </p:cNvPr>
          <p:cNvGrpSpPr/>
          <p:nvPr/>
        </p:nvGrpSpPr>
        <p:grpSpPr>
          <a:xfrm>
            <a:off x="4993564" y="2262540"/>
            <a:ext cx="2323664" cy="2571793"/>
            <a:chOff x="2822947" y="2245062"/>
            <a:chExt cx="2339190" cy="2588976"/>
          </a:xfrm>
        </p:grpSpPr>
        <p:sp>
          <p:nvSpPr>
            <p:cNvPr id="483" name="Freeform 482">
              <a:extLst>
                <a:ext uri="{FF2B5EF4-FFF2-40B4-BE49-F238E27FC236}">
                  <a16:creationId xmlns:a16="http://schemas.microsoft.com/office/drawing/2014/main" id="{CDAC4702-EE6B-A8D8-E66C-2A7CEFC3D17D}"/>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84" name="Graphic 2">
              <a:extLst>
                <a:ext uri="{FF2B5EF4-FFF2-40B4-BE49-F238E27FC236}">
                  <a16:creationId xmlns:a16="http://schemas.microsoft.com/office/drawing/2014/main" id="{912F8D44-ED84-5E9F-B214-E1D827D33855}"/>
                </a:ext>
              </a:extLst>
            </p:cNvPr>
            <p:cNvGrpSpPr/>
            <p:nvPr/>
          </p:nvGrpSpPr>
          <p:grpSpPr>
            <a:xfrm>
              <a:off x="2939663" y="2246079"/>
              <a:ext cx="2222474" cy="2587959"/>
              <a:chOff x="327850" y="2230659"/>
              <a:chExt cx="2222474" cy="2587959"/>
            </a:xfrm>
          </p:grpSpPr>
          <p:grpSp>
            <p:nvGrpSpPr>
              <p:cNvPr id="486" name="Graphic 2">
                <a:extLst>
                  <a:ext uri="{FF2B5EF4-FFF2-40B4-BE49-F238E27FC236}">
                    <a16:creationId xmlns:a16="http://schemas.microsoft.com/office/drawing/2014/main" id="{E72CA1DF-1FC8-C7DE-C49F-00107C982FBF}"/>
                  </a:ext>
                </a:extLst>
              </p:cNvPr>
              <p:cNvGrpSpPr/>
              <p:nvPr/>
            </p:nvGrpSpPr>
            <p:grpSpPr>
              <a:xfrm>
                <a:off x="327850" y="2727376"/>
                <a:ext cx="2222474" cy="2091242"/>
                <a:chOff x="327850" y="2727376"/>
                <a:chExt cx="2222474" cy="2091242"/>
              </a:xfrm>
            </p:grpSpPr>
            <p:sp>
              <p:nvSpPr>
                <p:cNvPr id="488" name="Freeform 487">
                  <a:extLst>
                    <a:ext uri="{FF2B5EF4-FFF2-40B4-BE49-F238E27FC236}">
                      <a16:creationId xmlns:a16="http://schemas.microsoft.com/office/drawing/2014/main" id="{D9D9B712-9168-F75A-5C87-46DC703F0651}"/>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89" name="TextBox 488">
                  <a:extLst>
                    <a:ext uri="{FF2B5EF4-FFF2-40B4-BE49-F238E27FC236}">
                      <a16:creationId xmlns:a16="http://schemas.microsoft.com/office/drawing/2014/main" id="{799A4313-C1B4-1F1B-B9A4-B014E1012E8F}"/>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0" name="TextBox 489">
                  <a:extLst>
                    <a:ext uri="{FF2B5EF4-FFF2-40B4-BE49-F238E27FC236}">
                      <a16:creationId xmlns:a16="http://schemas.microsoft.com/office/drawing/2014/main" id="{B2E969B9-0934-CE27-9A62-35E60B00F025}"/>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1" name="TextBox 490">
                  <a:extLst>
                    <a:ext uri="{FF2B5EF4-FFF2-40B4-BE49-F238E27FC236}">
                      <a16:creationId xmlns:a16="http://schemas.microsoft.com/office/drawing/2014/main" id="{3EEB6E8D-BC22-3A27-C151-409A862E713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87" name="TextBox 486">
                <a:extLst>
                  <a:ext uri="{FF2B5EF4-FFF2-40B4-BE49-F238E27FC236}">
                    <a16:creationId xmlns:a16="http://schemas.microsoft.com/office/drawing/2014/main" id="{18060B93-AB3A-65BB-7793-AC31FF034B12}"/>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MODULE 3</a:t>
                </a:r>
              </a:p>
            </p:txBody>
          </p:sp>
        </p:grpSp>
        <p:sp>
          <p:nvSpPr>
            <p:cNvPr id="485" name="TextBox 484">
              <a:extLst>
                <a:ext uri="{FF2B5EF4-FFF2-40B4-BE49-F238E27FC236}">
                  <a16:creationId xmlns:a16="http://schemas.microsoft.com/office/drawing/2014/main" id="{D9953CAA-4B72-09DB-68F4-19A2904941E9}"/>
                </a:ext>
              </a:extLst>
            </p:cNvPr>
            <p:cNvSpPr txBox="1"/>
            <p:nvPr/>
          </p:nvSpPr>
          <p:spPr>
            <a:xfrm>
              <a:off x="2822947" y="2687611"/>
              <a:ext cx="2222471" cy="2095827"/>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Impact of Digital Use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on Physical Health</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Risk assessment</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Working environment </a:t>
              </a:r>
            </a:p>
            <a:p>
              <a:pPr>
                <a:lnSpc>
                  <a:spcPts val="1212"/>
                </a:lnSpc>
                <a:tabLst>
                  <a:tab pos="170318"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&amp; ergonomics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Spontaneous physical activity</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Targeted physical activity</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Case studies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Sources &amp; exercises</a:t>
              </a: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8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Summary/ quiz</a:t>
              </a:r>
            </a:p>
          </p:txBody>
        </p:sp>
      </p:grpSp>
      <p:grpSp>
        <p:nvGrpSpPr>
          <p:cNvPr id="492" name="Group 491">
            <a:extLst>
              <a:ext uri="{FF2B5EF4-FFF2-40B4-BE49-F238E27FC236}">
                <a16:creationId xmlns:a16="http://schemas.microsoft.com/office/drawing/2014/main" id="{F4F92596-F69E-2275-CF80-43FDE958704C}"/>
              </a:ext>
            </a:extLst>
          </p:cNvPr>
          <p:cNvGrpSpPr/>
          <p:nvPr/>
        </p:nvGrpSpPr>
        <p:grpSpPr>
          <a:xfrm>
            <a:off x="510569" y="5455813"/>
            <a:ext cx="2323663" cy="2571793"/>
            <a:chOff x="2822948" y="2245062"/>
            <a:chExt cx="2339189" cy="2588976"/>
          </a:xfrm>
        </p:grpSpPr>
        <p:sp>
          <p:nvSpPr>
            <p:cNvPr id="493" name="Freeform 492">
              <a:extLst>
                <a:ext uri="{FF2B5EF4-FFF2-40B4-BE49-F238E27FC236}">
                  <a16:creationId xmlns:a16="http://schemas.microsoft.com/office/drawing/2014/main" id="{AAFA0C79-A57A-FB54-F5CE-4602588847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94" name="Graphic 2">
              <a:extLst>
                <a:ext uri="{FF2B5EF4-FFF2-40B4-BE49-F238E27FC236}">
                  <a16:creationId xmlns:a16="http://schemas.microsoft.com/office/drawing/2014/main" id="{2CBDF50B-49B3-193D-E4B6-CF15AA722E36}"/>
                </a:ext>
              </a:extLst>
            </p:cNvPr>
            <p:cNvGrpSpPr/>
            <p:nvPr/>
          </p:nvGrpSpPr>
          <p:grpSpPr>
            <a:xfrm>
              <a:off x="2939663" y="2246079"/>
              <a:ext cx="2222474" cy="2587959"/>
              <a:chOff x="327850" y="2230659"/>
              <a:chExt cx="2222474" cy="2587959"/>
            </a:xfrm>
          </p:grpSpPr>
          <p:grpSp>
            <p:nvGrpSpPr>
              <p:cNvPr id="496" name="Graphic 2">
                <a:extLst>
                  <a:ext uri="{FF2B5EF4-FFF2-40B4-BE49-F238E27FC236}">
                    <a16:creationId xmlns:a16="http://schemas.microsoft.com/office/drawing/2014/main" id="{9FF4E438-3025-FF18-8640-7345E6F85752}"/>
                  </a:ext>
                </a:extLst>
              </p:cNvPr>
              <p:cNvGrpSpPr/>
              <p:nvPr/>
            </p:nvGrpSpPr>
            <p:grpSpPr>
              <a:xfrm>
                <a:off x="327850" y="2727376"/>
                <a:ext cx="2222474" cy="2091242"/>
                <a:chOff x="327850" y="2727376"/>
                <a:chExt cx="2222474" cy="2091242"/>
              </a:xfrm>
            </p:grpSpPr>
            <p:sp>
              <p:nvSpPr>
                <p:cNvPr id="498" name="Freeform 497">
                  <a:extLst>
                    <a:ext uri="{FF2B5EF4-FFF2-40B4-BE49-F238E27FC236}">
                      <a16:creationId xmlns:a16="http://schemas.microsoft.com/office/drawing/2014/main" id="{40014C43-2C80-84AE-1C69-AFC9142BA140}"/>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99" name="TextBox 498">
                  <a:extLst>
                    <a:ext uri="{FF2B5EF4-FFF2-40B4-BE49-F238E27FC236}">
                      <a16:creationId xmlns:a16="http://schemas.microsoft.com/office/drawing/2014/main" id="{86E5C61E-3A75-B047-6ED3-678D5E2DD59B}"/>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0" name="TextBox 499">
                  <a:extLst>
                    <a:ext uri="{FF2B5EF4-FFF2-40B4-BE49-F238E27FC236}">
                      <a16:creationId xmlns:a16="http://schemas.microsoft.com/office/drawing/2014/main" id="{4618C99D-7E4E-785E-EC31-2DBB062B7836}"/>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1" name="TextBox 500">
                  <a:extLst>
                    <a:ext uri="{FF2B5EF4-FFF2-40B4-BE49-F238E27FC236}">
                      <a16:creationId xmlns:a16="http://schemas.microsoft.com/office/drawing/2014/main" id="{1E375125-B0CA-947F-271A-374C5751CCA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97" name="TextBox 496">
                <a:extLst>
                  <a:ext uri="{FF2B5EF4-FFF2-40B4-BE49-F238E27FC236}">
                    <a16:creationId xmlns:a16="http://schemas.microsoft.com/office/drawing/2014/main" id="{7E026E13-FACC-05CD-59F2-7A56890CBADB}"/>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MODULE 4</a:t>
                </a:r>
              </a:p>
            </p:txBody>
          </p:sp>
        </p:grpSp>
        <p:sp>
          <p:nvSpPr>
            <p:cNvPr id="495" name="TextBox 494">
              <a:extLst>
                <a:ext uri="{FF2B5EF4-FFF2-40B4-BE49-F238E27FC236}">
                  <a16:creationId xmlns:a16="http://schemas.microsoft.com/office/drawing/2014/main" id="{FC743A0B-3E31-B631-D7CF-E40B9E670B50}"/>
                </a:ext>
              </a:extLst>
            </p:cNvPr>
            <p:cNvSpPr txBox="1"/>
            <p:nvPr/>
          </p:nvSpPr>
          <p:spPr>
            <a:xfrm>
              <a:off x="2822948" y="2687611"/>
              <a:ext cx="2100726" cy="1966729"/>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Learning Objectives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Mental Wellbeing in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the Workplace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 deeper look at digital</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overload &amp; technostress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Work-Life Balance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Protecting against the</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negative impacts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of technology</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Case Studies &amp; exercises</a:t>
              </a:r>
            </a:p>
          </p:txBody>
        </p:sp>
      </p:grpSp>
      <p:grpSp>
        <p:nvGrpSpPr>
          <p:cNvPr id="502" name="Group 501">
            <a:extLst>
              <a:ext uri="{FF2B5EF4-FFF2-40B4-BE49-F238E27FC236}">
                <a16:creationId xmlns:a16="http://schemas.microsoft.com/office/drawing/2014/main" id="{B6C6B619-6F64-96EA-191D-B37C9EC8892A}"/>
              </a:ext>
            </a:extLst>
          </p:cNvPr>
          <p:cNvGrpSpPr/>
          <p:nvPr/>
        </p:nvGrpSpPr>
        <p:grpSpPr>
          <a:xfrm>
            <a:off x="2736689" y="5455813"/>
            <a:ext cx="2323663" cy="2571792"/>
            <a:chOff x="2822948" y="2245062"/>
            <a:chExt cx="2339189" cy="2588976"/>
          </a:xfrm>
        </p:grpSpPr>
        <p:sp>
          <p:nvSpPr>
            <p:cNvPr id="503" name="Freeform 502">
              <a:extLst>
                <a:ext uri="{FF2B5EF4-FFF2-40B4-BE49-F238E27FC236}">
                  <a16:creationId xmlns:a16="http://schemas.microsoft.com/office/drawing/2014/main" id="{7BC87034-C858-FCFE-61F1-7E7F6D4FD917}"/>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504" name="Graphic 2">
              <a:extLst>
                <a:ext uri="{FF2B5EF4-FFF2-40B4-BE49-F238E27FC236}">
                  <a16:creationId xmlns:a16="http://schemas.microsoft.com/office/drawing/2014/main" id="{43E9B7A2-4AC4-51DC-8B7A-C5311A6B046D}"/>
                </a:ext>
              </a:extLst>
            </p:cNvPr>
            <p:cNvGrpSpPr/>
            <p:nvPr/>
          </p:nvGrpSpPr>
          <p:grpSpPr>
            <a:xfrm>
              <a:off x="2939663" y="2246079"/>
              <a:ext cx="2222474" cy="2587959"/>
              <a:chOff x="327850" y="2230659"/>
              <a:chExt cx="2222474" cy="2587959"/>
            </a:xfrm>
          </p:grpSpPr>
          <p:grpSp>
            <p:nvGrpSpPr>
              <p:cNvPr id="506" name="Graphic 2">
                <a:extLst>
                  <a:ext uri="{FF2B5EF4-FFF2-40B4-BE49-F238E27FC236}">
                    <a16:creationId xmlns:a16="http://schemas.microsoft.com/office/drawing/2014/main" id="{F086F729-0B2D-7913-88F8-58C64E98E40E}"/>
                  </a:ext>
                </a:extLst>
              </p:cNvPr>
              <p:cNvGrpSpPr/>
              <p:nvPr/>
            </p:nvGrpSpPr>
            <p:grpSpPr>
              <a:xfrm>
                <a:off x="327850" y="2727376"/>
                <a:ext cx="2222474" cy="2091242"/>
                <a:chOff x="327850" y="2727376"/>
                <a:chExt cx="2222474" cy="2091242"/>
              </a:xfrm>
            </p:grpSpPr>
            <p:sp>
              <p:nvSpPr>
                <p:cNvPr id="508" name="Freeform 507">
                  <a:extLst>
                    <a:ext uri="{FF2B5EF4-FFF2-40B4-BE49-F238E27FC236}">
                      <a16:creationId xmlns:a16="http://schemas.microsoft.com/office/drawing/2014/main" id="{EB1DAC2E-6E6B-40C4-9B86-F0996BE20C8D}"/>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509" name="TextBox 508">
                  <a:extLst>
                    <a:ext uri="{FF2B5EF4-FFF2-40B4-BE49-F238E27FC236}">
                      <a16:creationId xmlns:a16="http://schemas.microsoft.com/office/drawing/2014/main" id="{E16597B1-E9A2-6300-DF8C-1AAC0462F6E7}"/>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0" name="TextBox 509">
                  <a:extLst>
                    <a:ext uri="{FF2B5EF4-FFF2-40B4-BE49-F238E27FC236}">
                      <a16:creationId xmlns:a16="http://schemas.microsoft.com/office/drawing/2014/main" id="{D96D8EB9-721D-BA3E-463D-5B6B756B2160}"/>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1" name="TextBox 510">
                  <a:extLst>
                    <a:ext uri="{FF2B5EF4-FFF2-40B4-BE49-F238E27FC236}">
                      <a16:creationId xmlns:a16="http://schemas.microsoft.com/office/drawing/2014/main" id="{171932B5-3D8A-3BA3-C2F1-6D16277A8AC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507" name="TextBox 506">
                <a:extLst>
                  <a:ext uri="{FF2B5EF4-FFF2-40B4-BE49-F238E27FC236}">
                    <a16:creationId xmlns:a16="http://schemas.microsoft.com/office/drawing/2014/main" id="{98F0E6BE-C15C-6652-648E-3645661432A3}"/>
                  </a:ext>
                </a:extLst>
              </p:cNvPr>
              <p:cNvSpPr txBox="1"/>
              <p:nvPr/>
            </p:nvSpPr>
            <p:spPr>
              <a:xfrm>
                <a:off x="353966" y="2230659"/>
                <a:ext cx="989373" cy="307777"/>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MODULE 5</a:t>
                </a:r>
              </a:p>
            </p:txBody>
          </p:sp>
        </p:grpSp>
        <p:sp>
          <p:nvSpPr>
            <p:cNvPr id="505" name="TextBox 504">
              <a:extLst>
                <a:ext uri="{FF2B5EF4-FFF2-40B4-BE49-F238E27FC236}">
                  <a16:creationId xmlns:a16="http://schemas.microsoft.com/office/drawing/2014/main" id="{2BAE1826-7243-E2E9-3230-3E19F69742F1}"/>
                </a:ext>
              </a:extLst>
            </p:cNvPr>
            <p:cNvSpPr txBox="1"/>
            <p:nvPr/>
          </p:nvSpPr>
          <p:spPr>
            <a:xfrm>
              <a:off x="2822948" y="2687611"/>
              <a:ext cx="2100726" cy="1876362"/>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Digital Leadership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&amp; Teleworking</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Modelling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Behaviour</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&amp; Setting Expectations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People Focus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Long Term Orientation</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Digital Savvy</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Case Studies &amp; Activities</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Quiz</a:t>
              </a:r>
            </a:p>
          </p:txBody>
        </p:sp>
      </p:grpSp>
      <p:pic>
        <p:nvPicPr>
          <p:cNvPr id="516" name="Picture 515">
            <a:extLst>
              <a:ext uri="{FF2B5EF4-FFF2-40B4-BE49-F238E27FC236}">
                <a16:creationId xmlns:a16="http://schemas.microsoft.com/office/drawing/2014/main" id="{D2383949-A581-2E96-B353-2F8431EB1B4F}"/>
              </a:ext>
            </a:extLst>
          </p:cNvPr>
          <p:cNvPicPr>
            <a:picLocks noChangeAspect="1"/>
          </p:cNvPicPr>
          <p:nvPr/>
        </p:nvPicPr>
        <p:blipFill>
          <a:blip r:embed="rId3"/>
          <a:stretch>
            <a:fillRect/>
          </a:stretch>
        </p:blipFill>
        <p:spPr>
          <a:xfrm>
            <a:off x="376094" y="9756645"/>
            <a:ext cx="1363471" cy="387513"/>
          </a:xfrm>
          <a:prstGeom prst="rect">
            <a:avLst/>
          </a:prstGeom>
        </p:spPr>
      </p:pic>
      <p:sp>
        <p:nvSpPr>
          <p:cNvPr id="517" name="TextBox 516">
            <a:extLst>
              <a:ext uri="{FF2B5EF4-FFF2-40B4-BE49-F238E27FC236}">
                <a16:creationId xmlns:a16="http://schemas.microsoft.com/office/drawing/2014/main" id="{2B424370-0CBE-7086-1631-95648776BEA9}"/>
              </a:ext>
            </a:extLst>
          </p:cNvPr>
          <p:cNvSpPr txBox="1"/>
          <p:nvPr/>
        </p:nvSpPr>
        <p:spPr>
          <a:xfrm>
            <a:off x="1759346" y="9736184"/>
            <a:ext cx="2193633" cy="398314"/>
          </a:xfrm>
          <a:prstGeom prst="rect">
            <a:avLst/>
          </a:prstGeom>
          <a:noFill/>
        </p:spPr>
        <p:txBody>
          <a:bodyPr wrap="square">
            <a:spAutoFit/>
          </a:bodyPr>
          <a:lstStyle/>
          <a:p>
            <a:pPr algn="just"/>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p>
        </p:txBody>
      </p:sp>
      <p:pic>
        <p:nvPicPr>
          <p:cNvPr id="518" name="Picture 517">
            <a:extLst>
              <a:ext uri="{FF2B5EF4-FFF2-40B4-BE49-F238E27FC236}">
                <a16:creationId xmlns:a16="http://schemas.microsoft.com/office/drawing/2014/main" id="{A5CB937E-D4D3-11E7-D91D-053786930091}"/>
              </a:ext>
            </a:extLst>
          </p:cNvPr>
          <p:cNvPicPr>
            <a:picLocks noChangeAspect="1"/>
          </p:cNvPicPr>
          <p:nvPr/>
        </p:nvPicPr>
        <p:blipFill>
          <a:blip r:embed="rId4"/>
          <a:stretch>
            <a:fillRect/>
          </a:stretch>
        </p:blipFill>
        <p:spPr>
          <a:xfrm>
            <a:off x="5672667" y="6801718"/>
            <a:ext cx="1401575" cy="1279930"/>
          </a:xfrm>
          <a:prstGeom prst="rect">
            <a:avLst/>
          </a:prstGeom>
        </p:spPr>
      </p:pic>
    </p:spTree>
    <p:extLst>
      <p:ext uri="{BB962C8B-B14F-4D97-AF65-F5344CB8AC3E}">
        <p14:creationId xmlns:p14="http://schemas.microsoft.com/office/powerpoint/2010/main" val="388105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634150" y="746271"/>
            <a:ext cx="3943454" cy="1516530"/>
          </a:xfrm>
        </p:spPr>
        <p:txBody>
          <a:bodyPr/>
          <a:lstStyle/>
          <a:p>
            <a:r>
              <a:rPr lang="en-US" dirty="0">
                <a:solidFill>
                  <a:schemeClr val="tx1"/>
                </a:solidFill>
              </a:rPr>
              <a:t>GENERAL INSTRUCTIONS FOR TRAINERS &amp; EDUCATORS</a:t>
            </a:r>
          </a:p>
        </p:txBody>
      </p:sp>
      <p:pic>
        <p:nvPicPr>
          <p:cNvPr id="4" name="Picture Placeholder 3">
            <a:extLst>
              <a:ext uri="{FF2B5EF4-FFF2-40B4-BE49-F238E27FC236}">
                <a16:creationId xmlns:a16="http://schemas.microsoft.com/office/drawing/2014/main" id="{E495A890-F828-6205-F0E9-D958EA707FB7}"/>
              </a:ext>
            </a:extLst>
          </p:cNvPr>
          <p:cNvPicPr>
            <a:picLocks noGrp="1" noChangeAspect="1"/>
          </p:cNvPicPr>
          <p:nvPr>
            <p:ph type="pic" sz="quarter" idx="16"/>
          </p:nvPr>
        </p:nvPicPr>
        <p:blipFill>
          <a:blip r:embed="rId2"/>
          <a:srcRect l="28251" r="28251"/>
          <a:stretch>
            <a:fillRect/>
          </a:stretch>
        </p:blipFill>
        <p:spPr>
          <a:prstGeom prst="rect">
            <a:avLst/>
          </a:prstGeom>
        </p:spPr>
      </p:pic>
    </p:spTree>
    <p:extLst>
      <p:ext uri="{BB962C8B-B14F-4D97-AF65-F5344CB8AC3E}">
        <p14:creationId xmlns:p14="http://schemas.microsoft.com/office/powerpoint/2010/main" val="246802937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24F3CC-31DE-4991-9795-4685593AF84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36887</TotalTime>
  <Words>4891</Words>
  <Application>Microsoft Office PowerPoint</Application>
  <PresentationFormat>Custom</PresentationFormat>
  <Paragraphs>457</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Avenir-Black</vt:lpstr>
      <vt:lpstr>Avenir-Roman</vt:lpstr>
      <vt:lpstr>Calibri</vt:lpstr>
      <vt:lpstr>Montserrat</vt:lpstr>
      <vt:lpstr>Söhne</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Laurence Cole</cp:lastModifiedBy>
  <cp:revision>392</cp:revision>
  <dcterms:created xsi:type="dcterms:W3CDTF">2021-06-15T11:45:52Z</dcterms:created>
  <dcterms:modified xsi:type="dcterms:W3CDTF">2024-01-12T10:33:01Z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