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680" r:id="rId5"/>
    <p:sldId id="681" r:id="rId6"/>
    <p:sldId id="668" r:id="rId7"/>
    <p:sldId id="4319" r:id="rId8"/>
    <p:sldId id="4330" r:id="rId9"/>
    <p:sldId id="682" r:id="rId10"/>
    <p:sldId id="689" r:id="rId11"/>
    <p:sldId id="707" r:id="rId12"/>
    <p:sldId id="710" r:id="rId13"/>
    <p:sldId id="709" r:id="rId14"/>
    <p:sldId id="687" r:id="rId15"/>
    <p:sldId id="696" r:id="rId16"/>
    <p:sldId id="712" r:id="rId17"/>
    <p:sldId id="714" r:id="rId18"/>
    <p:sldId id="715" r:id="rId19"/>
    <p:sldId id="711" r:id="rId20"/>
    <p:sldId id="713" r:id="rId21"/>
    <p:sldId id="688" r:id="rId22"/>
    <p:sldId id="716" r:id="rId23"/>
    <p:sldId id="717" r:id="rId24"/>
    <p:sldId id="697" r:id="rId25"/>
    <p:sldId id="690" r:id="rId26"/>
    <p:sldId id="718" r:id="rId27"/>
    <p:sldId id="719" r:id="rId28"/>
    <p:sldId id="720" r:id="rId29"/>
    <p:sldId id="721" r:id="rId30"/>
    <p:sldId id="722" r:id="rId31"/>
    <p:sldId id="691" r:id="rId32"/>
    <p:sldId id="4311" r:id="rId33"/>
    <p:sldId id="4310" r:id="rId34"/>
    <p:sldId id="4312" r:id="rId35"/>
    <p:sldId id="4313" r:id="rId36"/>
    <p:sldId id="678" r:id="rId37"/>
    <p:sldId id="692" r:id="rId38"/>
    <p:sldId id="4316" r:id="rId39"/>
    <p:sldId id="4317" r:id="rId40"/>
    <p:sldId id="4315" r:id="rId41"/>
    <p:sldId id="699" r:id="rId42"/>
    <p:sldId id="4331" r:id="rId43"/>
    <p:sldId id="4318" r:id="rId44"/>
    <p:sldId id="677" r:id="rId45"/>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4A2"/>
    <a:srgbClr val="151D24"/>
    <a:srgbClr val="B79974"/>
    <a:srgbClr val="305C6F"/>
    <a:srgbClr val="7C946D"/>
    <a:srgbClr val="005744"/>
    <a:srgbClr val="94A2A2"/>
    <a:srgbClr val="567780"/>
    <a:srgbClr val="0E1011"/>
    <a:srgbClr val="1A6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3934"/>
  </p:normalViewPr>
  <p:slideViewPr>
    <p:cSldViewPr snapToGrid="0" snapToObjects="1">
      <p:cViewPr varScale="1">
        <p:scale>
          <a:sx n="63" d="100"/>
          <a:sy n="63" d="100"/>
        </p:scale>
        <p:origin x="752" y="32"/>
      </p:cViewPr>
      <p:guideLst/>
    </p:cSldViewPr>
  </p:slideViewPr>
  <p:notesTextViewPr>
    <p:cViewPr>
      <p:scale>
        <a:sx n="1" d="1"/>
        <a:sy n="1" d="1"/>
      </p:scale>
      <p:origin x="0" y="0"/>
    </p:cViewPr>
  </p:notesTextViewPr>
  <p:sorterViewPr>
    <p:cViewPr>
      <p:scale>
        <a:sx n="46" d="100"/>
        <a:sy n="46" d="100"/>
      </p:scale>
      <p:origin x="0" y="0"/>
    </p:cViewPr>
  </p:sorterViewPr>
  <p:notesViewPr>
    <p:cSldViewPr snapToGrid="0" snapToObjects="1" showGuides="1">
      <p:cViewPr varScale="1">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1/8/2024</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793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693726"/>
            <a:ext cx="12192000" cy="3193489"/>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DigiWorkWell</a:t>
            </a:r>
            <a:endParaRPr lang="en-US" dirty="0"/>
          </a:p>
        </p:txBody>
      </p:sp>
      <p:sp>
        <p:nvSpPr>
          <p:cNvPr id="87" name="Text Placeholder 32">
            <a:extLst>
              <a:ext uri="{FF2B5EF4-FFF2-40B4-BE49-F238E27FC236}">
                <a16:creationId xmlns:a16="http://schemas.microsoft.com/office/drawing/2014/main" id="{AAC208EE-B489-916C-108F-2537D258C8D9}"/>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273" name="Freeform 272">
            <a:extLst>
              <a:ext uri="{FF2B5EF4-FFF2-40B4-BE49-F238E27FC236}">
                <a16:creationId xmlns:a16="http://schemas.microsoft.com/office/drawing/2014/main" id="{2B28F943-9786-4327-6248-0421E0EAB530}"/>
              </a:ext>
            </a:extLst>
          </p:cNvPr>
          <p:cNvSpPr>
            <a:spLocks noGrp="1"/>
          </p:cNvSpPr>
          <p:nvPr>
            <p:ph type="pic" sz="quarter" idx="44" hasCustomPrompt="1"/>
          </p:nvPr>
        </p:nvSpPr>
        <p:spPr>
          <a:xfrm>
            <a:off x="5835282" y="435952"/>
            <a:ext cx="5982506" cy="4551482"/>
          </a:xfrm>
          <a:custGeom>
            <a:avLst/>
            <a:gdLst>
              <a:gd name="connsiteX0" fmla="*/ 0 w 5982506"/>
              <a:gd name="connsiteY0" fmla="*/ 0 h 4551482"/>
              <a:gd name="connsiteX1" fmla="*/ 5982506 w 5982506"/>
              <a:gd name="connsiteY1" fmla="*/ 0 h 4551482"/>
              <a:gd name="connsiteX2" fmla="*/ 5982506 w 5982506"/>
              <a:gd name="connsiteY2" fmla="*/ 4551482 h 4551482"/>
              <a:gd name="connsiteX3" fmla="*/ 0 w 5982506"/>
              <a:gd name="connsiteY3" fmla="*/ 4551482 h 4551482"/>
              <a:gd name="connsiteX4" fmla="*/ 0 w 5982506"/>
              <a:gd name="connsiteY4" fmla="*/ 4242146 h 4551482"/>
              <a:gd name="connsiteX5" fmla="*/ 147355 w 5982506"/>
              <a:gd name="connsiteY5" fmla="*/ 4242146 h 4551482"/>
              <a:gd name="connsiteX6" fmla="*/ 147355 w 5982506"/>
              <a:gd name="connsiteY6" fmla="*/ 2802145 h 4551482"/>
              <a:gd name="connsiteX7" fmla="*/ 0 w 5982506"/>
              <a:gd name="connsiteY7" fmla="*/ 2802145 h 455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2506" h="4551482">
                <a:moveTo>
                  <a:pt x="0" y="0"/>
                </a:moveTo>
                <a:lnTo>
                  <a:pt x="5982506" y="0"/>
                </a:lnTo>
                <a:lnTo>
                  <a:pt x="5982506" y="4551482"/>
                </a:lnTo>
                <a:lnTo>
                  <a:pt x="0" y="4551482"/>
                </a:lnTo>
                <a:lnTo>
                  <a:pt x="0" y="4242146"/>
                </a:lnTo>
                <a:lnTo>
                  <a:pt x="147355" y="4242146"/>
                </a:lnTo>
                <a:lnTo>
                  <a:pt x="147355" y="2802145"/>
                </a:lnTo>
                <a:lnTo>
                  <a:pt x="0" y="2802145"/>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495540" y="72256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rot="16200000">
            <a:off x="5082637" y="377809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39AE8887-9BFE-D2AC-66D6-056B193A67E8}"/>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621429" y="1034821"/>
            <a:ext cx="4951851" cy="845139"/>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621429" y="2603039"/>
            <a:ext cx="4939670" cy="3466570"/>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Freeform 14">
            <a:extLst>
              <a:ext uri="{FF2B5EF4-FFF2-40B4-BE49-F238E27FC236}">
                <a16:creationId xmlns:a16="http://schemas.microsoft.com/office/drawing/2014/main" id="{BD492FCF-3263-2845-8310-FBF1FA7259A3}"/>
              </a:ext>
            </a:extLst>
          </p:cNvPr>
          <p:cNvSpPr/>
          <p:nvPr userDrawn="1"/>
        </p:nvSpPr>
        <p:spPr>
          <a:xfrm rot="16200000">
            <a:off x="5148884" y="1277391"/>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190029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B587D0C7-C4F0-F44B-8FD9-25E71566265C}"/>
              </a:ext>
            </a:extLst>
          </p:cNvPr>
          <p:cNvGrpSpPr/>
          <p:nvPr userDrawn="1"/>
        </p:nvGrpSpPr>
        <p:grpSpPr>
          <a:xfrm>
            <a:off x="2031600" y="-4917"/>
            <a:ext cx="8128800" cy="4665503"/>
            <a:chOff x="987424" y="0"/>
            <a:chExt cx="5584826" cy="3254142"/>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987424" y="215901"/>
              <a:ext cx="5584826" cy="303824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2" name="Rectangle 5">
              <a:extLst>
                <a:ext uri="{FF2B5EF4-FFF2-40B4-BE49-F238E27FC236}">
                  <a16:creationId xmlns:a16="http://schemas.microsoft.com/office/drawing/2014/main" id="{BB91B351-EDDA-B34A-B0F8-DBC4CBB99DAF}"/>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a:p>
          </p:txBody>
        </p:sp>
      </p:gr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a:prstGeom prst="rect">
            <a:avLst/>
          </a:prstGeom>
        </p:spPr>
        <p:txBody>
          <a:bodyPr>
            <a:noAutofit/>
          </a:bodyPr>
          <a:lstStyle>
            <a:lvl1pPr marL="0" indent="0" algn="ctr">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a:prstGeom prst="rect">
            <a:avLst/>
          </a:prstGeom>
        </p:spPr>
        <p:txBody>
          <a:bodyPr numCol="1" spcCol="288000" anchor="t">
            <a:noAutofit/>
          </a:bodyPr>
          <a:lstStyle>
            <a:lvl1pPr marL="0" indent="0" algn="ctr">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Picture Placeholder 18">
            <a:extLst>
              <a:ext uri="{FF2B5EF4-FFF2-40B4-BE49-F238E27FC236}">
                <a16:creationId xmlns:a16="http://schemas.microsoft.com/office/drawing/2014/main" id="{8B9D3D8F-588C-89A8-21E1-7A9F89B3B4FD}"/>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A460BEF3-61C2-4742-AAA9-8A775E25A8B1}"/>
              </a:ext>
            </a:extLst>
          </p:cNvPr>
          <p:cNvGrpSpPr/>
          <p:nvPr userDrawn="1"/>
        </p:nvGrpSpPr>
        <p:grpSpPr>
          <a:xfrm rot="5400000">
            <a:off x="1642620" y="-686627"/>
            <a:ext cx="4845505" cy="8130745"/>
            <a:chOff x="987424" y="0"/>
            <a:chExt cx="5584826" cy="5669757"/>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a:off x="987424" y="215901"/>
              <a:ext cx="5584826" cy="5453856"/>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20" name="Rectangle 5">
              <a:extLst>
                <a:ext uri="{FF2B5EF4-FFF2-40B4-BE49-F238E27FC236}">
                  <a16:creationId xmlns:a16="http://schemas.microsoft.com/office/drawing/2014/main" id="{9AF571A1-90AF-2040-A9E6-44B98CE9D84A}"/>
                </a:ext>
              </a:extLst>
            </p:cNvPr>
            <p:cNvSpPr/>
            <p:nvPr userDrawn="1"/>
          </p:nvSpPr>
          <p:spPr bwMode="auto">
            <a:xfrm>
              <a:off x="987424" y="0"/>
              <a:ext cx="5584826" cy="300434"/>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6926" dirty="0"/>
            </a:p>
          </p:txBody>
        </p:sp>
      </p:gr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71789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lide 5">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16AEC429-C7CB-E74A-9334-7837722EA799}"/>
              </a:ext>
            </a:extLst>
          </p:cNvPr>
          <p:cNvSpPr>
            <a:spLocks noGrp="1"/>
          </p:cNvSpPr>
          <p:nvPr>
            <p:ph type="pic" sz="quarter" idx="21"/>
          </p:nvPr>
        </p:nvSpPr>
        <p:spPr>
          <a:xfrm>
            <a:off x="0" y="0"/>
            <a:ext cx="12192000" cy="6858000"/>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0" name="Text Placeholder 32">
            <a:extLst>
              <a:ext uri="{FF2B5EF4-FFF2-40B4-BE49-F238E27FC236}">
                <a16:creationId xmlns:a16="http://schemas.microsoft.com/office/drawing/2014/main" id="{8EB196D6-D69C-2F42-9841-B7A481B12B29}"/>
              </a:ext>
            </a:extLst>
          </p:cNvPr>
          <p:cNvSpPr>
            <a:spLocks noGrp="1"/>
          </p:cNvSpPr>
          <p:nvPr>
            <p:ph type="body" sz="quarter" idx="30" hasCustomPrompt="1"/>
          </p:nvPr>
        </p:nvSpPr>
        <p:spPr>
          <a:xfrm>
            <a:off x="605260" y="401014"/>
            <a:ext cx="10644249" cy="479206"/>
          </a:xfrm>
          <a:prstGeom prst="rect">
            <a:avLst/>
          </a:prstGeom>
        </p:spPr>
        <p:txBody>
          <a:bodyPr>
            <a:noAutofit/>
          </a:bodyPr>
          <a:lstStyle>
            <a:lvl1pPr marL="0" indent="0" algn="l">
              <a:buNone/>
              <a:defRPr sz="36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Tree>
    <p:extLst>
      <p:ext uri="{BB962C8B-B14F-4D97-AF65-F5344CB8AC3E}">
        <p14:creationId xmlns:p14="http://schemas.microsoft.com/office/powerpoint/2010/main" val="272868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5"/>
            <a:ext cx="4403214" cy="1346830"/>
          </a:xfrm>
          <a:prstGeom prst="rect">
            <a:avLst/>
          </a:prstGeom>
        </p:spPr>
        <p:txBody>
          <a:bodyPr>
            <a:noAutofit/>
          </a:bodyPr>
          <a:lstStyle>
            <a:lvl1pPr marL="0" indent="0" algn="l">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346831"/>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9" name="Freeform 28">
            <a:extLst>
              <a:ext uri="{FF2B5EF4-FFF2-40B4-BE49-F238E27FC236}">
                <a16:creationId xmlns:a16="http://schemas.microsoft.com/office/drawing/2014/main" id="{1615E72D-72E5-EB45-9D8E-D3EB772571BA}"/>
              </a:ext>
            </a:extLst>
          </p:cNvPr>
          <p:cNvSpPr/>
          <p:nvPr userDrawn="1"/>
        </p:nvSpPr>
        <p:spPr>
          <a:xfrm rot="16200000">
            <a:off x="10754910" y="132578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65743" y="918406"/>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4346104" y="387792"/>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4358285" y="109100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4346104" y="2462666"/>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4358285" y="3165882"/>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4358285" y="4537541"/>
            <a:ext cx="7160276" cy="73006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4370466" y="5240757"/>
            <a:ext cx="7160273" cy="945874"/>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65743" y="5101627"/>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65742" y="300402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B7997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Montserrat" panose="00000500000000000000" pitchFamily="50" charset="0"/>
            </a:endParaRPr>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7654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a:prstGeom prst="rect">
            <a:avLst/>
          </a:prstGeo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16200000">
            <a:off x="7429317" y="1659698"/>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3108173"/>
            <a:ext cx="4755412" cy="2879354"/>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5" name="Freeform 14">
            <a:extLst>
              <a:ext uri="{FF2B5EF4-FFF2-40B4-BE49-F238E27FC236}">
                <a16:creationId xmlns:a16="http://schemas.microsoft.com/office/drawing/2014/main" id="{CE08122F-E767-A948-900A-223BD6B9F4BF}"/>
              </a:ext>
            </a:extLst>
          </p:cNvPr>
          <p:cNvSpPr/>
          <p:nvPr userDrawn="1"/>
        </p:nvSpPr>
        <p:spPr>
          <a:xfrm>
            <a:off x="9978124" y="161862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340867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a:prstGeom prst="rect">
            <a:avLst/>
          </a:prstGeom>
        </p:spPr>
        <p:txBody>
          <a:bodyPr>
            <a:noAutofit/>
          </a:bodyPr>
          <a:lstStyle>
            <a:lvl1pPr marL="0" indent="0" algn="l">
              <a:buNone/>
              <a:defRPr sz="36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Rectangle 5">
            <a:extLst>
              <a:ext uri="{FF2B5EF4-FFF2-40B4-BE49-F238E27FC236}">
                <a16:creationId xmlns:a16="http://schemas.microsoft.com/office/drawing/2014/main" id="{4D113688-F5CD-D748-B2E0-4E39C6AEA211}"/>
              </a:ext>
            </a:extLst>
          </p:cNvPr>
          <p:cNvSpPr/>
          <p:nvPr userDrawn="1"/>
        </p:nvSpPr>
        <p:spPr bwMode="auto">
          <a:xfrm>
            <a:off x="1592486" y="-1"/>
            <a:ext cx="9007028" cy="345989"/>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gradFill>
            <a:gsLst>
              <a:gs pos="0">
                <a:srgbClr val="B79974"/>
              </a:gs>
              <a:gs pos="58000">
                <a:srgbClr val="7654A2"/>
              </a:gs>
            </a:gsLst>
            <a:path path="circle">
              <a:fillToRect l="100000" t="100000"/>
            </a:path>
          </a:gra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a:prstGeom prst="rect">
            <a:avLst/>
          </a:prstGeom>
        </p:spPr>
        <p:txBody>
          <a:bodyPr numCol="1" spcCol="288000" anchor="t">
            <a:noAutofit/>
          </a:bodyPr>
          <a:lstStyle>
            <a:lvl1pPr marL="0" indent="0" algn="l">
              <a:lnSpc>
                <a:spcPct val="100000"/>
              </a:lnSpc>
              <a:spcBef>
                <a:spcPts val="0"/>
              </a:spcBef>
              <a:buNone/>
              <a:defRPr sz="24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97831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85" name="Freeform 84">
            <a:extLst>
              <a:ext uri="{FF2B5EF4-FFF2-40B4-BE49-F238E27FC236}">
                <a16:creationId xmlns:a16="http://schemas.microsoft.com/office/drawing/2014/main" id="{AA9B7715-6268-FDD6-91C0-C5F1888A3C57}"/>
              </a:ext>
            </a:extLst>
          </p:cNvPr>
          <p:cNvSpPr/>
          <p:nvPr userDrawn="1"/>
        </p:nvSpPr>
        <p:spPr>
          <a:xfrm>
            <a:off x="0" y="2708030"/>
            <a:ext cx="12192000" cy="317918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a:p>
        </p:txBody>
      </p:sp>
      <p:sp>
        <p:nvSpPr>
          <p:cNvPr id="86" name="Text Placeholder 32">
            <a:extLst>
              <a:ext uri="{FF2B5EF4-FFF2-40B4-BE49-F238E27FC236}">
                <a16:creationId xmlns:a16="http://schemas.microsoft.com/office/drawing/2014/main" id="{B44AD947-E962-8DEC-BC3E-A9D0C61C47A0}"/>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sp>
        <p:nvSpPr>
          <p:cNvPr id="233" name="Freeform 232">
            <a:extLst>
              <a:ext uri="{FF2B5EF4-FFF2-40B4-BE49-F238E27FC236}">
                <a16:creationId xmlns:a16="http://schemas.microsoft.com/office/drawing/2014/main" id="{E50A4E34-F72B-AD52-09D9-DE276E1EB653}"/>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79974"/>
          </a:solidFill>
          <a:ln w="30808" cap="flat">
            <a:noFill/>
            <a:prstDash val="solid"/>
            <a:miter/>
          </a:ln>
        </p:spPr>
        <p:txBody>
          <a:bodyPr rtlCol="0" anchor="ctr"/>
          <a:lstStyle/>
          <a:p>
            <a:endParaRPr lang="en-US" sz="2069"/>
          </a:p>
        </p:txBody>
      </p:sp>
      <p:grpSp>
        <p:nvGrpSpPr>
          <p:cNvPr id="235" name="Graphic 4">
            <a:extLst>
              <a:ext uri="{FF2B5EF4-FFF2-40B4-BE49-F238E27FC236}">
                <a16:creationId xmlns:a16="http://schemas.microsoft.com/office/drawing/2014/main" id="{2740D208-0225-50C5-5514-DF2A768BC021}"/>
              </a:ext>
            </a:extLst>
          </p:cNvPr>
          <p:cNvGrpSpPr/>
          <p:nvPr userDrawn="1"/>
        </p:nvGrpSpPr>
        <p:grpSpPr>
          <a:xfrm>
            <a:off x="7371125" y="679445"/>
            <a:ext cx="4211487" cy="1356601"/>
            <a:chOff x="4174748" y="2524509"/>
            <a:chExt cx="3708092" cy="1194448"/>
          </a:xfrm>
        </p:grpSpPr>
        <p:sp>
          <p:nvSpPr>
            <p:cNvPr id="236" name="Freeform 235">
              <a:extLst>
                <a:ext uri="{FF2B5EF4-FFF2-40B4-BE49-F238E27FC236}">
                  <a16:creationId xmlns:a16="http://schemas.microsoft.com/office/drawing/2014/main" id="{07321C82-D657-002C-09E0-E43DBE88A3B5}"/>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B8C19546-F202-DE04-548D-F970A50B8C23}"/>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238" name="Graphic 4">
              <a:extLst>
                <a:ext uri="{FF2B5EF4-FFF2-40B4-BE49-F238E27FC236}">
                  <a16:creationId xmlns:a16="http://schemas.microsoft.com/office/drawing/2014/main" id="{7C2EE738-86C1-0F30-9741-31FC522059C9}"/>
                </a:ext>
              </a:extLst>
            </p:cNvPr>
            <p:cNvGrpSpPr/>
            <p:nvPr/>
          </p:nvGrpSpPr>
          <p:grpSpPr>
            <a:xfrm>
              <a:off x="4488640" y="3571739"/>
              <a:ext cx="3394201" cy="147218"/>
              <a:chOff x="4488640" y="3571739"/>
              <a:chExt cx="3394201" cy="147218"/>
            </a:xfrm>
            <a:solidFill>
              <a:srgbClr val="7654A2"/>
            </a:solidFill>
          </p:grpSpPr>
          <p:sp>
            <p:nvSpPr>
              <p:cNvPr id="239" name="Freeform 238">
                <a:extLst>
                  <a:ext uri="{FF2B5EF4-FFF2-40B4-BE49-F238E27FC236}">
                    <a16:creationId xmlns:a16="http://schemas.microsoft.com/office/drawing/2014/main" id="{F50299DA-B967-9D82-F58E-2F00A0114AF2}"/>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7E4ABA0-92EE-89DC-E923-EBC35EBBA184}"/>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F7007187-AE94-ECEA-90C1-5AA7F3598771}"/>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C469D1-639F-CF6F-9B72-2991CCCBAF1F}"/>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B09D55A-CAE8-1D38-8669-479BE685EDA9}"/>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FB55E565-D665-F90C-5B64-8FA0386933E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A44CE53E-62BE-D4FB-DDF8-3FD7FE0E9CC5}"/>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F3D600A-A38F-390C-2E15-7A4B95162D5E}"/>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004AC8C8-F5AF-3C6B-4E20-04971EB7CCD5}"/>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593CCC94-F65E-5B15-584C-4F789E18A3DA}"/>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2E307CA1-4E44-F011-841B-BC7B2B47257E}"/>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37A863A-30ED-023E-14FE-7441BF7D0331}"/>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F4D669B-642C-29E7-0486-D874164FE069}"/>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D52EF21C-1A13-0771-EC28-A06EE60CF4C4}"/>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CD5041E6-F42E-4319-AAA8-46BF7DEAA4D3}"/>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00F8A19E-978E-CD42-77D0-86E75E02087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103A0A3-261F-7AD9-1888-7ED914CD6030}"/>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63C00509-E641-B75D-ACF7-0357997EE1F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E26E583-6879-1F31-D744-CED5C24C78CB}"/>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9E0EAA95-B799-8ED3-F721-1A43A69324EC}"/>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111E481-AA6A-77BF-9CFA-B4CA0F8C26A3}"/>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0A3BB92-9C6B-5087-DC5A-A2D0CB291B26}"/>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C763AE67-1559-AB27-89C8-EE2E6B054248}"/>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75D2D0BC-1F2C-2516-F2C5-19E278742D42}"/>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E71DE3D2-EF8C-70CA-D448-D17A767FA8CC}"/>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9DFEE19-07F0-FC7D-4B80-8576BEE040F9}"/>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9A2973C-9AF3-E695-3209-0B8447D9FC10}"/>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73514E6-B533-C7CC-48DF-55F70DF14C31}"/>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81FC7E02-5DC5-81B5-9038-5AB14FD96AD9}"/>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F74D803E-4CDF-98E5-D802-2A160F97E84B}"/>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270" name="Text Placeholder 32">
            <a:extLst>
              <a:ext uri="{FF2B5EF4-FFF2-40B4-BE49-F238E27FC236}">
                <a16:creationId xmlns:a16="http://schemas.microsoft.com/office/drawing/2014/main" id="{64CC0190-4955-504C-7436-08AD8558AFE8}"/>
              </a:ext>
            </a:extLst>
          </p:cNvPr>
          <p:cNvSpPr>
            <a:spLocks noGrp="1"/>
          </p:cNvSpPr>
          <p:nvPr>
            <p:ph type="body" sz="quarter" idx="20" hasCustomPrompt="1"/>
          </p:nvPr>
        </p:nvSpPr>
        <p:spPr>
          <a:xfrm>
            <a:off x="8322590" y="5556486"/>
            <a:ext cx="3467551" cy="622069"/>
          </a:xfrm>
          <a:prstGeom prst="rect">
            <a:avLst/>
          </a:prstGeom>
        </p:spPr>
        <p:txBody>
          <a:bodyPr anchor="t">
            <a:noAutofit/>
          </a:bodyPr>
          <a:lstStyle>
            <a:lvl1pPr marL="0" indent="0" algn="r">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err="1"/>
              <a:t>www.website.eu</a:t>
            </a:r>
            <a:endParaRPr lang="en-GB" dirty="0"/>
          </a:p>
        </p:txBody>
      </p:sp>
      <p:sp>
        <p:nvSpPr>
          <p:cNvPr id="274" name="Freeform 273">
            <a:extLst>
              <a:ext uri="{FF2B5EF4-FFF2-40B4-BE49-F238E27FC236}">
                <a16:creationId xmlns:a16="http://schemas.microsoft.com/office/drawing/2014/main" id="{B0E0F667-C112-09AB-4F5B-95A4E5DA4A9D}"/>
              </a:ext>
            </a:extLst>
          </p:cNvPr>
          <p:cNvSpPr/>
          <p:nvPr userDrawn="1"/>
        </p:nvSpPr>
        <p:spPr>
          <a:xfrm>
            <a:off x="584503" y="2494870"/>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7" cap="flat">
            <a:solidFill>
              <a:srgbClr val="B79974"/>
            </a:solidFill>
            <a:prstDash val="solid"/>
            <a:miter/>
          </a:ln>
        </p:spPr>
        <p:txBody>
          <a:bodyPr rtlCol="0" anchor="ctr"/>
          <a:lstStyle/>
          <a:p>
            <a:endParaRPr lang="en-US" sz="2069"/>
          </a:p>
        </p:txBody>
      </p:sp>
      <p:pic>
        <p:nvPicPr>
          <p:cNvPr id="2" name="Picture 1" descr="Blue text on a white background&#10;&#10;Description automatically generated">
            <a:extLst>
              <a:ext uri="{FF2B5EF4-FFF2-40B4-BE49-F238E27FC236}">
                <a16:creationId xmlns:a16="http://schemas.microsoft.com/office/drawing/2014/main" id="{B5980FA2-3FC8-46F1-8737-CC6E76DFDB13}"/>
              </a:ext>
            </a:extLst>
          </p:cNvPr>
          <p:cNvPicPr>
            <a:picLocks noChangeAspect="1"/>
          </p:cNvPicPr>
          <p:nvPr userDrawn="1"/>
        </p:nvPicPr>
        <p:blipFill>
          <a:blip r:embed="rId2"/>
          <a:stretch>
            <a:fillRect/>
          </a:stretch>
        </p:blipFill>
        <p:spPr>
          <a:xfrm>
            <a:off x="219685" y="6160363"/>
            <a:ext cx="2505116" cy="525561"/>
          </a:xfrm>
          <a:prstGeom prst="rect">
            <a:avLst/>
          </a:prstGeom>
        </p:spPr>
      </p:pic>
    </p:spTree>
    <p:extLst>
      <p:ext uri="{BB962C8B-B14F-4D97-AF65-F5344CB8AC3E}">
        <p14:creationId xmlns:p14="http://schemas.microsoft.com/office/powerpoint/2010/main" val="281329731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4451D53C-BEDD-0149-939C-B08D828FC303}"/>
              </a:ext>
            </a:extLst>
          </p:cNvPr>
          <p:cNvSpPr/>
          <p:nvPr/>
        </p:nvSpPr>
        <p:spPr>
          <a:xfrm>
            <a:off x="-21078" y="2219942"/>
            <a:ext cx="12214365" cy="313812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7654A2"/>
          </a:solidFill>
          <a:ln w="30808" cap="flat">
            <a:noFill/>
            <a:prstDash val="solid"/>
            <a:miter/>
          </a:ln>
        </p:spPr>
        <p:txBody>
          <a:bodyPr rtlCol="0" anchor="ctr"/>
          <a:lstStyle/>
          <a:p>
            <a:endParaRPr lang="en-US" sz="2069" dirty="0"/>
          </a:p>
        </p:txBody>
      </p:sp>
      <p:sp>
        <p:nvSpPr>
          <p:cNvPr id="53" name="Freeform 52">
            <a:extLst>
              <a:ext uri="{FF2B5EF4-FFF2-40B4-BE49-F238E27FC236}">
                <a16:creationId xmlns:a16="http://schemas.microsoft.com/office/drawing/2014/main" id="{FA3EDB46-CD35-B86E-152C-5F64E01608A9}"/>
              </a:ext>
            </a:extLst>
          </p:cNvPr>
          <p:cNvSpPr>
            <a:spLocks noGrp="1"/>
          </p:cNvSpPr>
          <p:nvPr>
            <p:ph type="pic" sz="quarter" idx="22"/>
          </p:nvPr>
        </p:nvSpPr>
        <p:spPr>
          <a:xfrm>
            <a:off x="6290665" y="0"/>
            <a:ext cx="4961115" cy="6879449"/>
          </a:xfrm>
          <a:custGeom>
            <a:avLst/>
            <a:gdLst>
              <a:gd name="connsiteX0" fmla="*/ 0 w 4961115"/>
              <a:gd name="connsiteY0" fmla="*/ 0 h 6879449"/>
              <a:gd name="connsiteX1" fmla="*/ 4961115 w 4961115"/>
              <a:gd name="connsiteY1" fmla="*/ 0 h 6879449"/>
              <a:gd name="connsiteX2" fmla="*/ 4961115 w 4961115"/>
              <a:gd name="connsiteY2" fmla="*/ 2607767 h 6879449"/>
              <a:gd name="connsiteX3" fmla="*/ 4781114 w 4961115"/>
              <a:gd name="connsiteY3" fmla="*/ 2607767 h 6879449"/>
              <a:gd name="connsiteX4" fmla="*/ 4781114 w 4961115"/>
              <a:gd name="connsiteY4" fmla="*/ 4047768 h 6879449"/>
              <a:gd name="connsiteX5" fmla="*/ 4961115 w 4961115"/>
              <a:gd name="connsiteY5" fmla="*/ 4047768 h 6879449"/>
              <a:gd name="connsiteX6" fmla="*/ 4961115 w 4961115"/>
              <a:gd name="connsiteY6" fmla="*/ 6879449 h 6879449"/>
              <a:gd name="connsiteX7" fmla="*/ 0 w 4961115"/>
              <a:gd name="connsiteY7" fmla="*/ 6879449 h 687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1115" h="6879449">
                <a:moveTo>
                  <a:pt x="0" y="0"/>
                </a:moveTo>
                <a:lnTo>
                  <a:pt x="4961115" y="0"/>
                </a:lnTo>
                <a:lnTo>
                  <a:pt x="4961115" y="2607767"/>
                </a:lnTo>
                <a:lnTo>
                  <a:pt x="4781114" y="2607767"/>
                </a:lnTo>
                <a:lnTo>
                  <a:pt x="4781114" y="4047768"/>
                </a:lnTo>
                <a:lnTo>
                  <a:pt x="4961115" y="4047768"/>
                </a:lnTo>
                <a:lnTo>
                  <a:pt x="4961115" y="6879449"/>
                </a:lnTo>
                <a:lnTo>
                  <a:pt x="0" y="6879449"/>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Freeform 32">
            <a:extLst>
              <a:ext uri="{FF2B5EF4-FFF2-40B4-BE49-F238E27FC236}">
                <a16:creationId xmlns:a16="http://schemas.microsoft.com/office/drawing/2014/main" id="{527A8425-B90A-4347-AF48-00C1D5CC2D28}"/>
              </a:ext>
            </a:extLst>
          </p:cNvPr>
          <p:cNvSpPr/>
          <p:nvPr/>
        </p:nvSpPr>
        <p:spPr>
          <a:xfrm>
            <a:off x="5273389" y="2987628"/>
            <a:ext cx="7298951" cy="1969126"/>
          </a:xfrm>
          <a:custGeom>
            <a:avLst/>
            <a:gdLst>
              <a:gd name="connsiteX0" fmla="*/ 0 w 4525730"/>
              <a:gd name="connsiteY0" fmla="*/ 0 h 3029130"/>
              <a:gd name="connsiteX1" fmla="*/ 4525731 w 4525730"/>
              <a:gd name="connsiteY1" fmla="*/ 0 h 3029130"/>
              <a:gd name="connsiteX2" fmla="*/ 4525731 w 4525730"/>
              <a:gd name="connsiteY2" fmla="*/ 3029131 h 3029130"/>
              <a:gd name="connsiteX3" fmla="*/ 1 w 4525730"/>
              <a:gd name="connsiteY3" fmla="*/ 3029131 h 3029130"/>
            </a:gdLst>
            <a:ahLst/>
            <a:cxnLst>
              <a:cxn ang="0">
                <a:pos x="connsiteX0" y="connsiteY0"/>
              </a:cxn>
              <a:cxn ang="0">
                <a:pos x="connsiteX1" y="connsiteY1"/>
              </a:cxn>
              <a:cxn ang="0">
                <a:pos x="connsiteX2" y="connsiteY2"/>
              </a:cxn>
              <a:cxn ang="0">
                <a:pos x="connsiteX3" y="connsiteY3"/>
              </a:cxn>
            </a:cxnLst>
            <a:rect l="l" t="t" r="r" b="b"/>
            <a:pathLst>
              <a:path w="4525730" h="3029130">
                <a:moveTo>
                  <a:pt x="0" y="0"/>
                </a:moveTo>
                <a:lnTo>
                  <a:pt x="4525731" y="0"/>
                </a:lnTo>
                <a:lnTo>
                  <a:pt x="4525731" y="3029131"/>
                </a:lnTo>
                <a:lnTo>
                  <a:pt x="1" y="3029131"/>
                </a:lnTo>
                <a:close/>
              </a:path>
            </a:pathLst>
          </a:custGeom>
          <a:noFill/>
          <a:ln w="30808" cap="flat">
            <a:noFill/>
            <a:prstDash val="solid"/>
            <a:miter/>
          </a:ln>
        </p:spPr>
        <p:txBody>
          <a:bodyPr rtlCol="0" anchor="ctr"/>
          <a:lstStyle/>
          <a:p>
            <a:endParaRPr lang="en-US" sz="2069"/>
          </a:p>
        </p:txBody>
      </p:sp>
      <p:sp>
        <p:nvSpPr>
          <p:cNvPr id="56" name="Text Placeholder 32">
            <a:extLst>
              <a:ext uri="{FF2B5EF4-FFF2-40B4-BE49-F238E27FC236}">
                <a16:creationId xmlns:a16="http://schemas.microsoft.com/office/drawing/2014/main" id="{6D83AD87-72FE-A04E-9CF3-9AC1F7C64953}"/>
              </a:ext>
            </a:extLst>
          </p:cNvPr>
          <p:cNvSpPr>
            <a:spLocks noGrp="1"/>
          </p:cNvSpPr>
          <p:nvPr>
            <p:ph type="body" sz="quarter" idx="16" hasCustomPrompt="1"/>
          </p:nvPr>
        </p:nvSpPr>
        <p:spPr>
          <a:xfrm>
            <a:off x="609601" y="2897367"/>
            <a:ext cx="4470975"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DIGI WORK WELL</a:t>
            </a:r>
            <a:endParaRPr lang="en-US" dirty="0"/>
          </a:p>
        </p:txBody>
      </p:sp>
      <p:sp>
        <p:nvSpPr>
          <p:cNvPr id="57" name="Text Placeholder 32">
            <a:extLst>
              <a:ext uri="{FF2B5EF4-FFF2-40B4-BE49-F238E27FC236}">
                <a16:creationId xmlns:a16="http://schemas.microsoft.com/office/drawing/2014/main" id="{99F453F3-BF15-D044-B597-F7EBF76DC07D}"/>
              </a:ext>
            </a:extLst>
          </p:cNvPr>
          <p:cNvSpPr>
            <a:spLocks noGrp="1"/>
          </p:cNvSpPr>
          <p:nvPr>
            <p:ph type="body" sz="quarter" idx="19" hasCustomPrompt="1"/>
          </p:nvPr>
        </p:nvSpPr>
        <p:spPr>
          <a:xfrm>
            <a:off x="609601" y="4335508"/>
            <a:ext cx="4979410" cy="855894"/>
          </a:xfrm>
          <a:prstGeom prst="rect">
            <a:avLst/>
          </a:prstGeom>
        </p:spPr>
        <p:txBody>
          <a:bodyPr anchor="t">
            <a:noAutofit/>
          </a:bodyPr>
          <a:lstStyle>
            <a:lvl1pPr marL="0" indent="0" algn="l">
              <a:lnSpc>
                <a:spcPct val="100000"/>
              </a:lnSpc>
              <a:spcBef>
                <a:spcPts val="0"/>
              </a:spcBef>
              <a:buNone/>
              <a:defRPr sz="2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Digital Wellbeing in the Workplace</a:t>
            </a:r>
          </a:p>
        </p:txBody>
      </p:sp>
      <p:grpSp>
        <p:nvGrpSpPr>
          <p:cNvPr id="12" name="Group 11">
            <a:extLst>
              <a:ext uri="{FF2B5EF4-FFF2-40B4-BE49-F238E27FC236}">
                <a16:creationId xmlns:a16="http://schemas.microsoft.com/office/drawing/2014/main" id="{05398525-D007-B046-86E8-5EF3BD68C53F}"/>
              </a:ext>
            </a:extLst>
          </p:cNvPr>
          <p:cNvGrpSpPr/>
          <p:nvPr userDrawn="1"/>
        </p:nvGrpSpPr>
        <p:grpSpPr>
          <a:xfrm>
            <a:off x="261308" y="5859937"/>
            <a:ext cx="2735993" cy="679345"/>
            <a:chOff x="0" y="0"/>
            <a:chExt cx="2301694" cy="571500"/>
          </a:xfrm>
        </p:grpSpPr>
        <p:sp>
          <p:nvSpPr>
            <p:cNvPr id="13" name="Rectangle 12">
              <a:extLst>
                <a:ext uri="{FF2B5EF4-FFF2-40B4-BE49-F238E27FC236}">
                  <a16:creationId xmlns:a16="http://schemas.microsoft.com/office/drawing/2014/main" id="{A3FCE430-8697-AD45-9630-7F3B0A0F05BB}"/>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Picture 13">
              <a:extLst>
                <a:ext uri="{FF2B5EF4-FFF2-40B4-BE49-F238E27FC236}">
                  <a16:creationId xmlns:a16="http://schemas.microsoft.com/office/drawing/2014/main" id="{D62B06D4-BE0E-3F41-801B-DF6CD0A7F7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aphic 4">
            <a:extLst>
              <a:ext uri="{FF2B5EF4-FFF2-40B4-BE49-F238E27FC236}">
                <a16:creationId xmlns:a16="http://schemas.microsoft.com/office/drawing/2014/main" id="{E6AB0A72-5A92-2173-95FE-74E95066A915}"/>
              </a:ext>
            </a:extLst>
          </p:cNvPr>
          <p:cNvGrpSpPr/>
          <p:nvPr userDrawn="1"/>
        </p:nvGrpSpPr>
        <p:grpSpPr>
          <a:xfrm>
            <a:off x="495541" y="722566"/>
            <a:ext cx="3787702" cy="1220092"/>
            <a:chOff x="4174748" y="2524509"/>
            <a:chExt cx="3708092" cy="1194448"/>
          </a:xfrm>
        </p:grpSpPr>
        <p:sp>
          <p:nvSpPr>
            <p:cNvPr id="3" name="Freeform 2">
              <a:extLst>
                <a:ext uri="{FF2B5EF4-FFF2-40B4-BE49-F238E27FC236}">
                  <a16:creationId xmlns:a16="http://schemas.microsoft.com/office/drawing/2014/main" id="{D3B57011-194A-DFEB-F2D8-37279B852D60}"/>
                </a:ext>
              </a:extLst>
            </p:cNvPr>
            <p:cNvSpPr/>
            <p:nvPr/>
          </p:nvSpPr>
          <p:spPr>
            <a:xfrm>
              <a:off x="5347310" y="2524509"/>
              <a:ext cx="2532019" cy="886571"/>
            </a:xfrm>
            <a:custGeom>
              <a:avLst/>
              <a:gdLst>
                <a:gd name="connsiteX0" fmla="*/ 354385 w 2532019"/>
                <a:gd name="connsiteY0" fmla="*/ 195885 h 886571"/>
                <a:gd name="connsiteX1" fmla="*/ 157233 w 2532019"/>
                <a:gd name="connsiteY1" fmla="*/ 396249 h 886571"/>
                <a:gd name="connsiteX2" fmla="*/ 2444 w 2532019"/>
                <a:gd name="connsiteY2" fmla="*/ 396249 h 886571"/>
                <a:gd name="connsiteX3" fmla="*/ 2444 w 2532019"/>
                <a:gd name="connsiteY3" fmla="*/ 2036 h 886571"/>
                <a:gd name="connsiteX4" fmla="*/ 157233 w 2532019"/>
                <a:gd name="connsiteY4" fmla="*/ 2036 h 886571"/>
                <a:gd name="connsiteX5" fmla="*/ 354385 w 2532019"/>
                <a:gd name="connsiteY5" fmla="*/ 195885 h 886571"/>
                <a:gd name="connsiteX6" fmla="*/ 75765 w 2532019"/>
                <a:gd name="connsiteY6" fmla="*/ 325389 h 886571"/>
                <a:gd name="connsiteX7" fmla="*/ 157233 w 2532019"/>
                <a:gd name="connsiteY7" fmla="*/ 325389 h 886571"/>
                <a:gd name="connsiteX8" fmla="*/ 281064 w 2532019"/>
                <a:gd name="connsiteY8" fmla="*/ 195885 h 886571"/>
                <a:gd name="connsiteX9" fmla="*/ 157233 w 2532019"/>
                <a:gd name="connsiteY9" fmla="*/ 72897 h 886571"/>
                <a:gd name="connsiteX10" fmla="*/ 75765 w 2532019"/>
                <a:gd name="connsiteY10" fmla="*/ 72897 h 886571"/>
                <a:gd name="connsiteX11" fmla="*/ 75765 w 2532019"/>
                <a:gd name="connsiteY11" fmla="*/ 325389 h 886571"/>
                <a:gd name="connsiteX12" fmla="*/ 473328 w 2532019"/>
                <a:gd name="connsiteY12" fmla="*/ 40317 h 886571"/>
                <a:gd name="connsiteX13" fmla="*/ 391860 w 2532019"/>
                <a:gd name="connsiteY13" fmla="*/ 40317 h 886571"/>
                <a:gd name="connsiteX14" fmla="*/ 473328 w 2532019"/>
                <a:gd name="connsiteY14" fmla="*/ 40317 h 886571"/>
                <a:gd name="connsiteX15" fmla="*/ 398377 w 2532019"/>
                <a:gd name="connsiteY15" fmla="*/ 117694 h 886571"/>
                <a:gd name="connsiteX16" fmla="*/ 398377 w 2532019"/>
                <a:gd name="connsiteY16" fmla="*/ 397064 h 886571"/>
                <a:gd name="connsiteX17" fmla="*/ 466810 w 2532019"/>
                <a:gd name="connsiteY17" fmla="*/ 397064 h 886571"/>
                <a:gd name="connsiteX18" fmla="*/ 466810 w 2532019"/>
                <a:gd name="connsiteY18" fmla="*/ 117694 h 886571"/>
                <a:gd name="connsiteX19" fmla="*/ 398377 w 2532019"/>
                <a:gd name="connsiteY19" fmla="*/ 117694 h 886571"/>
                <a:gd name="connsiteX20" fmla="*/ 915698 w 2532019"/>
                <a:gd name="connsiteY20" fmla="*/ 40317 h 886571"/>
                <a:gd name="connsiteX21" fmla="*/ 834230 w 2532019"/>
                <a:gd name="connsiteY21" fmla="*/ 40317 h 886571"/>
                <a:gd name="connsiteX22" fmla="*/ 915698 w 2532019"/>
                <a:gd name="connsiteY22" fmla="*/ 40317 h 886571"/>
                <a:gd name="connsiteX23" fmla="*/ 840748 w 2532019"/>
                <a:gd name="connsiteY23" fmla="*/ 117694 h 886571"/>
                <a:gd name="connsiteX24" fmla="*/ 840748 w 2532019"/>
                <a:gd name="connsiteY24" fmla="*/ 397064 h 886571"/>
                <a:gd name="connsiteX25" fmla="*/ 909181 w 2532019"/>
                <a:gd name="connsiteY25" fmla="*/ 397064 h 886571"/>
                <a:gd name="connsiteX26" fmla="*/ 909181 w 2532019"/>
                <a:gd name="connsiteY26" fmla="*/ 117694 h 886571"/>
                <a:gd name="connsiteX27" fmla="*/ 840748 w 2532019"/>
                <a:gd name="connsiteY27" fmla="*/ 117694 h 886571"/>
                <a:gd name="connsiteX28" fmla="*/ 796755 w 2532019"/>
                <a:gd name="connsiteY28" fmla="*/ 250456 h 886571"/>
                <a:gd name="connsiteX29" fmla="*/ 767427 w 2532019"/>
                <a:gd name="connsiteY29" fmla="*/ 168192 h 886571"/>
                <a:gd name="connsiteX30" fmla="*/ 767427 w 2532019"/>
                <a:gd name="connsiteY30" fmla="*/ 168192 h 886571"/>
                <a:gd name="connsiteX31" fmla="*/ 758465 w 2532019"/>
                <a:gd name="connsiteY31" fmla="*/ 98146 h 886571"/>
                <a:gd name="connsiteX32" fmla="*/ 747874 w 2532019"/>
                <a:gd name="connsiteY32" fmla="*/ 90001 h 886571"/>
                <a:gd name="connsiteX33" fmla="*/ 720175 w 2532019"/>
                <a:gd name="connsiteY33" fmla="*/ 125024 h 886571"/>
                <a:gd name="connsiteX34" fmla="*/ 656631 w 2532019"/>
                <a:gd name="connsiteY34" fmla="*/ 109549 h 886571"/>
                <a:gd name="connsiteX35" fmla="*/ 518135 w 2532019"/>
                <a:gd name="connsiteY35" fmla="*/ 280592 h 886571"/>
                <a:gd name="connsiteX36" fmla="*/ 656631 w 2532019"/>
                <a:gd name="connsiteY36" fmla="*/ 390548 h 886571"/>
                <a:gd name="connsiteX37" fmla="*/ 727507 w 2532019"/>
                <a:gd name="connsiteY37" fmla="*/ 446747 h 886571"/>
                <a:gd name="connsiteX38" fmla="*/ 656631 w 2532019"/>
                <a:gd name="connsiteY38" fmla="*/ 506205 h 886571"/>
                <a:gd name="connsiteX39" fmla="*/ 593900 w 2532019"/>
                <a:gd name="connsiteY39" fmla="*/ 477698 h 886571"/>
                <a:gd name="connsiteX40" fmla="*/ 583310 w 2532019"/>
                <a:gd name="connsiteY40" fmla="*/ 445933 h 886571"/>
                <a:gd name="connsiteX41" fmla="*/ 583310 w 2532019"/>
                <a:gd name="connsiteY41" fmla="*/ 445933 h 886571"/>
                <a:gd name="connsiteX42" fmla="*/ 514062 w 2532019"/>
                <a:gd name="connsiteY42" fmla="*/ 495617 h 886571"/>
                <a:gd name="connsiteX43" fmla="*/ 419559 w 2532019"/>
                <a:gd name="connsiteY43" fmla="*/ 769285 h 886571"/>
                <a:gd name="connsiteX44" fmla="*/ 320983 w 2532019"/>
                <a:gd name="connsiteY44" fmla="*/ 485028 h 886571"/>
                <a:gd name="connsiteX45" fmla="*/ 272102 w 2532019"/>
                <a:gd name="connsiteY45" fmla="*/ 485028 h 886571"/>
                <a:gd name="connsiteX46" fmla="*/ 175970 w 2532019"/>
                <a:gd name="connsiteY46" fmla="*/ 769285 h 886571"/>
                <a:gd name="connsiteX47" fmla="*/ 83097 w 2532019"/>
                <a:gd name="connsiteY47" fmla="*/ 485028 h 886571"/>
                <a:gd name="connsiteX48" fmla="*/ 0 w 2532019"/>
                <a:gd name="connsiteY48" fmla="*/ 485028 h 886571"/>
                <a:gd name="connsiteX49" fmla="*/ 145013 w 2532019"/>
                <a:gd name="connsiteY49" fmla="*/ 879241 h 886571"/>
                <a:gd name="connsiteX50" fmla="*/ 208557 w 2532019"/>
                <a:gd name="connsiteY50" fmla="*/ 879241 h 886571"/>
                <a:gd name="connsiteX51" fmla="*/ 256624 w 2532019"/>
                <a:gd name="connsiteY51" fmla="*/ 756253 h 886571"/>
                <a:gd name="connsiteX52" fmla="*/ 298172 w 2532019"/>
                <a:gd name="connsiteY52" fmla="*/ 630822 h 886571"/>
                <a:gd name="connsiteX53" fmla="*/ 339721 w 2532019"/>
                <a:gd name="connsiteY53" fmla="*/ 755439 h 886571"/>
                <a:gd name="connsiteX54" fmla="*/ 388601 w 2532019"/>
                <a:gd name="connsiteY54" fmla="*/ 879241 h 886571"/>
                <a:gd name="connsiteX55" fmla="*/ 452146 w 2532019"/>
                <a:gd name="connsiteY55" fmla="*/ 879241 h 886571"/>
                <a:gd name="connsiteX56" fmla="*/ 570275 w 2532019"/>
                <a:gd name="connsiteY56" fmla="*/ 546115 h 886571"/>
                <a:gd name="connsiteX57" fmla="*/ 657445 w 2532019"/>
                <a:gd name="connsiteY57" fmla="*/ 569735 h 886571"/>
                <a:gd name="connsiteX58" fmla="*/ 796755 w 2532019"/>
                <a:gd name="connsiteY58" fmla="*/ 445933 h 886571"/>
                <a:gd name="connsiteX59" fmla="*/ 738913 w 2532019"/>
                <a:gd name="connsiteY59" fmla="*/ 353896 h 886571"/>
                <a:gd name="connsiteX60" fmla="*/ 796755 w 2532019"/>
                <a:gd name="connsiteY60" fmla="*/ 250456 h 886571"/>
                <a:gd name="connsiteX61" fmla="*/ 656631 w 2532019"/>
                <a:gd name="connsiteY61" fmla="*/ 327832 h 886571"/>
                <a:gd name="connsiteX62" fmla="*/ 584124 w 2532019"/>
                <a:gd name="connsiteY62" fmla="*/ 250456 h 886571"/>
                <a:gd name="connsiteX63" fmla="*/ 656631 w 2532019"/>
                <a:gd name="connsiteY63" fmla="*/ 172265 h 886571"/>
                <a:gd name="connsiteX64" fmla="*/ 729137 w 2532019"/>
                <a:gd name="connsiteY64" fmla="*/ 250456 h 886571"/>
                <a:gd name="connsiteX65" fmla="*/ 656631 w 2532019"/>
                <a:gd name="connsiteY65" fmla="*/ 327832 h 886571"/>
                <a:gd name="connsiteX66" fmla="*/ 857041 w 2532019"/>
                <a:gd name="connsiteY66" fmla="*/ 740778 h 886571"/>
                <a:gd name="connsiteX67" fmla="*/ 712029 w 2532019"/>
                <a:gd name="connsiteY67" fmla="*/ 885757 h 886571"/>
                <a:gd name="connsiteX68" fmla="*/ 567830 w 2532019"/>
                <a:gd name="connsiteY68" fmla="*/ 740778 h 886571"/>
                <a:gd name="connsiteX69" fmla="*/ 711214 w 2532019"/>
                <a:gd name="connsiteY69" fmla="*/ 595799 h 886571"/>
                <a:gd name="connsiteX70" fmla="*/ 857041 w 2532019"/>
                <a:gd name="connsiteY70" fmla="*/ 740778 h 886571"/>
                <a:gd name="connsiteX71" fmla="*/ 637078 w 2532019"/>
                <a:gd name="connsiteY71" fmla="*/ 740778 h 886571"/>
                <a:gd name="connsiteX72" fmla="*/ 712843 w 2532019"/>
                <a:gd name="connsiteY72" fmla="*/ 822227 h 886571"/>
                <a:gd name="connsiteX73" fmla="*/ 788608 w 2532019"/>
                <a:gd name="connsiteY73" fmla="*/ 740778 h 886571"/>
                <a:gd name="connsiteX74" fmla="*/ 712843 w 2532019"/>
                <a:gd name="connsiteY74" fmla="*/ 658515 h 886571"/>
                <a:gd name="connsiteX75" fmla="*/ 637078 w 2532019"/>
                <a:gd name="connsiteY75" fmla="*/ 740778 h 886571"/>
                <a:gd name="connsiteX76" fmla="*/ 967837 w 2532019"/>
                <a:gd name="connsiteY76" fmla="*/ 601500 h 886571"/>
                <a:gd name="connsiteX77" fmla="*/ 972725 w 2532019"/>
                <a:gd name="connsiteY77" fmla="*/ 633266 h 886571"/>
                <a:gd name="connsiteX78" fmla="*/ 1050935 w 2532019"/>
                <a:gd name="connsiteY78" fmla="*/ 594170 h 886571"/>
                <a:gd name="connsiteX79" fmla="*/ 1122626 w 2532019"/>
                <a:gd name="connsiteY79" fmla="*/ 621048 h 886571"/>
                <a:gd name="connsiteX80" fmla="*/ 1091669 w 2532019"/>
                <a:gd name="connsiteY80" fmla="*/ 680506 h 886571"/>
                <a:gd name="connsiteX81" fmla="*/ 1041973 w 2532019"/>
                <a:gd name="connsiteY81" fmla="*/ 662587 h 886571"/>
                <a:gd name="connsiteX82" fmla="*/ 972725 w 2532019"/>
                <a:gd name="connsiteY82" fmla="*/ 733448 h 886571"/>
                <a:gd name="connsiteX83" fmla="*/ 972725 w 2532019"/>
                <a:gd name="connsiteY83" fmla="*/ 880056 h 886571"/>
                <a:gd name="connsiteX84" fmla="*/ 904293 w 2532019"/>
                <a:gd name="connsiteY84" fmla="*/ 880056 h 886571"/>
                <a:gd name="connsiteX85" fmla="*/ 904293 w 2532019"/>
                <a:gd name="connsiteY85" fmla="*/ 602315 h 886571"/>
                <a:gd name="connsiteX86" fmla="*/ 967837 w 2532019"/>
                <a:gd name="connsiteY86" fmla="*/ 602315 h 886571"/>
                <a:gd name="connsiteX87" fmla="*/ 1216314 w 2532019"/>
                <a:gd name="connsiteY87" fmla="*/ 485028 h 886571"/>
                <a:gd name="connsiteX88" fmla="*/ 1216314 w 2532019"/>
                <a:gd name="connsiteY88" fmla="*/ 713086 h 886571"/>
                <a:gd name="connsiteX89" fmla="*/ 1310002 w 2532019"/>
                <a:gd name="connsiteY89" fmla="*/ 601500 h 886571"/>
                <a:gd name="connsiteX90" fmla="*/ 1392285 w 2532019"/>
                <a:gd name="connsiteY90" fmla="*/ 601500 h 886571"/>
                <a:gd name="connsiteX91" fmla="*/ 1392285 w 2532019"/>
                <a:gd name="connsiteY91" fmla="*/ 605573 h 886571"/>
                <a:gd name="connsiteX92" fmla="*/ 1279044 w 2532019"/>
                <a:gd name="connsiteY92" fmla="*/ 732633 h 886571"/>
                <a:gd name="connsiteX93" fmla="*/ 1407764 w 2532019"/>
                <a:gd name="connsiteY93" fmla="*/ 874354 h 886571"/>
                <a:gd name="connsiteX94" fmla="*/ 1407764 w 2532019"/>
                <a:gd name="connsiteY94" fmla="*/ 879241 h 886571"/>
                <a:gd name="connsiteX95" fmla="*/ 1324667 w 2532019"/>
                <a:gd name="connsiteY95" fmla="*/ 879241 h 886571"/>
                <a:gd name="connsiteX96" fmla="*/ 1215499 w 2532019"/>
                <a:gd name="connsiteY96" fmla="*/ 753810 h 886571"/>
                <a:gd name="connsiteX97" fmla="*/ 1215499 w 2532019"/>
                <a:gd name="connsiteY97" fmla="*/ 879241 h 886571"/>
                <a:gd name="connsiteX98" fmla="*/ 1147067 w 2532019"/>
                <a:gd name="connsiteY98" fmla="*/ 879241 h 886571"/>
                <a:gd name="connsiteX99" fmla="*/ 1147067 w 2532019"/>
                <a:gd name="connsiteY99" fmla="*/ 485028 h 886571"/>
                <a:gd name="connsiteX100" fmla="*/ 1216314 w 2532019"/>
                <a:gd name="connsiteY100" fmla="*/ 485028 h 886571"/>
                <a:gd name="connsiteX101" fmla="*/ 1871315 w 2532019"/>
                <a:gd name="connsiteY101" fmla="*/ 879241 h 886571"/>
                <a:gd name="connsiteX102" fmla="*/ 1807770 w 2532019"/>
                <a:gd name="connsiteY102" fmla="*/ 879241 h 886571"/>
                <a:gd name="connsiteX103" fmla="*/ 1758890 w 2532019"/>
                <a:gd name="connsiteY103" fmla="*/ 755439 h 886571"/>
                <a:gd name="connsiteX104" fmla="*/ 1717341 w 2532019"/>
                <a:gd name="connsiteY104" fmla="*/ 630822 h 886571"/>
                <a:gd name="connsiteX105" fmla="*/ 1675793 w 2532019"/>
                <a:gd name="connsiteY105" fmla="*/ 756253 h 886571"/>
                <a:gd name="connsiteX106" fmla="*/ 1627727 w 2532019"/>
                <a:gd name="connsiteY106" fmla="*/ 879241 h 886571"/>
                <a:gd name="connsiteX107" fmla="*/ 1564182 w 2532019"/>
                <a:gd name="connsiteY107" fmla="*/ 879241 h 886571"/>
                <a:gd name="connsiteX108" fmla="*/ 1419169 w 2532019"/>
                <a:gd name="connsiteY108" fmla="*/ 485028 h 886571"/>
                <a:gd name="connsiteX109" fmla="*/ 1502266 w 2532019"/>
                <a:gd name="connsiteY109" fmla="*/ 485028 h 886571"/>
                <a:gd name="connsiteX110" fmla="*/ 1595139 w 2532019"/>
                <a:gd name="connsiteY110" fmla="*/ 769285 h 886571"/>
                <a:gd name="connsiteX111" fmla="*/ 1691272 w 2532019"/>
                <a:gd name="connsiteY111" fmla="*/ 485028 h 886571"/>
                <a:gd name="connsiteX112" fmla="*/ 1740152 w 2532019"/>
                <a:gd name="connsiteY112" fmla="*/ 485028 h 886571"/>
                <a:gd name="connsiteX113" fmla="*/ 1838728 w 2532019"/>
                <a:gd name="connsiteY113" fmla="*/ 769285 h 886571"/>
                <a:gd name="connsiteX114" fmla="*/ 1929157 w 2532019"/>
                <a:gd name="connsiteY114" fmla="*/ 485028 h 886571"/>
                <a:gd name="connsiteX115" fmla="*/ 2012255 w 2532019"/>
                <a:gd name="connsiteY115" fmla="*/ 485028 h 886571"/>
                <a:gd name="connsiteX116" fmla="*/ 1871315 w 2532019"/>
                <a:gd name="connsiteY116" fmla="*/ 879241 h 886571"/>
                <a:gd name="connsiteX117" fmla="*/ 2065209 w 2532019"/>
                <a:gd name="connsiteY117" fmla="*/ 765213 h 886571"/>
                <a:gd name="connsiteX118" fmla="*/ 2148306 w 2532019"/>
                <a:gd name="connsiteY118" fmla="*/ 824671 h 886571"/>
                <a:gd name="connsiteX119" fmla="*/ 2222442 w 2532019"/>
                <a:gd name="connsiteY119" fmla="*/ 798607 h 886571"/>
                <a:gd name="connsiteX120" fmla="*/ 2266434 w 2532019"/>
                <a:gd name="connsiteY120" fmla="*/ 841775 h 886571"/>
                <a:gd name="connsiteX121" fmla="*/ 2146677 w 2532019"/>
                <a:gd name="connsiteY121" fmla="*/ 886572 h 886571"/>
                <a:gd name="connsiteX122" fmla="*/ 1993517 w 2532019"/>
                <a:gd name="connsiteY122" fmla="*/ 738335 h 886571"/>
                <a:gd name="connsiteX123" fmla="*/ 2140974 w 2532019"/>
                <a:gd name="connsiteY123" fmla="*/ 592541 h 886571"/>
                <a:gd name="connsiteX124" fmla="*/ 2281098 w 2532019"/>
                <a:gd name="connsiteY124" fmla="*/ 764398 h 886571"/>
                <a:gd name="connsiteX125" fmla="*/ 2065209 w 2532019"/>
                <a:gd name="connsiteY125" fmla="*/ 764398 h 886571"/>
                <a:gd name="connsiteX126" fmla="*/ 2216739 w 2532019"/>
                <a:gd name="connsiteY126" fmla="*/ 708199 h 886571"/>
                <a:gd name="connsiteX127" fmla="*/ 2144232 w 2532019"/>
                <a:gd name="connsiteY127" fmla="*/ 654442 h 886571"/>
                <a:gd name="connsiteX128" fmla="*/ 2066023 w 2532019"/>
                <a:gd name="connsiteY128" fmla="*/ 708199 h 886571"/>
                <a:gd name="connsiteX129" fmla="*/ 2216739 w 2532019"/>
                <a:gd name="connsiteY129" fmla="*/ 708199 h 886571"/>
                <a:gd name="connsiteX130" fmla="*/ 2404115 w 2532019"/>
                <a:gd name="connsiteY130" fmla="*/ 485028 h 886571"/>
                <a:gd name="connsiteX131" fmla="*/ 2404115 w 2532019"/>
                <a:gd name="connsiteY131" fmla="*/ 879241 h 886571"/>
                <a:gd name="connsiteX132" fmla="*/ 2335682 w 2532019"/>
                <a:gd name="connsiteY132" fmla="*/ 879241 h 886571"/>
                <a:gd name="connsiteX133" fmla="*/ 2335682 w 2532019"/>
                <a:gd name="connsiteY133" fmla="*/ 485028 h 886571"/>
                <a:gd name="connsiteX134" fmla="*/ 2404115 w 2532019"/>
                <a:gd name="connsiteY134" fmla="*/ 485028 h 886571"/>
                <a:gd name="connsiteX135" fmla="*/ 2532019 w 2532019"/>
                <a:gd name="connsiteY135" fmla="*/ 485028 h 886571"/>
                <a:gd name="connsiteX136" fmla="*/ 2532019 w 2532019"/>
                <a:gd name="connsiteY136" fmla="*/ 879241 h 886571"/>
                <a:gd name="connsiteX137" fmla="*/ 2463586 w 2532019"/>
                <a:gd name="connsiteY137" fmla="*/ 879241 h 886571"/>
                <a:gd name="connsiteX138" fmla="*/ 2463586 w 2532019"/>
                <a:gd name="connsiteY138" fmla="*/ 485028 h 886571"/>
                <a:gd name="connsiteX139" fmla="*/ 2532019 w 2532019"/>
                <a:gd name="connsiteY139" fmla="*/ 485028 h 88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2532019" h="886571">
                  <a:moveTo>
                    <a:pt x="354385" y="195885"/>
                  </a:moveTo>
                  <a:cubicBezTo>
                    <a:pt x="356014" y="295253"/>
                    <a:pt x="294913" y="396249"/>
                    <a:pt x="157233" y="396249"/>
                  </a:cubicBezTo>
                  <a:cubicBezTo>
                    <a:pt x="108352" y="396249"/>
                    <a:pt x="50510" y="396249"/>
                    <a:pt x="2444" y="396249"/>
                  </a:cubicBezTo>
                  <a:lnTo>
                    <a:pt x="2444" y="2036"/>
                  </a:lnTo>
                  <a:cubicBezTo>
                    <a:pt x="51325" y="2036"/>
                    <a:pt x="109167" y="2036"/>
                    <a:pt x="157233" y="2036"/>
                  </a:cubicBezTo>
                  <a:cubicBezTo>
                    <a:pt x="292469" y="2036"/>
                    <a:pt x="352755" y="98961"/>
                    <a:pt x="354385" y="195885"/>
                  </a:cubicBezTo>
                  <a:close/>
                  <a:moveTo>
                    <a:pt x="75765" y="325389"/>
                  </a:moveTo>
                  <a:lnTo>
                    <a:pt x="157233" y="325389"/>
                  </a:lnTo>
                  <a:cubicBezTo>
                    <a:pt x="246847" y="325389"/>
                    <a:pt x="282693" y="260229"/>
                    <a:pt x="281064" y="195885"/>
                  </a:cubicBezTo>
                  <a:cubicBezTo>
                    <a:pt x="279434" y="134798"/>
                    <a:pt x="243589" y="72897"/>
                    <a:pt x="157233" y="72897"/>
                  </a:cubicBezTo>
                  <a:lnTo>
                    <a:pt x="75765" y="72897"/>
                  </a:lnTo>
                  <a:lnTo>
                    <a:pt x="75765" y="325389"/>
                  </a:lnTo>
                  <a:close/>
                  <a:moveTo>
                    <a:pt x="473328" y="40317"/>
                  </a:moveTo>
                  <a:cubicBezTo>
                    <a:pt x="473328" y="94074"/>
                    <a:pt x="391860" y="94074"/>
                    <a:pt x="391860" y="40317"/>
                  </a:cubicBezTo>
                  <a:cubicBezTo>
                    <a:pt x="392675" y="-13439"/>
                    <a:pt x="473328" y="-13439"/>
                    <a:pt x="473328" y="40317"/>
                  </a:cubicBezTo>
                  <a:close/>
                  <a:moveTo>
                    <a:pt x="398377" y="117694"/>
                  </a:moveTo>
                  <a:lnTo>
                    <a:pt x="398377" y="397064"/>
                  </a:lnTo>
                  <a:lnTo>
                    <a:pt x="466810" y="397064"/>
                  </a:lnTo>
                  <a:lnTo>
                    <a:pt x="466810" y="117694"/>
                  </a:lnTo>
                  <a:lnTo>
                    <a:pt x="398377" y="117694"/>
                  </a:lnTo>
                  <a:close/>
                  <a:moveTo>
                    <a:pt x="915698" y="40317"/>
                  </a:moveTo>
                  <a:cubicBezTo>
                    <a:pt x="915698" y="94074"/>
                    <a:pt x="834230" y="94074"/>
                    <a:pt x="834230" y="40317"/>
                  </a:cubicBezTo>
                  <a:cubicBezTo>
                    <a:pt x="834230" y="-13439"/>
                    <a:pt x="915698" y="-13439"/>
                    <a:pt x="915698" y="40317"/>
                  </a:cubicBezTo>
                  <a:close/>
                  <a:moveTo>
                    <a:pt x="840748" y="117694"/>
                  </a:moveTo>
                  <a:lnTo>
                    <a:pt x="840748" y="397064"/>
                  </a:lnTo>
                  <a:lnTo>
                    <a:pt x="909181" y="397064"/>
                  </a:lnTo>
                  <a:lnTo>
                    <a:pt x="909181" y="117694"/>
                  </a:lnTo>
                  <a:lnTo>
                    <a:pt x="840748" y="117694"/>
                  </a:lnTo>
                  <a:close/>
                  <a:moveTo>
                    <a:pt x="796755" y="250456"/>
                  </a:moveTo>
                  <a:cubicBezTo>
                    <a:pt x="796755" y="220319"/>
                    <a:pt x="788608" y="192627"/>
                    <a:pt x="767427" y="168192"/>
                  </a:cubicBezTo>
                  <a:lnTo>
                    <a:pt x="767427" y="168192"/>
                  </a:lnTo>
                  <a:cubicBezTo>
                    <a:pt x="784535" y="146201"/>
                    <a:pt x="780461" y="115250"/>
                    <a:pt x="758465" y="98146"/>
                  </a:cubicBezTo>
                  <a:lnTo>
                    <a:pt x="747874" y="90001"/>
                  </a:lnTo>
                  <a:lnTo>
                    <a:pt x="720175" y="125024"/>
                  </a:lnTo>
                  <a:cubicBezTo>
                    <a:pt x="700623" y="111992"/>
                    <a:pt x="678627" y="109549"/>
                    <a:pt x="656631" y="109549"/>
                  </a:cubicBezTo>
                  <a:cubicBezTo>
                    <a:pt x="570275" y="109549"/>
                    <a:pt x="501842" y="176337"/>
                    <a:pt x="518135" y="280592"/>
                  </a:cubicBezTo>
                  <a:cubicBezTo>
                    <a:pt x="528726" y="346565"/>
                    <a:pt x="589012" y="390548"/>
                    <a:pt x="656631" y="390548"/>
                  </a:cubicBezTo>
                  <a:cubicBezTo>
                    <a:pt x="690847" y="390548"/>
                    <a:pt x="727507" y="407652"/>
                    <a:pt x="727507" y="446747"/>
                  </a:cubicBezTo>
                  <a:cubicBezTo>
                    <a:pt x="727507" y="485028"/>
                    <a:pt x="696550" y="506205"/>
                    <a:pt x="656631" y="506205"/>
                  </a:cubicBezTo>
                  <a:cubicBezTo>
                    <a:pt x="630561" y="506205"/>
                    <a:pt x="606935" y="495617"/>
                    <a:pt x="593900" y="477698"/>
                  </a:cubicBezTo>
                  <a:cubicBezTo>
                    <a:pt x="587383" y="468739"/>
                    <a:pt x="583310" y="458150"/>
                    <a:pt x="583310" y="445933"/>
                  </a:cubicBezTo>
                  <a:lnTo>
                    <a:pt x="583310" y="445933"/>
                  </a:lnTo>
                  <a:cubicBezTo>
                    <a:pt x="552352" y="445933"/>
                    <a:pt x="523838" y="465481"/>
                    <a:pt x="514062" y="495617"/>
                  </a:cubicBezTo>
                  <a:lnTo>
                    <a:pt x="419559" y="769285"/>
                  </a:lnTo>
                  <a:lnTo>
                    <a:pt x="320983" y="485028"/>
                  </a:lnTo>
                  <a:lnTo>
                    <a:pt x="272102" y="485028"/>
                  </a:lnTo>
                  <a:lnTo>
                    <a:pt x="175970" y="769285"/>
                  </a:lnTo>
                  <a:lnTo>
                    <a:pt x="83097" y="485028"/>
                  </a:lnTo>
                  <a:lnTo>
                    <a:pt x="0" y="485028"/>
                  </a:lnTo>
                  <a:lnTo>
                    <a:pt x="145013" y="879241"/>
                  </a:lnTo>
                  <a:lnTo>
                    <a:pt x="208557" y="879241"/>
                  </a:lnTo>
                  <a:lnTo>
                    <a:pt x="256624" y="756253"/>
                  </a:lnTo>
                  <a:lnTo>
                    <a:pt x="298172" y="630822"/>
                  </a:lnTo>
                  <a:lnTo>
                    <a:pt x="339721" y="755439"/>
                  </a:lnTo>
                  <a:lnTo>
                    <a:pt x="388601" y="879241"/>
                  </a:lnTo>
                  <a:lnTo>
                    <a:pt x="452146" y="879241"/>
                  </a:lnTo>
                  <a:lnTo>
                    <a:pt x="570275" y="546115"/>
                  </a:lnTo>
                  <a:cubicBezTo>
                    <a:pt x="593900" y="561590"/>
                    <a:pt x="624043" y="569735"/>
                    <a:pt x="657445" y="569735"/>
                  </a:cubicBezTo>
                  <a:cubicBezTo>
                    <a:pt x="738098" y="569735"/>
                    <a:pt x="796755" y="522495"/>
                    <a:pt x="796755" y="445933"/>
                  </a:cubicBezTo>
                  <a:cubicBezTo>
                    <a:pt x="796755" y="410095"/>
                    <a:pt x="785350" y="377516"/>
                    <a:pt x="738913" y="353896"/>
                  </a:cubicBezTo>
                  <a:cubicBezTo>
                    <a:pt x="783720" y="333533"/>
                    <a:pt x="796755" y="285479"/>
                    <a:pt x="796755" y="250456"/>
                  </a:cubicBezTo>
                  <a:close/>
                  <a:moveTo>
                    <a:pt x="656631" y="327832"/>
                  </a:moveTo>
                  <a:cubicBezTo>
                    <a:pt x="616711" y="327832"/>
                    <a:pt x="584124" y="299325"/>
                    <a:pt x="584124" y="250456"/>
                  </a:cubicBezTo>
                  <a:cubicBezTo>
                    <a:pt x="584124" y="201586"/>
                    <a:pt x="616711" y="172265"/>
                    <a:pt x="656631" y="172265"/>
                  </a:cubicBezTo>
                  <a:cubicBezTo>
                    <a:pt x="695735" y="172265"/>
                    <a:pt x="729137" y="202401"/>
                    <a:pt x="729137" y="250456"/>
                  </a:cubicBezTo>
                  <a:cubicBezTo>
                    <a:pt x="728322" y="298510"/>
                    <a:pt x="695735" y="327832"/>
                    <a:pt x="656631" y="327832"/>
                  </a:cubicBezTo>
                  <a:close/>
                  <a:moveTo>
                    <a:pt x="857041" y="740778"/>
                  </a:moveTo>
                  <a:cubicBezTo>
                    <a:pt x="857041" y="820598"/>
                    <a:pt x="802458" y="885757"/>
                    <a:pt x="712029" y="885757"/>
                  </a:cubicBezTo>
                  <a:cubicBezTo>
                    <a:pt x="621599" y="885757"/>
                    <a:pt x="567830" y="820598"/>
                    <a:pt x="567830" y="740778"/>
                  </a:cubicBezTo>
                  <a:cubicBezTo>
                    <a:pt x="567830" y="660958"/>
                    <a:pt x="623229" y="595799"/>
                    <a:pt x="711214" y="595799"/>
                  </a:cubicBezTo>
                  <a:cubicBezTo>
                    <a:pt x="800014" y="595799"/>
                    <a:pt x="857041" y="660958"/>
                    <a:pt x="857041" y="740778"/>
                  </a:cubicBezTo>
                  <a:close/>
                  <a:moveTo>
                    <a:pt x="637078" y="740778"/>
                  </a:moveTo>
                  <a:cubicBezTo>
                    <a:pt x="637078" y="783132"/>
                    <a:pt x="662333" y="822227"/>
                    <a:pt x="712843" y="822227"/>
                  </a:cubicBezTo>
                  <a:cubicBezTo>
                    <a:pt x="763353" y="822227"/>
                    <a:pt x="788608" y="783132"/>
                    <a:pt x="788608" y="740778"/>
                  </a:cubicBezTo>
                  <a:cubicBezTo>
                    <a:pt x="788608" y="699239"/>
                    <a:pt x="759280" y="658515"/>
                    <a:pt x="712843" y="658515"/>
                  </a:cubicBezTo>
                  <a:cubicBezTo>
                    <a:pt x="662333" y="658515"/>
                    <a:pt x="637078" y="699239"/>
                    <a:pt x="637078" y="740778"/>
                  </a:cubicBezTo>
                  <a:close/>
                  <a:moveTo>
                    <a:pt x="967837" y="601500"/>
                  </a:moveTo>
                  <a:lnTo>
                    <a:pt x="972725" y="633266"/>
                  </a:lnTo>
                  <a:cubicBezTo>
                    <a:pt x="993907" y="599057"/>
                    <a:pt x="1023236" y="594170"/>
                    <a:pt x="1050935" y="594170"/>
                  </a:cubicBezTo>
                  <a:cubicBezTo>
                    <a:pt x="1079448" y="594170"/>
                    <a:pt x="1107147" y="605573"/>
                    <a:pt x="1122626" y="621048"/>
                  </a:cubicBezTo>
                  <a:lnTo>
                    <a:pt x="1091669" y="680506"/>
                  </a:lnTo>
                  <a:cubicBezTo>
                    <a:pt x="1077819" y="668289"/>
                    <a:pt x="1064784" y="662587"/>
                    <a:pt x="1041973" y="662587"/>
                  </a:cubicBezTo>
                  <a:cubicBezTo>
                    <a:pt x="1006127" y="662587"/>
                    <a:pt x="972725" y="682135"/>
                    <a:pt x="972725" y="733448"/>
                  </a:cubicBezTo>
                  <a:lnTo>
                    <a:pt x="972725" y="880056"/>
                  </a:lnTo>
                  <a:lnTo>
                    <a:pt x="904293" y="880056"/>
                  </a:lnTo>
                  <a:lnTo>
                    <a:pt x="904293" y="602315"/>
                  </a:lnTo>
                  <a:lnTo>
                    <a:pt x="967837" y="602315"/>
                  </a:lnTo>
                  <a:close/>
                  <a:moveTo>
                    <a:pt x="1216314" y="485028"/>
                  </a:moveTo>
                  <a:lnTo>
                    <a:pt x="1216314" y="713086"/>
                  </a:lnTo>
                  <a:lnTo>
                    <a:pt x="1310002" y="601500"/>
                  </a:lnTo>
                  <a:lnTo>
                    <a:pt x="1392285" y="601500"/>
                  </a:lnTo>
                  <a:lnTo>
                    <a:pt x="1392285" y="605573"/>
                  </a:lnTo>
                  <a:lnTo>
                    <a:pt x="1279044" y="732633"/>
                  </a:lnTo>
                  <a:lnTo>
                    <a:pt x="1407764" y="874354"/>
                  </a:lnTo>
                  <a:lnTo>
                    <a:pt x="1407764" y="879241"/>
                  </a:lnTo>
                  <a:lnTo>
                    <a:pt x="1324667" y="879241"/>
                  </a:lnTo>
                  <a:lnTo>
                    <a:pt x="1215499" y="753810"/>
                  </a:lnTo>
                  <a:lnTo>
                    <a:pt x="1215499" y="879241"/>
                  </a:lnTo>
                  <a:lnTo>
                    <a:pt x="1147067" y="879241"/>
                  </a:lnTo>
                  <a:lnTo>
                    <a:pt x="1147067" y="485028"/>
                  </a:lnTo>
                  <a:lnTo>
                    <a:pt x="1216314" y="485028"/>
                  </a:lnTo>
                  <a:close/>
                  <a:moveTo>
                    <a:pt x="1871315" y="879241"/>
                  </a:moveTo>
                  <a:lnTo>
                    <a:pt x="1807770" y="879241"/>
                  </a:lnTo>
                  <a:lnTo>
                    <a:pt x="1758890" y="755439"/>
                  </a:lnTo>
                  <a:lnTo>
                    <a:pt x="1717341" y="630822"/>
                  </a:lnTo>
                  <a:lnTo>
                    <a:pt x="1675793" y="756253"/>
                  </a:lnTo>
                  <a:lnTo>
                    <a:pt x="1627727" y="879241"/>
                  </a:lnTo>
                  <a:lnTo>
                    <a:pt x="1564182" y="879241"/>
                  </a:lnTo>
                  <a:lnTo>
                    <a:pt x="1419169" y="485028"/>
                  </a:lnTo>
                  <a:lnTo>
                    <a:pt x="1502266" y="485028"/>
                  </a:lnTo>
                  <a:lnTo>
                    <a:pt x="1595139" y="769285"/>
                  </a:lnTo>
                  <a:lnTo>
                    <a:pt x="1691272" y="485028"/>
                  </a:lnTo>
                  <a:lnTo>
                    <a:pt x="1740152" y="485028"/>
                  </a:lnTo>
                  <a:lnTo>
                    <a:pt x="1838728" y="769285"/>
                  </a:lnTo>
                  <a:lnTo>
                    <a:pt x="1929157" y="485028"/>
                  </a:lnTo>
                  <a:lnTo>
                    <a:pt x="2012255" y="485028"/>
                  </a:lnTo>
                  <a:lnTo>
                    <a:pt x="1871315" y="879241"/>
                  </a:lnTo>
                  <a:close/>
                  <a:moveTo>
                    <a:pt x="2065209" y="765213"/>
                  </a:moveTo>
                  <a:cubicBezTo>
                    <a:pt x="2070097" y="799421"/>
                    <a:pt x="2099425" y="824671"/>
                    <a:pt x="2148306" y="824671"/>
                  </a:cubicBezTo>
                  <a:cubicBezTo>
                    <a:pt x="2173561" y="824671"/>
                    <a:pt x="2206963" y="814897"/>
                    <a:pt x="2222442" y="798607"/>
                  </a:cubicBezTo>
                  <a:lnTo>
                    <a:pt x="2266434" y="841775"/>
                  </a:lnTo>
                  <a:cubicBezTo>
                    <a:pt x="2237106" y="871911"/>
                    <a:pt x="2189040" y="886572"/>
                    <a:pt x="2146677" y="886572"/>
                  </a:cubicBezTo>
                  <a:cubicBezTo>
                    <a:pt x="2050544" y="886572"/>
                    <a:pt x="1993517" y="827114"/>
                    <a:pt x="1993517" y="738335"/>
                  </a:cubicBezTo>
                  <a:cubicBezTo>
                    <a:pt x="1993517" y="653628"/>
                    <a:pt x="2051359" y="592541"/>
                    <a:pt x="2140974" y="592541"/>
                  </a:cubicBezTo>
                  <a:cubicBezTo>
                    <a:pt x="2233847" y="592541"/>
                    <a:pt x="2291689" y="650370"/>
                    <a:pt x="2281098" y="764398"/>
                  </a:cubicBezTo>
                  <a:lnTo>
                    <a:pt x="2065209" y="764398"/>
                  </a:lnTo>
                  <a:close/>
                  <a:moveTo>
                    <a:pt x="2216739" y="708199"/>
                  </a:moveTo>
                  <a:cubicBezTo>
                    <a:pt x="2211851" y="672361"/>
                    <a:pt x="2184152" y="654442"/>
                    <a:pt x="2144232" y="654442"/>
                  </a:cubicBezTo>
                  <a:cubicBezTo>
                    <a:pt x="2106757" y="654442"/>
                    <a:pt x="2076614" y="672361"/>
                    <a:pt x="2066023" y="708199"/>
                  </a:cubicBezTo>
                  <a:lnTo>
                    <a:pt x="2216739" y="708199"/>
                  </a:lnTo>
                  <a:close/>
                  <a:moveTo>
                    <a:pt x="2404115" y="485028"/>
                  </a:moveTo>
                  <a:lnTo>
                    <a:pt x="2404115" y="879241"/>
                  </a:lnTo>
                  <a:lnTo>
                    <a:pt x="2335682" y="879241"/>
                  </a:lnTo>
                  <a:lnTo>
                    <a:pt x="2335682" y="485028"/>
                  </a:lnTo>
                  <a:lnTo>
                    <a:pt x="2404115" y="485028"/>
                  </a:lnTo>
                  <a:close/>
                  <a:moveTo>
                    <a:pt x="2532019" y="485028"/>
                  </a:moveTo>
                  <a:lnTo>
                    <a:pt x="2532019" y="879241"/>
                  </a:lnTo>
                  <a:lnTo>
                    <a:pt x="2463586" y="879241"/>
                  </a:lnTo>
                  <a:lnTo>
                    <a:pt x="2463586" y="485028"/>
                  </a:lnTo>
                  <a:lnTo>
                    <a:pt x="2532019" y="485028"/>
                  </a:lnTo>
                  <a:close/>
                </a:path>
              </a:pathLst>
            </a:custGeom>
            <a:gradFill>
              <a:gsLst>
                <a:gs pos="0">
                  <a:srgbClr val="7654A2"/>
                </a:gs>
                <a:gs pos="66070">
                  <a:srgbClr val="B79974"/>
                </a:gs>
              </a:gsLst>
              <a:lin ang="16200000" scaled="1"/>
            </a:gradFill>
            <a:ln w="8132"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86FB0FE6-5248-7B80-EEF7-899D7E773AC7}"/>
                </a:ext>
              </a:extLst>
            </p:cNvPr>
            <p:cNvSpPr/>
            <p:nvPr/>
          </p:nvSpPr>
          <p:spPr>
            <a:xfrm>
              <a:off x="4174748" y="2532247"/>
              <a:ext cx="980508" cy="879018"/>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gradFill>
              <a:gsLst>
                <a:gs pos="0">
                  <a:srgbClr val="7654A2"/>
                </a:gs>
                <a:gs pos="66070">
                  <a:srgbClr val="B79974"/>
                </a:gs>
              </a:gsLst>
              <a:lin ang="0" scaled="1"/>
            </a:gradFill>
            <a:ln w="8132" cap="flat">
              <a:noFill/>
              <a:prstDash val="solid"/>
              <a:miter/>
            </a:ln>
          </p:spPr>
          <p:txBody>
            <a:bodyPr rtlCol="0" anchor="ctr"/>
            <a:lstStyle/>
            <a:p>
              <a:endParaRPr lang="en-US"/>
            </a:p>
          </p:txBody>
        </p:sp>
        <p:grpSp>
          <p:nvGrpSpPr>
            <p:cNvPr id="5" name="Graphic 4">
              <a:extLst>
                <a:ext uri="{FF2B5EF4-FFF2-40B4-BE49-F238E27FC236}">
                  <a16:creationId xmlns:a16="http://schemas.microsoft.com/office/drawing/2014/main" id="{87A14D37-66AA-31C9-9DC4-52B28ECEC5C5}"/>
                </a:ext>
              </a:extLst>
            </p:cNvPr>
            <p:cNvGrpSpPr/>
            <p:nvPr/>
          </p:nvGrpSpPr>
          <p:grpSpPr>
            <a:xfrm>
              <a:off x="4488640" y="3571739"/>
              <a:ext cx="3394201" cy="147218"/>
              <a:chOff x="4488640" y="3571739"/>
              <a:chExt cx="3394201" cy="147218"/>
            </a:xfrm>
            <a:solidFill>
              <a:srgbClr val="7654A2"/>
            </a:solidFill>
          </p:grpSpPr>
          <p:sp>
            <p:nvSpPr>
              <p:cNvPr id="6" name="Freeform 5">
                <a:extLst>
                  <a:ext uri="{FF2B5EF4-FFF2-40B4-BE49-F238E27FC236}">
                    <a16:creationId xmlns:a16="http://schemas.microsoft.com/office/drawing/2014/main" id="{E24D690F-EBDD-B29C-4433-7014C75F49B5}"/>
                  </a:ext>
                </a:extLst>
              </p:cNvPr>
              <p:cNvSpPr/>
              <p:nvPr/>
            </p:nvSpPr>
            <p:spPr>
              <a:xfrm>
                <a:off x="4488640" y="3572350"/>
                <a:ext cx="76579" cy="103439"/>
              </a:xfrm>
              <a:custGeom>
                <a:avLst/>
                <a:gdLst>
                  <a:gd name="connsiteX0" fmla="*/ 76580 w 76579"/>
                  <a:gd name="connsiteY0" fmla="*/ 0 h 103439"/>
                  <a:gd name="connsiteX1" fmla="*/ 76580 w 76579"/>
                  <a:gd name="connsiteY1" fmla="*/ 101811 h 103439"/>
                  <a:gd name="connsiteX2" fmla="*/ 60286 w 76579"/>
                  <a:gd name="connsiteY2" fmla="*/ 101811 h 103439"/>
                  <a:gd name="connsiteX3" fmla="*/ 59472 w 76579"/>
                  <a:gd name="connsiteY3" fmla="*/ 92037 h 103439"/>
                  <a:gd name="connsiteX4" fmla="*/ 36661 w 76579"/>
                  <a:gd name="connsiteY4" fmla="*/ 103440 h 103439"/>
                  <a:gd name="connsiteX5" fmla="*/ 0 w 76579"/>
                  <a:gd name="connsiteY5" fmla="*/ 65974 h 103439"/>
                  <a:gd name="connsiteX6" fmla="*/ 36661 w 76579"/>
                  <a:gd name="connsiteY6" fmla="*/ 28507 h 103439"/>
                  <a:gd name="connsiteX7" fmla="*/ 60286 w 76579"/>
                  <a:gd name="connsiteY7" fmla="*/ 39910 h 103439"/>
                  <a:gd name="connsiteX8" fmla="*/ 60286 w 76579"/>
                  <a:gd name="connsiteY8" fmla="*/ 0 h 103439"/>
                  <a:gd name="connsiteX9" fmla="*/ 76580 w 76579"/>
                  <a:gd name="connsiteY9" fmla="*/ 0 h 103439"/>
                  <a:gd name="connsiteX10" fmla="*/ 16294 w 76579"/>
                  <a:gd name="connsiteY10" fmla="*/ 65974 h 103439"/>
                  <a:gd name="connsiteX11" fmla="*/ 36661 w 76579"/>
                  <a:gd name="connsiteY11" fmla="*/ 87150 h 103439"/>
                  <a:gd name="connsiteX12" fmla="*/ 57842 w 76579"/>
                  <a:gd name="connsiteY12" fmla="*/ 65974 h 103439"/>
                  <a:gd name="connsiteX13" fmla="*/ 36661 w 76579"/>
                  <a:gd name="connsiteY13" fmla="*/ 44797 h 103439"/>
                  <a:gd name="connsiteX14" fmla="*/ 16294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76580" y="0"/>
                    </a:moveTo>
                    <a:lnTo>
                      <a:pt x="76580" y="101811"/>
                    </a:lnTo>
                    <a:lnTo>
                      <a:pt x="60286" y="101811"/>
                    </a:lnTo>
                    <a:lnTo>
                      <a:pt x="59472" y="92037"/>
                    </a:lnTo>
                    <a:cubicBezTo>
                      <a:pt x="53769" y="100997"/>
                      <a:pt x="44807" y="103440"/>
                      <a:pt x="36661" y="103440"/>
                    </a:cubicBezTo>
                    <a:cubicBezTo>
                      <a:pt x="15479" y="103440"/>
                      <a:pt x="0" y="89594"/>
                      <a:pt x="0" y="65974"/>
                    </a:cubicBezTo>
                    <a:cubicBezTo>
                      <a:pt x="0" y="41539"/>
                      <a:pt x="15479" y="28507"/>
                      <a:pt x="36661" y="28507"/>
                    </a:cubicBezTo>
                    <a:cubicBezTo>
                      <a:pt x="43993" y="28507"/>
                      <a:pt x="56213" y="32580"/>
                      <a:pt x="60286" y="39910"/>
                    </a:cubicBezTo>
                    <a:lnTo>
                      <a:pt x="60286" y="0"/>
                    </a:lnTo>
                    <a:lnTo>
                      <a:pt x="76580" y="0"/>
                    </a:lnTo>
                    <a:close/>
                    <a:moveTo>
                      <a:pt x="16294" y="65974"/>
                    </a:moveTo>
                    <a:cubicBezTo>
                      <a:pt x="16294" y="78191"/>
                      <a:pt x="25255" y="87150"/>
                      <a:pt x="36661" y="87150"/>
                    </a:cubicBezTo>
                    <a:cubicBezTo>
                      <a:pt x="48066" y="87150"/>
                      <a:pt x="57842" y="79005"/>
                      <a:pt x="57842" y="65974"/>
                    </a:cubicBezTo>
                    <a:cubicBezTo>
                      <a:pt x="57842" y="53756"/>
                      <a:pt x="48066" y="44797"/>
                      <a:pt x="36661" y="44797"/>
                    </a:cubicBezTo>
                    <a:cubicBezTo>
                      <a:pt x="26070" y="44797"/>
                      <a:pt x="16294" y="52942"/>
                      <a:pt x="16294" y="65974"/>
                    </a:cubicBezTo>
                    <a:close/>
                  </a:path>
                </a:pathLst>
              </a:custGeom>
              <a:solidFill>
                <a:srgbClr val="7654A2"/>
              </a:solidFill>
              <a:ln w="8132"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D0C68EC-9E11-1A74-E8C5-877BF6B1CE42}"/>
                  </a:ext>
                </a:extLst>
              </p:cNvPr>
              <p:cNvSpPr/>
              <p:nvPr/>
            </p:nvSpPr>
            <p:spPr>
              <a:xfrm>
                <a:off x="4613286"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E9D6473-26AD-E9B3-5272-626759433D4F}"/>
                  </a:ext>
                </a:extLst>
              </p:cNvPr>
              <p:cNvSpPr/>
              <p:nvPr/>
            </p:nvSpPr>
            <p:spPr>
              <a:xfrm>
                <a:off x="4678460"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3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8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8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3" y="101811"/>
                      <a:pt x="54583" y="92037"/>
                    </a:cubicBezTo>
                    <a:cubicBezTo>
                      <a:pt x="54583"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8" y="41539"/>
                    </a:moveTo>
                    <a:cubicBezTo>
                      <a:pt x="18738" y="53756"/>
                      <a:pt x="26884" y="61087"/>
                      <a:pt x="37475" y="61087"/>
                    </a:cubicBezTo>
                    <a:cubicBezTo>
                      <a:pt x="48066" y="61087"/>
                      <a:pt x="56213" y="53756"/>
                      <a:pt x="56213" y="41539"/>
                    </a:cubicBezTo>
                    <a:cubicBezTo>
                      <a:pt x="56213" y="29322"/>
                      <a:pt x="48066" y="21177"/>
                      <a:pt x="37475" y="21177"/>
                    </a:cubicBezTo>
                    <a:cubicBezTo>
                      <a:pt x="27699" y="21177"/>
                      <a:pt x="18738" y="29322"/>
                      <a:pt x="18738" y="41539"/>
                    </a:cubicBezTo>
                    <a:close/>
                  </a:path>
                </a:pathLst>
              </a:custGeom>
              <a:solidFill>
                <a:srgbClr val="7654A2"/>
              </a:solidFill>
              <a:ln w="8132"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F879378-9F87-F4A1-C326-211C02043223}"/>
                  </a:ext>
                </a:extLst>
              </p:cNvPr>
              <p:cNvSpPr/>
              <p:nvPr/>
            </p:nvSpPr>
            <p:spPr>
              <a:xfrm>
                <a:off x="4796588"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D832339-F510-7F73-F837-7B17DB4A6230}"/>
                  </a:ext>
                </a:extLst>
              </p:cNvPr>
              <p:cNvSpPr/>
              <p:nvPr/>
            </p:nvSpPr>
            <p:spPr>
              <a:xfrm>
                <a:off x="4860133" y="3582123"/>
                <a:ext cx="53768" cy="93717"/>
              </a:xfrm>
              <a:custGeom>
                <a:avLst/>
                <a:gdLst>
                  <a:gd name="connsiteX0" fmla="*/ 30958 w 53768"/>
                  <a:gd name="connsiteY0" fmla="*/ 0 h 93717"/>
                  <a:gd name="connsiteX1" fmla="*/ 30958 w 53768"/>
                  <a:gd name="connsiteY1" fmla="*/ 20362 h 93717"/>
                  <a:gd name="connsiteX2" fmla="*/ 50510 w 53768"/>
                  <a:gd name="connsiteY2" fmla="*/ 20362 h 93717"/>
                  <a:gd name="connsiteX3" fmla="*/ 50510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5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0958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0958" y="0"/>
                    </a:moveTo>
                    <a:lnTo>
                      <a:pt x="30958" y="20362"/>
                    </a:lnTo>
                    <a:lnTo>
                      <a:pt x="50510" y="20362"/>
                    </a:lnTo>
                    <a:lnTo>
                      <a:pt x="50510"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5" y="93666"/>
                    </a:cubicBezTo>
                    <a:cubicBezTo>
                      <a:pt x="23626" y="94481"/>
                      <a:pt x="13035" y="85521"/>
                      <a:pt x="13035" y="67603"/>
                    </a:cubicBezTo>
                    <a:lnTo>
                      <a:pt x="13035" y="36652"/>
                    </a:lnTo>
                    <a:lnTo>
                      <a:pt x="0" y="36652"/>
                    </a:lnTo>
                    <a:lnTo>
                      <a:pt x="0" y="21177"/>
                    </a:lnTo>
                    <a:lnTo>
                      <a:pt x="13035" y="21177"/>
                    </a:lnTo>
                    <a:lnTo>
                      <a:pt x="13035" y="2444"/>
                    </a:lnTo>
                    <a:lnTo>
                      <a:pt x="30958" y="0"/>
                    </a:lnTo>
                    <a:close/>
                  </a:path>
                </a:pathLst>
              </a:custGeom>
              <a:solidFill>
                <a:srgbClr val="7654A2"/>
              </a:solidFill>
              <a:ln w="813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502CCAB-3EF2-B898-1387-632AD6529689}"/>
                  </a:ext>
                </a:extLst>
              </p:cNvPr>
              <p:cNvSpPr/>
              <p:nvPr/>
            </p:nvSpPr>
            <p:spPr>
              <a:xfrm>
                <a:off x="4954636"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5 w 78209"/>
                  <a:gd name="connsiteY11" fmla="*/ 59458 h 75747"/>
                  <a:gd name="connsiteX12" fmla="*/ 39105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5" y="59458"/>
                    </a:cubicBezTo>
                    <a:cubicBezTo>
                      <a:pt x="66804" y="59458"/>
                      <a:pt x="66804" y="16290"/>
                      <a:pt x="39105"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3C7825A-3424-A869-50EC-61BCF3634758}"/>
                  </a:ext>
                </a:extLst>
              </p:cNvPr>
              <p:cNvSpPr/>
              <p:nvPr/>
            </p:nvSpPr>
            <p:spPr>
              <a:xfrm>
                <a:off x="508172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71C6765-6825-EFCB-06A9-B1031D1505BA}"/>
                  </a:ext>
                </a:extLst>
              </p:cNvPr>
              <p:cNvSpPr/>
              <p:nvPr/>
            </p:nvSpPr>
            <p:spPr>
              <a:xfrm>
                <a:off x="5212074" y="3602486"/>
                <a:ext cx="118943" cy="72489"/>
              </a:xfrm>
              <a:custGeom>
                <a:avLst/>
                <a:gdLst>
                  <a:gd name="connsiteX0" fmla="*/ 67618 w 118943"/>
                  <a:gd name="connsiteY0" fmla="*/ 0 h 72489"/>
                  <a:gd name="connsiteX1" fmla="*/ 83097 w 118943"/>
                  <a:gd name="connsiteY1" fmla="*/ 53756 h 72489"/>
                  <a:gd name="connsiteX2" fmla="*/ 99391 w 118943"/>
                  <a:gd name="connsiteY2" fmla="*/ 0 h 72489"/>
                  <a:gd name="connsiteX3" fmla="*/ 118943 w 118943"/>
                  <a:gd name="connsiteY3" fmla="*/ 0 h 72489"/>
                  <a:gd name="connsiteX4" fmla="*/ 93688 w 118943"/>
                  <a:gd name="connsiteY4" fmla="*/ 72490 h 72489"/>
                  <a:gd name="connsiteX5" fmla="*/ 73321 w 118943"/>
                  <a:gd name="connsiteY5" fmla="*/ 72490 h 72489"/>
                  <a:gd name="connsiteX6" fmla="*/ 65989 w 118943"/>
                  <a:gd name="connsiteY6" fmla="*/ 51313 h 72489"/>
                  <a:gd name="connsiteX7" fmla="*/ 59472 w 118943"/>
                  <a:gd name="connsiteY7" fmla="*/ 27693 h 72489"/>
                  <a:gd name="connsiteX8" fmla="*/ 52954 w 118943"/>
                  <a:gd name="connsiteY8" fmla="*/ 51313 h 72489"/>
                  <a:gd name="connsiteX9" fmla="*/ 45622 w 118943"/>
                  <a:gd name="connsiteY9" fmla="*/ 72490 h 72489"/>
                  <a:gd name="connsiteX10" fmla="*/ 25255 w 118943"/>
                  <a:gd name="connsiteY10" fmla="*/ 72490 h 72489"/>
                  <a:gd name="connsiteX11" fmla="*/ 0 w 118943"/>
                  <a:gd name="connsiteY11" fmla="*/ 0 h 72489"/>
                  <a:gd name="connsiteX12" fmla="*/ 19552 w 118943"/>
                  <a:gd name="connsiteY12" fmla="*/ 0 h 72489"/>
                  <a:gd name="connsiteX13" fmla="*/ 35846 w 118943"/>
                  <a:gd name="connsiteY13" fmla="*/ 53756 h 72489"/>
                  <a:gd name="connsiteX14" fmla="*/ 51325 w 118943"/>
                  <a:gd name="connsiteY14" fmla="*/ 0 h 72489"/>
                  <a:gd name="connsiteX15" fmla="*/ 67618 w 118943"/>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3" h="72489">
                    <a:moveTo>
                      <a:pt x="67618" y="0"/>
                    </a:moveTo>
                    <a:lnTo>
                      <a:pt x="83097" y="53756"/>
                    </a:lnTo>
                    <a:lnTo>
                      <a:pt x="99391" y="0"/>
                    </a:lnTo>
                    <a:lnTo>
                      <a:pt x="118943" y="0"/>
                    </a:lnTo>
                    <a:lnTo>
                      <a:pt x="93688" y="72490"/>
                    </a:lnTo>
                    <a:lnTo>
                      <a:pt x="73321" y="72490"/>
                    </a:lnTo>
                    <a:lnTo>
                      <a:pt x="65989" y="51313"/>
                    </a:lnTo>
                    <a:lnTo>
                      <a:pt x="59472"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151B8FA5-D62A-A1FD-BCA9-0D84F1D2EF97}"/>
                  </a:ext>
                </a:extLst>
              </p:cNvPr>
              <p:cNvSpPr/>
              <p:nvPr/>
            </p:nvSpPr>
            <p:spPr>
              <a:xfrm>
                <a:off x="537826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8" y="52942"/>
                      <a:pt x="26884" y="59458"/>
                      <a:pt x="39105" y="59458"/>
                    </a:cubicBezTo>
                    <a:cubicBezTo>
                      <a:pt x="45622" y="59458"/>
                      <a:pt x="54584"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4D460051-2BAF-1018-3467-F4F8DA253EC4}"/>
                  </a:ext>
                </a:extLst>
              </p:cNvPr>
              <p:cNvSpPr/>
              <p:nvPr/>
            </p:nvSpPr>
            <p:spPr>
              <a:xfrm>
                <a:off x="549965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788F4658-96C9-DD3D-2BFF-1703A3ADF6D5}"/>
                  </a:ext>
                </a:extLst>
              </p:cNvPr>
              <p:cNvSpPr/>
              <p:nvPr/>
            </p:nvSpPr>
            <p:spPr>
              <a:xfrm>
                <a:off x="5567274"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79984F6-3CF7-CBD9-060A-4E34D7EC8F7B}"/>
                  </a:ext>
                </a:extLst>
              </p:cNvPr>
              <p:cNvSpPr/>
              <p:nvPr/>
            </p:nvSpPr>
            <p:spPr>
              <a:xfrm>
                <a:off x="5636521" y="3572350"/>
                <a:ext cx="76579" cy="103439"/>
              </a:xfrm>
              <a:custGeom>
                <a:avLst/>
                <a:gdLst>
                  <a:gd name="connsiteX0" fmla="*/ 16294 w 76579"/>
                  <a:gd name="connsiteY0" fmla="*/ 0 h 103439"/>
                  <a:gd name="connsiteX1" fmla="*/ 16294 w 76579"/>
                  <a:gd name="connsiteY1" fmla="*/ 39910 h 103439"/>
                  <a:gd name="connsiteX2" fmla="*/ 39919 w 76579"/>
                  <a:gd name="connsiteY2" fmla="*/ 28507 h 103439"/>
                  <a:gd name="connsiteX3" fmla="*/ 76580 w 76579"/>
                  <a:gd name="connsiteY3" fmla="*/ 65974 h 103439"/>
                  <a:gd name="connsiteX4" fmla="*/ 39919 w 76579"/>
                  <a:gd name="connsiteY4" fmla="*/ 103440 h 103439"/>
                  <a:gd name="connsiteX5" fmla="*/ 17108 w 76579"/>
                  <a:gd name="connsiteY5" fmla="*/ 92037 h 103439"/>
                  <a:gd name="connsiteX6" fmla="*/ 16294 w 76579"/>
                  <a:gd name="connsiteY6" fmla="*/ 101811 h 103439"/>
                  <a:gd name="connsiteX7" fmla="*/ 0 w 76579"/>
                  <a:gd name="connsiteY7" fmla="*/ 101811 h 103439"/>
                  <a:gd name="connsiteX8" fmla="*/ 0 w 76579"/>
                  <a:gd name="connsiteY8" fmla="*/ 0 h 103439"/>
                  <a:gd name="connsiteX9" fmla="*/ 16294 w 76579"/>
                  <a:gd name="connsiteY9" fmla="*/ 0 h 103439"/>
                  <a:gd name="connsiteX10" fmla="*/ 17923 w 76579"/>
                  <a:gd name="connsiteY10" fmla="*/ 65974 h 103439"/>
                  <a:gd name="connsiteX11" fmla="*/ 39104 w 76579"/>
                  <a:gd name="connsiteY11" fmla="*/ 87150 h 103439"/>
                  <a:gd name="connsiteX12" fmla="*/ 59471 w 76579"/>
                  <a:gd name="connsiteY12" fmla="*/ 65974 h 103439"/>
                  <a:gd name="connsiteX13" fmla="*/ 39104 w 76579"/>
                  <a:gd name="connsiteY13" fmla="*/ 44797 h 103439"/>
                  <a:gd name="connsiteX14" fmla="*/ 17923 w 76579"/>
                  <a:gd name="connsiteY14" fmla="*/ 65974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579" h="103439">
                    <a:moveTo>
                      <a:pt x="16294" y="0"/>
                    </a:moveTo>
                    <a:lnTo>
                      <a:pt x="16294" y="39910"/>
                    </a:lnTo>
                    <a:cubicBezTo>
                      <a:pt x="20367" y="32580"/>
                      <a:pt x="32587" y="28507"/>
                      <a:pt x="39919" y="28507"/>
                    </a:cubicBezTo>
                    <a:cubicBezTo>
                      <a:pt x="61101" y="28507"/>
                      <a:pt x="76580" y="41539"/>
                      <a:pt x="76580" y="65974"/>
                    </a:cubicBezTo>
                    <a:cubicBezTo>
                      <a:pt x="76580" y="89594"/>
                      <a:pt x="61101" y="103440"/>
                      <a:pt x="39919" y="103440"/>
                    </a:cubicBezTo>
                    <a:cubicBezTo>
                      <a:pt x="30958" y="103440"/>
                      <a:pt x="21996" y="100182"/>
                      <a:pt x="17108" y="92037"/>
                    </a:cubicBezTo>
                    <a:lnTo>
                      <a:pt x="16294" y="101811"/>
                    </a:lnTo>
                    <a:lnTo>
                      <a:pt x="0" y="101811"/>
                    </a:lnTo>
                    <a:lnTo>
                      <a:pt x="0" y="0"/>
                    </a:lnTo>
                    <a:lnTo>
                      <a:pt x="16294" y="0"/>
                    </a:lnTo>
                    <a:close/>
                    <a:moveTo>
                      <a:pt x="17923" y="65974"/>
                    </a:moveTo>
                    <a:cubicBezTo>
                      <a:pt x="17923" y="79005"/>
                      <a:pt x="27699" y="87150"/>
                      <a:pt x="39104" y="87150"/>
                    </a:cubicBezTo>
                    <a:cubicBezTo>
                      <a:pt x="50510" y="87150"/>
                      <a:pt x="59471" y="78191"/>
                      <a:pt x="59471" y="65974"/>
                    </a:cubicBezTo>
                    <a:cubicBezTo>
                      <a:pt x="59471" y="52942"/>
                      <a:pt x="50510" y="44797"/>
                      <a:pt x="39104" y="44797"/>
                    </a:cubicBezTo>
                    <a:cubicBezTo>
                      <a:pt x="26884" y="44797"/>
                      <a:pt x="17923" y="53756"/>
                      <a:pt x="17923" y="65974"/>
                    </a:cubicBezTo>
                    <a:close/>
                  </a:path>
                </a:pathLst>
              </a:custGeom>
              <a:solidFill>
                <a:srgbClr val="7654A2"/>
              </a:solidFill>
              <a:ln w="8132"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E82A1BDB-10D7-0A36-9868-D527365484D4}"/>
                  </a:ext>
                </a:extLst>
              </p:cNvPr>
              <p:cNvSpPr/>
              <p:nvPr/>
            </p:nvSpPr>
            <p:spPr>
              <a:xfrm>
                <a:off x="5757908" y="3600857"/>
                <a:ext cx="75203" cy="75747"/>
              </a:xfrm>
              <a:custGeom>
                <a:avLst/>
                <a:gdLst>
                  <a:gd name="connsiteX0" fmla="*/ 17923 w 75203"/>
                  <a:gd name="connsiteY0" fmla="*/ 43982 h 75747"/>
                  <a:gd name="connsiteX1" fmla="*/ 39104 w 75203"/>
                  <a:gd name="connsiteY1" fmla="*/ 59458 h 75747"/>
                  <a:gd name="connsiteX2" fmla="*/ 58657 w 75203"/>
                  <a:gd name="connsiteY2" fmla="*/ 52942 h 75747"/>
                  <a:gd name="connsiteX3" fmla="*/ 70062 w 75203"/>
                  <a:gd name="connsiteY3" fmla="*/ 64345 h 75747"/>
                  <a:gd name="connsiteX4" fmla="*/ 39104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4" y="59458"/>
                    </a:cubicBezTo>
                    <a:cubicBezTo>
                      <a:pt x="45622" y="59458"/>
                      <a:pt x="54584" y="57014"/>
                      <a:pt x="58657" y="52942"/>
                    </a:cubicBezTo>
                    <a:lnTo>
                      <a:pt x="70062" y="64345"/>
                    </a:lnTo>
                    <a:cubicBezTo>
                      <a:pt x="62730" y="72490"/>
                      <a:pt x="50510" y="75747"/>
                      <a:pt x="39104"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F2E8745-FFAA-FB8D-FF17-FA5EE52CBE6C}"/>
                  </a:ext>
                </a:extLst>
              </p:cNvPr>
              <p:cNvSpPr/>
              <p:nvPr/>
            </p:nvSpPr>
            <p:spPr>
              <a:xfrm>
                <a:off x="5877666" y="3571739"/>
                <a:ext cx="21181" cy="103236"/>
              </a:xfrm>
              <a:custGeom>
                <a:avLst/>
                <a:gdLst>
                  <a:gd name="connsiteX0" fmla="*/ 21181 w 21181"/>
                  <a:gd name="connsiteY0" fmla="*/ 10385 h 103236"/>
                  <a:gd name="connsiteX1" fmla="*/ 0 w 21181"/>
                  <a:gd name="connsiteY1" fmla="*/ 10385 h 103236"/>
                  <a:gd name="connsiteX2" fmla="*/ 21181 w 21181"/>
                  <a:gd name="connsiteY2" fmla="*/ 10385 h 103236"/>
                  <a:gd name="connsiteX3" fmla="*/ 2444 w 21181"/>
                  <a:gd name="connsiteY3" fmla="*/ 30747 h 103236"/>
                  <a:gd name="connsiteX4" fmla="*/ 2444 w 21181"/>
                  <a:gd name="connsiteY4" fmla="*/ 103237 h 103236"/>
                  <a:gd name="connsiteX5" fmla="*/ 20367 w 21181"/>
                  <a:gd name="connsiteY5" fmla="*/ 103237 h 103236"/>
                  <a:gd name="connsiteX6" fmla="*/ 20367 w 21181"/>
                  <a:gd name="connsiteY6" fmla="*/ 30747 h 103236"/>
                  <a:gd name="connsiteX7" fmla="*/ 2444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1" y="10385"/>
                    </a:moveTo>
                    <a:cubicBezTo>
                      <a:pt x="21181" y="24231"/>
                      <a:pt x="0" y="24231"/>
                      <a:pt x="0" y="10385"/>
                    </a:cubicBezTo>
                    <a:cubicBezTo>
                      <a:pt x="814" y="-3462"/>
                      <a:pt x="21181" y="-3462"/>
                      <a:pt x="21181" y="10385"/>
                    </a:cubicBezTo>
                    <a:close/>
                    <a:moveTo>
                      <a:pt x="2444" y="30747"/>
                    </a:moveTo>
                    <a:lnTo>
                      <a:pt x="2444" y="103237"/>
                    </a:lnTo>
                    <a:lnTo>
                      <a:pt x="20367" y="103237"/>
                    </a:lnTo>
                    <a:lnTo>
                      <a:pt x="20367" y="30747"/>
                    </a:lnTo>
                    <a:lnTo>
                      <a:pt x="2444" y="30747"/>
                    </a:lnTo>
                    <a:close/>
                  </a:path>
                </a:pathLst>
              </a:custGeom>
              <a:solidFill>
                <a:srgbClr val="7654A2"/>
              </a:solidFill>
              <a:ln w="8132"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4AB42EBA-1BDE-30D7-1036-423BC51BCAA6}"/>
                  </a:ext>
                </a:extLst>
              </p:cNvPr>
              <p:cNvSpPr/>
              <p:nvPr/>
            </p:nvSpPr>
            <p:spPr>
              <a:xfrm>
                <a:off x="5946914"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E50285B1-0414-F41D-E441-25DBBE1F3C40}"/>
                  </a:ext>
                </a:extLst>
              </p:cNvPr>
              <p:cNvSpPr/>
              <p:nvPr/>
            </p:nvSpPr>
            <p:spPr>
              <a:xfrm>
                <a:off x="6063412" y="3595155"/>
                <a:ext cx="74135" cy="123802"/>
              </a:xfrm>
              <a:custGeom>
                <a:avLst/>
                <a:gdLst>
                  <a:gd name="connsiteX0" fmla="*/ 61101 w 74135"/>
                  <a:gd name="connsiteY0" fmla="*/ 0 h 123802"/>
                  <a:gd name="connsiteX1" fmla="*/ 74136 w 74135"/>
                  <a:gd name="connsiteY1" fmla="*/ 9774 h 123802"/>
                  <a:gd name="connsiteX2" fmla="*/ 65989 w 74135"/>
                  <a:gd name="connsiteY2" fmla="*/ 20362 h 123802"/>
                  <a:gd name="connsiteX3" fmla="*/ 73321 w 74135"/>
                  <a:gd name="connsiteY3" fmla="*/ 41539 h 123802"/>
                  <a:gd name="connsiteX4" fmla="*/ 57842 w 74135"/>
                  <a:gd name="connsiteY4" fmla="*/ 68417 h 123802"/>
                  <a:gd name="connsiteX5" fmla="*/ 72506 w 74135"/>
                  <a:gd name="connsiteY5" fmla="*/ 92037 h 123802"/>
                  <a:gd name="connsiteX6" fmla="*/ 36661 w 74135"/>
                  <a:gd name="connsiteY6" fmla="*/ 123802 h 123802"/>
                  <a:gd name="connsiteX7" fmla="*/ 0 w 74135"/>
                  <a:gd name="connsiteY7" fmla="*/ 92037 h 123802"/>
                  <a:gd name="connsiteX8" fmla="*/ 17923 w 74135"/>
                  <a:gd name="connsiteY8" fmla="*/ 92037 h 123802"/>
                  <a:gd name="connsiteX9" fmla="*/ 36661 w 74135"/>
                  <a:gd name="connsiteY9" fmla="*/ 107513 h 123802"/>
                  <a:gd name="connsiteX10" fmla="*/ 54584 w 74135"/>
                  <a:gd name="connsiteY10" fmla="*/ 92037 h 123802"/>
                  <a:gd name="connsiteX11" fmla="*/ 36661 w 74135"/>
                  <a:gd name="connsiteY11" fmla="*/ 77376 h 123802"/>
                  <a:gd name="connsiteX12" fmla="*/ 0 w 74135"/>
                  <a:gd name="connsiteY12" fmla="*/ 41539 h 123802"/>
                  <a:gd name="connsiteX13" fmla="*/ 36661 w 74135"/>
                  <a:gd name="connsiteY13" fmla="*/ 4887 h 123802"/>
                  <a:gd name="connsiteX14" fmla="*/ 52954 w 74135"/>
                  <a:gd name="connsiteY14" fmla="*/ 8959 h 123802"/>
                  <a:gd name="connsiteX15" fmla="*/ 61101 w 74135"/>
                  <a:gd name="connsiteY15" fmla="*/ 0 h 123802"/>
                  <a:gd name="connsiteX16" fmla="*/ 18737 w 74135"/>
                  <a:gd name="connsiteY16" fmla="*/ 41539 h 123802"/>
                  <a:gd name="connsiteX17" fmla="*/ 37475 w 74135"/>
                  <a:gd name="connsiteY17" fmla="*/ 61087 h 123802"/>
                  <a:gd name="connsiteX18" fmla="*/ 56213 w 74135"/>
                  <a:gd name="connsiteY18" fmla="*/ 41539 h 123802"/>
                  <a:gd name="connsiteX19" fmla="*/ 37475 w 74135"/>
                  <a:gd name="connsiteY19" fmla="*/ 21177 h 123802"/>
                  <a:gd name="connsiteX20" fmla="*/ 18737 w 74135"/>
                  <a:gd name="connsiteY20" fmla="*/ 41539 h 1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135" h="123802">
                    <a:moveTo>
                      <a:pt x="61101" y="0"/>
                    </a:moveTo>
                    <a:lnTo>
                      <a:pt x="74136" y="9774"/>
                    </a:lnTo>
                    <a:lnTo>
                      <a:pt x="65989" y="20362"/>
                    </a:lnTo>
                    <a:cubicBezTo>
                      <a:pt x="71692" y="26878"/>
                      <a:pt x="73321" y="33394"/>
                      <a:pt x="73321" y="41539"/>
                    </a:cubicBezTo>
                    <a:cubicBezTo>
                      <a:pt x="73321" y="50498"/>
                      <a:pt x="70062" y="62716"/>
                      <a:pt x="57842" y="68417"/>
                    </a:cubicBezTo>
                    <a:cubicBezTo>
                      <a:pt x="70062" y="74119"/>
                      <a:pt x="72506" y="83078"/>
                      <a:pt x="72506" y="92037"/>
                    </a:cubicBezTo>
                    <a:cubicBezTo>
                      <a:pt x="72506" y="111585"/>
                      <a:pt x="57027" y="123802"/>
                      <a:pt x="36661" y="123802"/>
                    </a:cubicBezTo>
                    <a:cubicBezTo>
                      <a:pt x="16294" y="123802"/>
                      <a:pt x="0" y="110771"/>
                      <a:pt x="0" y="92037"/>
                    </a:cubicBezTo>
                    <a:lnTo>
                      <a:pt x="17923" y="92037"/>
                    </a:lnTo>
                    <a:cubicBezTo>
                      <a:pt x="17923" y="100997"/>
                      <a:pt x="26884" y="107513"/>
                      <a:pt x="36661" y="107513"/>
                    </a:cubicBezTo>
                    <a:cubicBezTo>
                      <a:pt x="47251" y="107513"/>
                      <a:pt x="54584" y="101811"/>
                      <a:pt x="54584" y="92037"/>
                    </a:cubicBezTo>
                    <a:cubicBezTo>
                      <a:pt x="54584" y="82263"/>
                      <a:pt x="45622" y="77376"/>
                      <a:pt x="36661" y="77376"/>
                    </a:cubicBezTo>
                    <a:cubicBezTo>
                      <a:pt x="13850" y="77376"/>
                      <a:pt x="0" y="63530"/>
                      <a:pt x="0" y="41539"/>
                    </a:cubicBezTo>
                    <a:cubicBezTo>
                      <a:pt x="0" y="18733"/>
                      <a:pt x="16294" y="4887"/>
                      <a:pt x="36661" y="4887"/>
                    </a:cubicBezTo>
                    <a:cubicBezTo>
                      <a:pt x="42363" y="4887"/>
                      <a:pt x="48066" y="5702"/>
                      <a:pt x="52954" y="8959"/>
                    </a:cubicBezTo>
                    <a:lnTo>
                      <a:pt x="61101" y="0"/>
                    </a:lnTo>
                    <a:close/>
                    <a:moveTo>
                      <a:pt x="18737" y="41539"/>
                    </a:moveTo>
                    <a:cubicBezTo>
                      <a:pt x="18737" y="53756"/>
                      <a:pt x="26884" y="61087"/>
                      <a:pt x="37475" y="61087"/>
                    </a:cubicBezTo>
                    <a:cubicBezTo>
                      <a:pt x="48066" y="61087"/>
                      <a:pt x="56213" y="53756"/>
                      <a:pt x="56213" y="41539"/>
                    </a:cubicBezTo>
                    <a:cubicBezTo>
                      <a:pt x="56213" y="29322"/>
                      <a:pt x="48066" y="21177"/>
                      <a:pt x="37475" y="21177"/>
                    </a:cubicBezTo>
                    <a:cubicBezTo>
                      <a:pt x="27699" y="21177"/>
                      <a:pt x="18737" y="29322"/>
                      <a:pt x="18737" y="41539"/>
                    </a:cubicBezTo>
                    <a:close/>
                  </a:path>
                </a:pathLst>
              </a:custGeom>
              <a:solidFill>
                <a:srgbClr val="7654A2"/>
              </a:solidFill>
              <a:ln w="8132"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246B4D1-CC83-9A1B-0DA7-50FD31F9F5EA}"/>
                  </a:ext>
                </a:extLst>
              </p:cNvPr>
              <p:cNvSpPr/>
              <p:nvPr/>
            </p:nvSpPr>
            <p:spPr>
              <a:xfrm>
                <a:off x="6245085" y="3571739"/>
                <a:ext cx="21181" cy="103236"/>
              </a:xfrm>
              <a:custGeom>
                <a:avLst/>
                <a:gdLst>
                  <a:gd name="connsiteX0" fmla="*/ 21182 w 21181"/>
                  <a:gd name="connsiteY0" fmla="*/ 10385 h 103236"/>
                  <a:gd name="connsiteX1" fmla="*/ 0 w 21181"/>
                  <a:gd name="connsiteY1" fmla="*/ 10385 h 103236"/>
                  <a:gd name="connsiteX2" fmla="*/ 21182 w 21181"/>
                  <a:gd name="connsiteY2" fmla="*/ 10385 h 103236"/>
                  <a:gd name="connsiteX3" fmla="*/ 1629 w 21181"/>
                  <a:gd name="connsiteY3" fmla="*/ 30747 h 103236"/>
                  <a:gd name="connsiteX4" fmla="*/ 1629 w 21181"/>
                  <a:gd name="connsiteY4" fmla="*/ 103237 h 103236"/>
                  <a:gd name="connsiteX5" fmla="*/ 19552 w 21181"/>
                  <a:gd name="connsiteY5" fmla="*/ 103237 h 103236"/>
                  <a:gd name="connsiteX6" fmla="*/ 19552 w 21181"/>
                  <a:gd name="connsiteY6" fmla="*/ 30747 h 103236"/>
                  <a:gd name="connsiteX7" fmla="*/ 1629 w 21181"/>
                  <a:gd name="connsiteY7" fmla="*/ 30747 h 103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81" h="103236">
                    <a:moveTo>
                      <a:pt x="21182" y="10385"/>
                    </a:moveTo>
                    <a:cubicBezTo>
                      <a:pt x="21182" y="24231"/>
                      <a:pt x="0" y="24231"/>
                      <a:pt x="0" y="10385"/>
                    </a:cubicBezTo>
                    <a:cubicBezTo>
                      <a:pt x="0" y="-3462"/>
                      <a:pt x="21182" y="-3462"/>
                      <a:pt x="21182" y="10385"/>
                    </a:cubicBezTo>
                    <a:close/>
                    <a:moveTo>
                      <a:pt x="1629" y="30747"/>
                    </a:moveTo>
                    <a:lnTo>
                      <a:pt x="1629" y="103237"/>
                    </a:lnTo>
                    <a:lnTo>
                      <a:pt x="19552" y="103237"/>
                    </a:lnTo>
                    <a:lnTo>
                      <a:pt x="19552" y="30747"/>
                    </a:lnTo>
                    <a:lnTo>
                      <a:pt x="1629" y="30747"/>
                    </a:lnTo>
                    <a:close/>
                  </a:path>
                </a:pathLst>
              </a:custGeom>
              <a:solidFill>
                <a:srgbClr val="7654A2"/>
              </a:solidFill>
              <a:ln w="813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90BC91C9-0DF3-4B9E-A8ED-78BBD6290A65}"/>
                  </a:ext>
                </a:extLst>
              </p:cNvPr>
              <p:cNvSpPr/>
              <p:nvPr/>
            </p:nvSpPr>
            <p:spPr>
              <a:xfrm>
                <a:off x="6314333" y="3601671"/>
                <a:ext cx="70062" cy="72489"/>
              </a:xfrm>
              <a:custGeom>
                <a:avLst/>
                <a:gdLst>
                  <a:gd name="connsiteX0" fmla="*/ 53769 w 70062"/>
                  <a:gd name="connsiteY0" fmla="*/ 72490 h 72489"/>
                  <a:gd name="connsiteX1" fmla="*/ 53769 w 70062"/>
                  <a:gd name="connsiteY1" fmla="*/ 35023 h 72489"/>
                  <a:gd name="connsiteX2" fmla="*/ 36661 w 70062"/>
                  <a:gd name="connsiteY2" fmla="*/ 15475 h 72489"/>
                  <a:gd name="connsiteX3" fmla="*/ 17923 w 70062"/>
                  <a:gd name="connsiteY3" fmla="*/ 35837 h 72489"/>
                  <a:gd name="connsiteX4" fmla="*/ 17923 w 70062"/>
                  <a:gd name="connsiteY4" fmla="*/ 72490 h 72489"/>
                  <a:gd name="connsiteX5" fmla="*/ 0 w 70062"/>
                  <a:gd name="connsiteY5" fmla="*/ 72490 h 72489"/>
                  <a:gd name="connsiteX6" fmla="*/ 0 w 70062"/>
                  <a:gd name="connsiteY6" fmla="*/ 814 h 72489"/>
                  <a:gd name="connsiteX7" fmla="*/ 15479 w 70062"/>
                  <a:gd name="connsiteY7" fmla="*/ 814 h 72489"/>
                  <a:gd name="connsiteX8" fmla="*/ 16294 w 70062"/>
                  <a:gd name="connsiteY8" fmla="*/ 10588 h 72489"/>
                  <a:gd name="connsiteX9" fmla="*/ 39919 w 70062"/>
                  <a:gd name="connsiteY9" fmla="*/ 0 h 72489"/>
                  <a:gd name="connsiteX10" fmla="*/ 70062 w 70062"/>
                  <a:gd name="connsiteY10" fmla="*/ 35023 h 72489"/>
                  <a:gd name="connsiteX11" fmla="*/ 70062 w 70062"/>
                  <a:gd name="connsiteY11" fmla="*/ 72490 h 72489"/>
                  <a:gd name="connsiteX12" fmla="*/ 53769 w 70062"/>
                  <a:gd name="connsiteY12" fmla="*/ 7249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72489">
                    <a:moveTo>
                      <a:pt x="53769" y="72490"/>
                    </a:moveTo>
                    <a:lnTo>
                      <a:pt x="53769" y="35023"/>
                    </a:lnTo>
                    <a:cubicBezTo>
                      <a:pt x="53769" y="24435"/>
                      <a:pt x="48066" y="15475"/>
                      <a:pt x="36661" y="15475"/>
                    </a:cubicBezTo>
                    <a:cubicBezTo>
                      <a:pt x="26070" y="15475"/>
                      <a:pt x="17923" y="24435"/>
                      <a:pt x="17923" y="35837"/>
                    </a:cubicBezTo>
                    <a:lnTo>
                      <a:pt x="17923" y="72490"/>
                    </a:lnTo>
                    <a:lnTo>
                      <a:pt x="0" y="72490"/>
                    </a:lnTo>
                    <a:lnTo>
                      <a:pt x="0" y="814"/>
                    </a:lnTo>
                    <a:lnTo>
                      <a:pt x="15479" y="814"/>
                    </a:lnTo>
                    <a:lnTo>
                      <a:pt x="16294" y="10588"/>
                    </a:lnTo>
                    <a:cubicBezTo>
                      <a:pt x="23626" y="3258"/>
                      <a:pt x="30958" y="0"/>
                      <a:pt x="39919" y="0"/>
                    </a:cubicBezTo>
                    <a:cubicBezTo>
                      <a:pt x="57027" y="0"/>
                      <a:pt x="70062" y="13032"/>
                      <a:pt x="70062" y="35023"/>
                    </a:cubicBezTo>
                    <a:lnTo>
                      <a:pt x="70062" y="72490"/>
                    </a:lnTo>
                    <a:lnTo>
                      <a:pt x="53769" y="72490"/>
                    </a:lnTo>
                    <a:close/>
                  </a:path>
                </a:pathLst>
              </a:custGeom>
              <a:solidFill>
                <a:srgbClr val="7654A2"/>
              </a:solidFill>
              <a:ln w="813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E1B4BB39-CA74-A393-5A3F-8D2EC40DDAE7}"/>
                  </a:ext>
                </a:extLst>
              </p:cNvPr>
              <p:cNvSpPr/>
              <p:nvPr/>
            </p:nvSpPr>
            <p:spPr>
              <a:xfrm>
                <a:off x="6492748" y="3582123"/>
                <a:ext cx="53768" cy="93717"/>
              </a:xfrm>
              <a:custGeom>
                <a:avLst/>
                <a:gdLst>
                  <a:gd name="connsiteX0" fmla="*/ 31772 w 53768"/>
                  <a:gd name="connsiteY0" fmla="*/ 0 h 93717"/>
                  <a:gd name="connsiteX1" fmla="*/ 31772 w 53768"/>
                  <a:gd name="connsiteY1" fmla="*/ 20362 h 93717"/>
                  <a:gd name="connsiteX2" fmla="*/ 51325 w 53768"/>
                  <a:gd name="connsiteY2" fmla="*/ 20362 h 93717"/>
                  <a:gd name="connsiteX3" fmla="*/ 51325 w 53768"/>
                  <a:gd name="connsiteY3" fmla="*/ 35838 h 93717"/>
                  <a:gd name="connsiteX4" fmla="*/ 30958 w 53768"/>
                  <a:gd name="connsiteY4" fmla="*/ 35838 h 93717"/>
                  <a:gd name="connsiteX5" fmla="*/ 30958 w 53768"/>
                  <a:gd name="connsiteY5" fmla="*/ 66788 h 93717"/>
                  <a:gd name="connsiteX6" fmla="*/ 39919 w 53768"/>
                  <a:gd name="connsiteY6" fmla="*/ 77376 h 93717"/>
                  <a:gd name="connsiteX7" fmla="*/ 48881 w 53768"/>
                  <a:gd name="connsiteY7" fmla="*/ 74933 h 93717"/>
                  <a:gd name="connsiteX8" fmla="*/ 53769 w 53768"/>
                  <a:gd name="connsiteY8" fmla="*/ 90408 h 93717"/>
                  <a:gd name="connsiteX9" fmla="*/ 39104 w 53768"/>
                  <a:gd name="connsiteY9" fmla="*/ 93666 h 93717"/>
                  <a:gd name="connsiteX10" fmla="*/ 13035 w 53768"/>
                  <a:gd name="connsiteY10" fmla="*/ 67603 h 93717"/>
                  <a:gd name="connsiteX11" fmla="*/ 13035 w 53768"/>
                  <a:gd name="connsiteY11" fmla="*/ 36652 h 93717"/>
                  <a:gd name="connsiteX12" fmla="*/ 0 w 53768"/>
                  <a:gd name="connsiteY12" fmla="*/ 36652 h 93717"/>
                  <a:gd name="connsiteX13" fmla="*/ 0 w 53768"/>
                  <a:gd name="connsiteY13" fmla="*/ 21177 h 93717"/>
                  <a:gd name="connsiteX14" fmla="*/ 13035 w 53768"/>
                  <a:gd name="connsiteY14" fmla="*/ 21177 h 93717"/>
                  <a:gd name="connsiteX15" fmla="*/ 13035 w 53768"/>
                  <a:gd name="connsiteY15" fmla="*/ 2444 h 93717"/>
                  <a:gd name="connsiteX16" fmla="*/ 31772 w 53768"/>
                  <a:gd name="connsiteY16" fmla="*/ 0 h 9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768" h="93717">
                    <a:moveTo>
                      <a:pt x="31772" y="0"/>
                    </a:moveTo>
                    <a:lnTo>
                      <a:pt x="31772" y="20362"/>
                    </a:lnTo>
                    <a:lnTo>
                      <a:pt x="51325" y="20362"/>
                    </a:lnTo>
                    <a:lnTo>
                      <a:pt x="51325" y="35838"/>
                    </a:lnTo>
                    <a:lnTo>
                      <a:pt x="30958" y="35838"/>
                    </a:lnTo>
                    <a:lnTo>
                      <a:pt x="30958" y="66788"/>
                    </a:lnTo>
                    <a:cubicBezTo>
                      <a:pt x="30958" y="73304"/>
                      <a:pt x="35031" y="77376"/>
                      <a:pt x="39919" y="77376"/>
                    </a:cubicBezTo>
                    <a:cubicBezTo>
                      <a:pt x="42363" y="77376"/>
                      <a:pt x="45622" y="76562"/>
                      <a:pt x="48881" y="74933"/>
                    </a:cubicBezTo>
                    <a:lnTo>
                      <a:pt x="53769" y="90408"/>
                    </a:lnTo>
                    <a:cubicBezTo>
                      <a:pt x="48881" y="92037"/>
                      <a:pt x="44807" y="93666"/>
                      <a:pt x="39104" y="93666"/>
                    </a:cubicBezTo>
                    <a:cubicBezTo>
                      <a:pt x="23626" y="94481"/>
                      <a:pt x="13035" y="85521"/>
                      <a:pt x="13035" y="67603"/>
                    </a:cubicBezTo>
                    <a:lnTo>
                      <a:pt x="13035" y="36652"/>
                    </a:lnTo>
                    <a:lnTo>
                      <a:pt x="0" y="36652"/>
                    </a:lnTo>
                    <a:lnTo>
                      <a:pt x="0" y="21177"/>
                    </a:lnTo>
                    <a:lnTo>
                      <a:pt x="13035" y="21177"/>
                    </a:lnTo>
                    <a:lnTo>
                      <a:pt x="13035" y="2444"/>
                    </a:lnTo>
                    <a:lnTo>
                      <a:pt x="31772" y="0"/>
                    </a:lnTo>
                    <a:close/>
                  </a:path>
                </a:pathLst>
              </a:custGeom>
              <a:solidFill>
                <a:srgbClr val="7654A2"/>
              </a:solidFill>
              <a:ln w="813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1D1DA3A9-0506-E57F-6421-DF6A6B1936C2}"/>
                  </a:ext>
                </a:extLst>
              </p:cNvPr>
              <p:cNvSpPr/>
              <p:nvPr/>
            </p:nvSpPr>
            <p:spPr>
              <a:xfrm>
                <a:off x="6591324" y="3572350"/>
                <a:ext cx="70062" cy="101811"/>
              </a:xfrm>
              <a:custGeom>
                <a:avLst/>
                <a:gdLst>
                  <a:gd name="connsiteX0" fmla="*/ 17923 w 70062"/>
                  <a:gd name="connsiteY0" fmla="*/ 0 h 101811"/>
                  <a:gd name="connsiteX1" fmla="*/ 17923 w 70062"/>
                  <a:gd name="connsiteY1" fmla="*/ 39910 h 101811"/>
                  <a:gd name="connsiteX2" fmla="*/ 40734 w 70062"/>
                  <a:gd name="connsiteY2" fmla="*/ 29322 h 101811"/>
                  <a:gd name="connsiteX3" fmla="*/ 70062 w 70062"/>
                  <a:gd name="connsiteY3" fmla="*/ 64345 h 101811"/>
                  <a:gd name="connsiteX4" fmla="*/ 70062 w 70062"/>
                  <a:gd name="connsiteY4" fmla="*/ 101811 h 101811"/>
                  <a:gd name="connsiteX5" fmla="*/ 52140 w 70062"/>
                  <a:gd name="connsiteY5" fmla="*/ 101811 h 101811"/>
                  <a:gd name="connsiteX6" fmla="*/ 52140 w 70062"/>
                  <a:gd name="connsiteY6" fmla="*/ 64345 h 101811"/>
                  <a:gd name="connsiteX7" fmla="*/ 35846 w 70062"/>
                  <a:gd name="connsiteY7" fmla="*/ 45611 h 101811"/>
                  <a:gd name="connsiteX8" fmla="*/ 17923 w 70062"/>
                  <a:gd name="connsiteY8" fmla="*/ 65159 h 101811"/>
                  <a:gd name="connsiteX9" fmla="*/ 17923 w 70062"/>
                  <a:gd name="connsiteY9" fmla="*/ 101811 h 101811"/>
                  <a:gd name="connsiteX10" fmla="*/ 0 w 70062"/>
                  <a:gd name="connsiteY10" fmla="*/ 101811 h 101811"/>
                  <a:gd name="connsiteX11" fmla="*/ 0 w 70062"/>
                  <a:gd name="connsiteY11" fmla="*/ 0 h 101811"/>
                  <a:gd name="connsiteX12" fmla="*/ 17923 w 70062"/>
                  <a:gd name="connsiteY12"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062" h="101811">
                    <a:moveTo>
                      <a:pt x="17923" y="0"/>
                    </a:moveTo>
                    <a:lnTo>
                      <a:pt x="17923" y="39910"/>
                    </a:lnTo>
                    <a:cubicBezTo>
                      <a:pt x="24440" y="31765"/>
                      <a:pt x="32587" y="29322"/>
                      <a:pt x="40734" y="29322"/>
                    </a:cubicBezTo>
                    <a:cubicBezTo>
                      <a:pt x="61101" y="29322"/>
                      <a:pt x="70062" y="43168"/>
                      <a:pt x="70062" y="64345"/>
                    </a:cubicBezTo>
                    <a:lnTo>
                      <a:pt x="70062" y="101811"/>
                    </a:lnTo>
                    <a:lnTo>
                      <a:pt x="52140" y="101811"/>
                    </a:lnTo>
                    <a:lnTo>
                      <a:pt x="52140" y="64345"/>
                    </a:lnTo>
                    <a:cubicBezTo>
                      <a:pt x="52140" y="51313"/>
                      <a:pt x="45622" y="45611"/>
                      <a:pt x="35846" y="45611"/>
                    </a:cubicBezTo>
                    <a:cubicBezTo>
                      <a:pt x="25255" y="45611"/>
                      <a:pt x="17923" y="54571"/>
                      <a:pt x="17923" y="65159"/>
                    </a:cubicBez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3CF3CC6-87F7-81E7-DBE3-49C50238AD9F}"/>
                  </a:ext>
                </a:extLst>
              </p:cNvPr>
              <p:cNvSpPr/>
              <p:nvPr/>
            </p:nvSpPr>
            <p:spPr>
              <a:xfrm>
                <a:off x="6707823" y="3600857"/>
                <a:ext cx="75214" cy="75747"/>
              </a:xfrm>
              <a:custGeom>
                <a:avLst/>
                <a:gdLst>
                  <a:gd name="connsiteX0" fmla="*/ 17923 w 75214"/>
                  <a:gd name="connsiteY0" fmla="*/ 43982 h 75747"/>
                  <a:gd name="connsiteX1" fmla="*/ 39104 w 75214"/>
                  <a:gd name="connsiteY1" fmla="*/ 59458 h 75747"/>
                  <a:gd name="connsiteX2" fmla="*/ 58657 w 75214"/>
                  <a:gd name="connsiteY2" fmla="*/ 52942 h 75747"/>
                  <a:gd name="connsiteX3" fmla="*/ 70062 w 75214"/>
                  <a:gd name="connsiteY3" fmla="*/ 64345 h 75747"/>
                  <a:gd name="connsiteX4" fmla="*/ 39104 w 75214"/>
                  <a:gd name="connsiteY4" fmla="*/ 75747 h 75747"/>
                  <a:gd name="connsiteX5" fmla="*/ 0 w 75214"/>
                  <a:gd name="connsiteY5" fmla="*/ 37467 h 75747"/>
                  <a:gd name="connsiteX6" fmla="*/ 38290 w 75214"/>
                  <a:gd name="connsiteY6" fmla="*/ 0 h 75747"/>
                  <a:gd name="connsiteX7" fmla="*/ 74950 w 75214"/>
                  <a:gd name="connsiteY7" fmla="*/ 44797 h 75747"/>
                  <a:gd name="connsiteX8" fmla="*/ 17923 w 75214"/>
                  <a:gd name="connsiteY8" fmla="*/ 44797 h 75747"/>
                  <a:gd name="connsiteX9" fmla="*/ 57027 w 75214"/>
                  <a:gd name="connsiteY9" fmla="*/ 29322 h 75747"/>
                  <a:gd name="connsiteX10" fmla="*/ 38290 w 75214"/>
                  <a:gd name="connsiteY10" fmla="*/ 15475 h 75747"/>
                  <a:gd name="connsiteX11" fmla="*/ 17923 w 75214"/>
                  <a:gd name="connsiteY11" fmla="*/ 29322 h 75747"/>
                  <a:gd name="connsiteX12" fmla="*/ 57027 w 75214"/>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4" h="75747">
                    <a:moveTo>
                      <a:pt x="17923" y="43982"/>
                    </a:moveTo>
                    <a:cubicBezTo>
                      <a:pt x="18737" y="52942"/>
                      <a:pt x="26884" y="59458"/>
                      <a:pt x="39104" y="59458"/>
                    </a:cubicBezTo>
                    <a:cubicBezTo>
                      <a:pt x="45622" y="59458"/>
                      <a:pt x="54583" y="57014"/>
                      <a:pt x="58657" y="52942"/>
                    </a:cubicBezTo>
                    <a:lnTo>
                      <a:pt x="70062" y="64345"/>
                    </a:lnTo>
                    <a:cubicBezTo>
                      <a:pt x="62730" y="72490"/>
                      <a:pt x="49695" y="75747"/>
                      <a:pt x="39104" y="75747"/>
                    </a:cubicBezTo>
                    <a:cubicBezTo>
                      <a:pt x="14664" y="75747"/>
                      <a:pt x="0" y="60272"/>
                      <a:pt x="0" y="37467"/>
                    </a:cubicBezTo>
                    <a:cubicBezTo>
                      <a:pt x="0" y="15475"/>
                      <a:pt x="14664" y="0"/>
                      <a:pt x="38290" y="0"/>
                    </a:cubicBezTo>
                    <a:cubicBezTo>
                      <a:pt x="62730" y="0"/>
                      <a:pt x="77394" y="14661"/>
                      <a:pt x="74950" y="44797"/>
                    </a:cubicBezTo>
                    <a:lnTo>
                      <a:pt x="17923" y="44797"/>
                    </a:lnTo>
                    <a:close/>
                    <a:moveTo>
                      <a:pt x="57027" y="29322"/>
                    </a:moveTo>
                    <a:cubicBezTo>
                      <a:pt x="56213" y="20362"/>
                      <a:pt x="48881"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8F1778F-E8F9-A929-32D0-F0131E4ED28A}"/>
                  </a:ext>
                </a:extLst>
              </p:cNvPr>
              <p:cNvSpPr/>
              <p:nvPr/>
            </p:nvSpPr>
            <p:spPr>
              <a:xfrm>
                <a:off x="6891940" y="3602486"/>
                <a:ext cx="118942" cy="72489"/>
              </a:xfrm>
              <a:custGeom>
                <a:avLst/>
                <a:gdLst>
                  <a:gd name="connsiteX0" fmla="*/ 67618 w 118942"/>
                  <a:gd name="connsiteY0" fmla="*/ 0 h 72489"/>
                  <a:gd name="connsiteX1" fmla="*/ 83097 w 118942"/>
                  <a:gd name="connsiteY1" fmla="*/ 53756 h 72489"/>
                  <a:gd name="connsiteX2" fmla="*/ 99391 w 118942"/>
                  <a:gd name="connsiteY2" fmla="*/ 0 h 72489"/>
                  <a:gd name="connsiteX3" fmla="*/ 118943 w 118942"/>
                  <a:gd name="connsiteY3" fmla="*/ 0 h 72489"/>
                  <a:gd name="connsiteX4" fmla="*/ 93688 w 118942"/>
                  <a:gd name="connsiteY4" fmla="*/ 72490 h 72489"/>
                  <a:gd name="connsiteX5" fmla="*/ 73321 w 118942"/>
                  <a:gd name="connsiteY5" fmla="*/ 72490 h 72489"/>
                  <a:gd name="connsiteX6" fmla="*/ 65989 w 118942"/>
                  <a:gd name="connsiteY6" fmla="*/ 51313 h 72489"/>
                  <a:gd name="connsiteX7" fmla="*/ 59471 w 118942"/>
                  <a:gd name="connsiteY7" fmla="*/ 27693 h 72489"/>
                  <a:gd name="connsiteX8" fmla="*/ 52954 w 118942"/>
                  <a:gd name="connsiteY8" fmla="*/ 51313 h 72489"/>
                  <a:gd name="connsiteX9" fmla="*/ 45622 w 118942"/>
                  <a:gd name="connsiteY9" fmla="*/ 72490 h 72489"/>
                  <a:gd name="connsiteX10" fmla="*/ 25255 w 118942"/>
                  <a:gd name="connsiteY10" fmla="*/ 72490 h 72489"/>
                  <a:gd name="connsiteX11" fmla="*/ 0 w 118942"/>
                  <a:gd name="connsiteY11" fmla="*/ 0 h 72489"/>
                  <a:gd name="connsiteX12" fmla="*/ 19552 w 118942"/>
                  <a:gd name="connsiteY12" fmla="*/ 0 h 72489"/>
                  <a:gd name="connsiteX13" fmla="*/ 35846 w 118942"/>
                  <a:gd name="connsiteY13" fmla="*/ 53756 h 72489"/>
                  <a:gd name="connsiteX14" fmla="*/ 51325 w 118942"/>
                  <a:gd name="connsiteY14" fmla="*/ 0 h 72489"/>
                  <a:gd name="connsiteX15" fmla="*/ 67618 w 118942"/>
                  <a:gd name="connsiteY15" fmla="*/ 0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942" h="72489">
                    <a:moveTo>
                      <a:pt x="67618" y="0"/>
                    </a:moveTo>
                    <a:lnTo>
                      <a:pt x="83097" y="53756"/>
                    </a:lnTo>
                    <a:lnTo>
                      <a:pt x="99391" y="0"/>
                    </a:lnTo>
                    <a:lnTo>
                      <a:pt x="118943" y="0"/>
                    </a:lnTo>
                    <a:lnTo>
                      <a:pt x="93688" y="72490"/>
                    </a:lnTo>
                    <a:lnTo>
                      <a:pt x="73321" y="72490"/>
                    </a:lnTo>
                    <a:lnTo>
                      <a:pt x="65989" y="51313"/>
                    </a:lnTo>
                    <a:lnTo>
                      <a:pt x="59471" y="27693"/>
                    </a:lnTo>
                    <a:lnTo>
                      <a:pt x="52954" y="51313"/>
                    </a:lnTo>
                    <a:lnTo>
                      <a:pt x="45622" y="72490"/>
                    </a:lnTo>
                    <a:lnTo>
                      <a:pt x="25255" y="72490"/>
                    </a:lnTo>
                    <a:lnTo>
                      <a:pt x="0" y="0"/>
                    </a:lnTo>
                    <a:lnTo>
                      <a:pt x="19552" y="0"/>
                    </a:lnTo>
                    <a:lnTo>
                      <a:pt x="35846" y="53756"/>
                    </a:lnTo>
                    <a:lnTo>
                      <a:pt x="51325" y="0"/>
                    </a:lnTo>
                    <a:lnTo>
                      <a:pt x="67618" y="0"/>
                    </a:lnTo>
                    <a:close/>
                  </a:path>
                </a:pathLst>
              </a:custGeom>
              <a:solidFill>
                <a:srgbClr val="7654A2"/>
              </a:solidFill>
              <a:ln w="813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5334D021-57E1-F295-3FE0-72C2465AF437}"/>
                  </a:ext>
                </a:extLst>
              </p:cNvPr>
              <p:cNvSpPr/>
              <p:nvPr/>
            </p:nvSpPr>
            <p:spPr>
              <a:xfrm>
                <a:off x="7057320" y="3600857"/>
                <a:ext cx="74950" cy="74932"/>
              </a:xfrm>
              <a:custGeom>
                <a:avLst/>
                <a:gdLst>
                  <a:gd name="connsiteX0" fmla="*/ 74950 w 74950"/>
                  <a:gd name="connsiteY0" fmla="*/ 37467 h 74932"/>
                  <a:gd name="connsiteX1" fmla="*/ 37475 w 74950"/>
                  <a:gd name="connsiteY1" fmla="*/ 74933 h 74932"/>
                  <a:gd name="connsiteX2" fmla="*/ 0 w 74950"/>
                  <a:gd name="connsiteY2" fmla="*/ 37467 h 74932"/>
                  <a:gd name="connsiteX3" fmla="*/ 37475 w 74950"/>
                  <a:gd name="connsiteY3" fmla="*/ 0 h 74932"/>
                  <a:gd name="connsiteX4" fmla="*/ 74950 w 74950"/>
                  <a:gd name="connsiteY4" fmla="*/ 37467 h 74932"/>
                  <a:gd name="connsiteX5" fmla="*/ 17923 w 74950"/>
                  <a:gd name="connsiteY5" fmla="*/ 37467 h 74932"/>
                  <a:gd name="connsiteX6" fmla="*/ 37475 w 74950"/>
                  <a:gd name="connsiteY6" fmla="*/ 58643 h 74932"/>
                  <a:gd name="connsiteX7" fmla="*/ 57027 w 74950"/>
                  <a:gd name="connsiteY7" fmla="*/ 37467 h 74932"/>
                  <a:gd name="connsiteX8" fmla="*/ 37475 w 74950"/>
                  <a:gd name="connsiteY8" fmla="*/ 16290 h 74932"/>
                  <a:gd name="connsiteX9" fmla="*/ 17923 w 74950"/>
                  <a:gd name="connsiteY9" fmla="*/ 37467 h 7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950" h="74932">
                    <a:moveTo>
                      <a:pt x="74950" y="37467"/>
                    </a:moveTo>
                    <a:cubicBezTo>
                      <a:pt x="74950" y="57829"/>
                      <a:pt x="61101" y="74933"/>
                      <a:pt x="37475" y="74933"/>
                    </a:cubicBezTo>
                    <a:cubicBezTo>
                      <a:pt x="13850" y="74933"/>
                      <a:pt x="0" y="57829"/>
                      <a:pt x="0" y="37467"/>
                    </a:cubicBezTo>
                    <a:cubicBezTo>
                      <a:pt x="0" y="17104"/>
                      <a:pt x="14664" y="0"/>
                      <a:pt x="37475" y="0"/>
                    </a:cubicBezTo>
                    <a:cubicBezTo>
                      <a:pt x="60286" y="0"/>
                      <a:pt x="74950" y="17104"/>
                      <a:pt x="74950" y="37467"/>
                    </a:cubicBezTo>
                    <a:close/>
                    <a:moveTo>
                      <a:pt x="17923" y="37467"/>
                    </a:moveTo>
                    <a:cubicBezTo>
                      <a:pt x="17923" y="48055"/>
                      <a:pt x="24440" y="58643"/>
                      <a:pt x="37475" y="58643"/>
                    </a:cubicBezTo>
                    <a:cubicBezTo>
                      <a:pt x="50510" y="58643"/>
                      <a:pt x="57027" y="48055"/>
                      <a:pt x="57027" y="37467"/>
                    </a:cubicBezTo>
                    <a:cubicBezTo>
                      <a:pt x="57027" y="26878"/>
                      <a:pt x="49695" y="16290"/>
                      <a:pt x="37475" y="16290"/>
                    </a:cubicBezTo>
                    <a:cubicBezTo>
                      <a:pt x="24440" y="16290"/>
                      <a:pt x="17923" y="26878"/>
                      <a:pt x="17923" y="37467"/>
                    </a:cubicBezTo>
                    <a:close/>
                  </a:path>
                </a:pathLst>
              </a:custGeom>
              <a:solidFill>
                <a:srgbClr val="7654A2"/>
              </a:solidFill>
              <a:ln w="813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10BC198-4559-C7AF-D4DB-8AD4B6AB8DD0}"/>
                  </a:ext>
                </a:extLst>
              </p:cNvPr>
              <p:cNvSpPr/>
              <p:nvPr/>
            </p:nvSpPr>
            <p:spPr>
              <a:xfrm>
                <a:off x="7178706" y="3600042"/>
                <a:ext cx="57027" cy="72489"/>
              </a:xfrm>
              <a:custGeom>
                <a:avLst/>
                <a:gdLst>
                  <a:gd name="connsiteX0" fmla="*/ 16294 w 57027"/>
                  <a:gd name="connsiteY0" fmla="*/ 2443 h 72489"/>
                  <a:gd name="connsiteX1" fmla="*/ 17923 w 57027"/>
                  <a:gd name="connsiteY1" fmla="*/ 10588 h 72489"/>
                  <a:gd name="connsiteX2" fmla="*/ 38290 w 57027"/>
                  <a:gd name="connsiteY2" fmla="*/ 0 h 72489"/>
                  <a:gd name="connsiteX3" fmla="*/ 57027 w 57027"/>
                  <a:gd name="connsiteY3" fmla="*/ 6516 h 72489"/>
                  <a:gd name="connsiteX4" fmla="*/ 48881 w 57027"/>
                  <a:gd name="connsiteY4" fmla="*/ 21991 h 72489"/>
                  <a:gd name="connsiteX5" fmla="*/ 35846 w 57027"/>
                  <a:gd name="connsiteY5" fmla="*/ 17104 h 72489"/>
                  <a:gd name="connsiteX6" fmla="*/ 17923 w 57027"/>
                  <a:gd name="connsiteY6" fmla="*/ 35023 h 72489"/>
                  <a:gd name="connsiteX7" fmla="*/ 17923 w 57027"/>
                  <a:gd name="connsiteY7" fmla="*/ 72490 h 72489"/>
                  <a:gd name="connsiteX8" fmla="*/ 0 w 57027"/>
                  <a:gd name="connsiteY8" fmla="*/ 72490 h 72489"/>
                  <a:gd name="connsiteX9" fmla="*/ 0 w 57027"/>
                  <a:gd name="connsiteY9" fmla="*/ 815 h 72489"/>
                  <a:gd name="connsiteX10" fmla="*/ 16294 w 57027"/>
                  <a:gd name="connsiteY10" fmla="*/ 815 h 7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027" h="72489">
                    <a:moveTo>
                      <a:pt x="16294" y="2443"/>
                    </a:moveTo>
                    <a:lnTo>
                      <a:pt x="17923" y="10588"/>
                    </a:lnTo>
                    <a:cubicBezTo>
                      <a:pt x="23626" y="1629"/>
                      <a:pt x="30958" y="0"/>
                      <a:pt x="38290" y="0"/>
                    </a:cubicBezTo>
                    <a:cubicBezTo>
                      <a:pt x="45622" y="0"/>
                      <a:pt x="52954" y="3258"/>
                      <a:pt x="57027" y="6516"/>
                    </a:cubicBezTo>
                    <a:lnTo>
                      <a:pt x="48881" y="21991"/>
                    </a:lnTo>
                    <a:cubicBezTo>
                      <a:pt x="45622" y="18733"/>
                      <a:pt x="41549" y="17104"/>
                      <a:pt x="35846" y="17104"/>
                    </a:cubicBezTo>
                    <a:cubicBezTo>
                      <a:pt x="26885" y="17104"/>
                      <a:pt x="17923" y="21991"/>
                      <a:pt x="17923" y="35023"/>
                    </a:cubicBezTo>
                    <a:lnTo>
                      <a:pt x="17923" y="72490"/>
                    </a:lnTo>
                    <a:lnTo>
                      <a:pt x="0" y="72490"/>
                    </a:lnTo>
                    <a:lnTo>
                      <a:pt x="0" y="815"/>
                    </a:lnTo>
                    <a:lnTo>
                      <a:pt x="16294" y="815"/>
                    </a:lnTo>
                    <a:close/>
                  </a:path>
                </a:pathLst>
              </a:custGeom>
              <a:solidFill>
                <a:srgbClr val="7654A2"/>
              </a:solidFill>
              <a:ln w="813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195DECB3-BD72-4ADF-C8CA-ACB86B3114EA}"/>
                  </a:ext>
                </a:extLst>
              </p:cNvPr>
              <p:cNvSpPr/>
              <p:nvPr/>
            </p:nvSpPr>
            <p:spPr>
              <a:xfrm>
                <a:off x="7275653" y="3572350"/>
                <a:ext cx="67618" cy="101811"/>
              </a:xfrm>
              <a:custGeom>
                <a:avLst/>
                <a:gdLst>
                  <a:gd name="connsiteX0" fmla="*/ 17923 w 67618"/>
                  <a:gd name="connsiteY0" fmla="*/ 0 h 101811"/>
                  <a:gd name="connsiteX1" fmla="*/ 17923 w 67618"/>
                  <a:gd name="connsiteY1" fmla="*/ 58643 h 101811"/>
                  <a:gd name="connsiteX2" fmla="*/ 42363 w 67618"/>
                  <a:gd name="connsiteY2" fmla="*/ 30136 h 101811"/>
                  <a:gd name="connsiteX3" fmla="*/ 63545 w 67618"/>
                  <a:gd name="connsiteY3" fmla="*/ 30136 h 101811"/>
                  <a:gd name="connsiteX4" fmla="*/ 63545 w 67618"/>
                  <a:gd name="connsiteY4" fmla="*/ 30950 h 101811"/>
                  <a:gd name="connsiteX5" fmla="*/ 34217 w 67618"/>
                  <a:gd name="connsiteY5" fmla="*/ 63530 h 101811"/>
                  <a:gd name="connsiteX6" fmla="*/ 67618 w 67618"/>
                  <a:gd name="connsiteY6" fmla="*/ 100182 h 101811"/>
                  <a:gd name="connsiteX7" fmla="*/ 67618 w 67618"/>
                  <a:gd name="connsiteY7" fmla="*/ 101811 h 101811"/>
                  <a:gd name="connsiteX8" fmla="*/ 46437 w 67618"/>
                  <a:gd name="connsiteY8" fmla="*/ 101811 h 101811"/>
                  <a:gd name="connsiteX9" fmla="*/ 17923 w 67618"/>
                  <a:gd name="connsiteY9" fmla="*/ 69232 h 101811"/>
                  <a:gd name="connsiteX10" fmla="*/ 17923 w 67618"/>
                  <a:gd name="connsiteY10" fmla="*/ 101811 h 101811"/>
                  <a:gd name="connsiteX11" fmla="*/ 0 w 67618"/>
                  <a:gd name="connsiteY11" fmla="*/ 101811 h 101811"/>
                  <a:gd name="connsiteX12" fmla="*/ 0 w 67618"/>
                  <a:gd name="connsiteY12" fmla="*/ 0 h 101811"/>
                  <a:gd name="connsiteX13" fmla="*/ 17923 w 67618"/>
                  <a:gd name="connsiteY13" fmla="*/ 0 h 101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618" h="101811">
                    <a:moveTo>
                      <a:pt x="17923" y="0"/>
                    </a:moveTo>
                    <a:lnTo>
                      <a:pt x="17923" y="58643"/>
                    </a:lnTo>
                    <a:lnTo>
                      <a:pt x="42363" y="30136"/>
                    </a:lnTo>
                    <a:lnTo>
                      <a:pt x="63545" y="30136"/>
                    </a:lnTo>
                    <a:lnTo>
                      <a:pt x="63545" y="30950"/>
                    </a:lnTo>
                    <a:lnTo>
                      <a:pt x="34217" y="63530"/>
                    </a:lnTo>
                    <a:lnTo>
                      <a:pt x="67618" y="100182"/>
                    </a:lnTo>
                    <a:lnTo>
                      <a:pt x="67618" y="101811"/>
                    </a:lnTo>
                    <a:lnTo>
                      <a:pt x="46437" y="101811"/>
                    </a:lnTo>
                    <a:lnTo>
                      <a:pt x="17923" y="69232"/>
                    </a:ln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8336D54-AC71-BDCD-63D7-487BB8BE7815}"/>
                  </a:ext>
                </a:extLst>
              </p:cNvPr>
              <p:cNvSpPr/>
              <p:nvPr/>
            </p:nvSpPr>
            <p:spPr>
              <a:xfrm>
                <a:off x="7385635" y="3600857"/>
                <a:ext cx="77394" cy="103439"/>
              </a:xfrm>
              <a:custGeom>
                <a:avLst/>
                <a:gdLst>
                  <a:gd name="connsiteX0" fmla="*/ 0 w 77394"/>
                  <a:gd name="connsiteY0" fmla="*/ 103440 h 103439"/>
                  <a:gd name="connsiteX1" fmla="*/ 0 w 77394"/>
                  <a:gd name="connsiteY1" fmla="*/ 1629 h 103439"/>
                  <a:gd name="connsiteX2" fmla="*/ 16294 w 77394"/>
                  <a:gd name="connsiteY2" fmla="*/ 1629 h 103439"/>
                  <a:gd name="connsiteX3" fmla="*/ 17108 w 77394"/>
                  <a:gd name="connsiteY3" fmla="*/ 11403 h 103439"/>
                  <a:gd name="connsiteX4" fmla="*/ 40734 w 77394"/>
                  <a:gd name="connsiteY4" fmla="*/ 0 h 103439"/>
                  <a:gd name="connsiteX5" fmla="*/ 77394 w 77394"/>
                  <a:gd name="connsiteY5" fmla="*/ 37467 h 103439"/>
                  <a:gd name="connsiteX6" fmla="*/ 40734 w 77394"/>
                  <a:gd name="connsiteY6" fmla="*/ 74933 h 103439"/>
                  <a:gd name="connsiteX7" fmla="*/ 17108 w 77394"/>
                  <a:gd name="connsiteY7" fmla="*/ 64345 h 103439"/>
                  <a:gd name="connsiteX8" fmla="*/ 17108 w 77394"/>
                  <a:gd name="connsiteY8" fmla="*/ 102626 h 103439"/>
                  <a:gd name="connsiteX9" fmla="*/ 0 w 77394"/>
                  <a:gd name="connsiteY9" fmla="*/ 102626 h 103439"/>
                  <a:gd name="connsiteX10" fmla="*/ 60286 w 77394"/>
                  <a:gd name="connsiteY10" fmla="*/ 37467 h 103439"/>
                  <a:gd name="connsiteX11" fmla="*/ 39919 w 77394"/>
                  <a:gd name="connsiteY11" fmla="*/ 17104 h 103439"/>
                  <a:gd name="connsiteX12" fmla="*/ 19552 w 77394"/>
                  <a:gd name="connsiteY12" fmla="*/ 37467 h 103439"/>
                  <a:gd name="connsiteX13" fmla="*/ 39919 w 77394"/>
                  <a:gd name="connsiteY13" fmla="*/ 57829 h 103439"/>
                  <a:gd name="connsiteX14" fmla="*/ 60286 w 77394"/>
                  <a:gd name="connsiteY14" fmla="*/ 37467 h 10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394" h="103439">
                    <a:moveTo>
                      <a:pt x="0" y="103440"/>
                    </a:moveTo>
                    <a:lnTo>
                      <a:pt x="0" y="1629"/>
                    </a:lnTo>
                    <a:lnTo>
                      <a:pt x="16294" y="1629"/>
                    </a:lnTo>
                    <a:lnTo>
                      <a:pt x="17108" y="11403"/>
                    </a:lnTo>
                    <a:cubicBezTo>
                      <a:pt x="22811" y="3258"/>
                      <a:pt x="32587" y="0"/>
                      <a:pt x="40734" y="0"/>
                    </a:cubicBezTo>
                    <a:cubicBezTo>
                      <a:pt x="62730" y="0"/>
                      <a:pt x="77394" y="16290"/>
                      <a:pt x="77394" y="37467"/>
                    </a:cubicBezTo>
                    <a:cubicBezTo>
                      <a:pt x="77394" y="58643"/>
                      <a:pt x="64360" y="74933"/>
                      <a:pt x="40734" y="74933"/>
                    </a:cubicBezTo>
                    <a:cubicBezTo>
                      <a:pt x="33402" y="74933"/>
                      <a:pt x="21996" y="72490"/>
                      <a:pt x="17108" y="64345"/>
                    </a:cubicBezTo>
                    <a:lnTo>
                      <a:pt x="17108" y="102626"/>
                    </a:lnTo>
                    <a:lnTo>
                      <a:pt x="0" y="102626"/>
                    </a:lnTo>
                    <a:close/>
                    <a:moveTo>
                      <a:pt x="60286" y="37467"/>
                    </a:moveTo>
                    <a:cubicBezTo>
                      <a:pt x="60286" y="26064"/>
                      <a:pt x="52954" y="17104"/>
                      <a:pt x="39919" y="17104"/>
                    </a:cubicBezTo>
                    <a:cubicBezTo>
                      <a:pt x="26885" y="17104"/>
                      <a:pt x="19552" y="26064"/>
                      <a:pt x="19552" y="37467"/>
                    </a:cubicBezTo>
                    <a:cubicBezTo>
                      <a:pt x="19552" y="48869"/>
                      <a:pt x="27699" y="57829"/>
                      <a:pt x="39919" y="57829"/>
                    </a:cubicBezTo>
                    <a:cubicBezTo>
                      <a:pt x="52140" y="57829"/>
                      <a:pt x="60286" y="48869"/>
                      <a:pt x="60286" y="37467"/>
                    </a:cubicBezTo>
                    <a:close/>
                  </a:path>
                </a:pathLst>
              </a:custGeom>
              <a:solidFill>
                <a:srgbClr val="7654A2"/>
              </a:solidFill>
              <a:ln w="813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666EDEF-4E72-D8BD-040F-A0555F09CBB1}"/>
                  </a:ext>
                </a:extLst>
              </p:cNvPr>
              <p:cNvSpPr/>
              <p:nvPr/>
            </p:nvSpPr>
            <p:spPr>
              <a:xfrm>
                <a:off x="7511095" y="3572350"/>
                <a:ext cx="17922" cy="101811"/>
              </a:xfrm>
              <a:custGeom>
                <a:avLst/>
                <a:gdLst>
                  <a:gd name="connsiteX0" fmla="*/ 17923 w 17922"/>
                  <a:gd name="connsiteY0" fmla="*/ 0 h 101811"/>
                  <a:gd name="connsiteX1" fmla="*/ 17923 w 17922"/>
                  <a:gd name="connsiteY1" fmla="*/ 101811 h 101811"/>
                  <a:gd name="connsiteX2" fmla="*/ 0 w 17922"/>
                  <a:gd name="connsiteY2" fmla="*/ 101811 h 101811"/>
                  <a:gd name="connsiteX3" fmla="*/ 0 w 17922"/>
                  <a:gd name="connsiteY3" fmla="*/ 0 h 101811"/>
                  <a:gd name="connsiteX4" fmla="*/ 17923 w 17922"/>
                  <a:gd name="connsiteY4" fmla="*/ 0 h 101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22" h="101811">
                    <a:moveTo>
                      <a:pt x="17923" y="0"/>
                    </a:moveTo>
                    <a:lnTo>
                      <a:pt x="17923" y="101811"/>
                    </a:lnTo>
                    <a:lnTo>
                      <a:pt x="0" y="101811"/>
                    </a:lnTo>
                    <a:lnTo>
                      <a:pt x="0" y="0"/>
                    </a:lnTo>
                    <a:lnTo>
                      <a:pt x="17923" y="0"/>
                    </a:lnTo>
                    <a:close/>
                  </a:path>
                </a:pathLst>
              </a:custGeom>
              <a:solidFill>
                <a:srgbClr val="7654A2"/>
              </a:solidFill>
              <a:ln w="813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653E2C-7AD6-0378-CB06-0F9AA1B517E5}"/>
                  </a:ext>
                </a:extLst>
              </p:cNvPr>
              <p:cNvSpPr/>
              <p:nvPr/>
            </p:nvSpPr>
            <p:spPr>
              <a:xfrm>
                <a:off x="7574640" y="3600857"/>
                <a:ext cx="78209" cy="75747"/>
              </a:xfrm>
              <a:custGeom>
                <a:avLst/>
                <a:gdLst>
                  <a:gd name="connsiteX0" fmla="*/ 61101 w 78209"/>
                  <a:gd name="connsiteY0" fmla="*/ 1629 h 75747"/>
                  <a:gd name="connsiteX1" fmla="*/ 78209 w 78209"/>
                  <a:gd name="connsiteY1" fmla="*/ 1629 h 75747"/>
                  <a:gd name="connsiteX2" fmla="*/ 78209 w 78209"/>
                  <a:gd name="connsiteY2" fmla="*/ 73304 h 75747"/>
                  <a:gd name="connsiteX3" fmla="*/ 61101 w 78209"/>
                  <a:gd name="connsiteY3" fmla="*/ 73304 h 75747"/>
                  <a:gd name="connsiteX4" fmla="*/ 60286 w 78209"/>
                  <a:gd name="connsiteY4" fmla="*/ 62716 h 75747"/>
                  <a:gd name="connsiteX5" fmla="*/ 36661 w 78209"/>
                  <a:gd name="connsiteY5" fmla="*/ 75747 h 75747"/>
                  <a:gd name="connsiteX6" fmla="*/ 0 w 78209"/>
                  <a:gd name="connsiteY6" fmla="*/ 37467 h 75747"/>
                  <a:gd name="connsiteX7" fmla="*/ 37475 w 78209"/>
                  <a:gd name="connsiteY7" fmla="*/ 0 h 75747"/>
                  <a:gd name="connsiteX8" fmla="*/ 60286 w 78209"/>
                  <a:gd name="connsiteY8" fmla="*/ 11403 h 75747"/>
                  <a:gd name="connsiteX9" fmla="*/ 61101 w 78209"/>
                  <a:gd name="connsiteY9" fmla="*/ 1629 h 75747"/>
                  <a:gd name="connsiteX10" fmla="*/ 17923 w 78209"/>
                  <a:gd name="connsiteY10" fmla="*/ 37467 h 75747"/>
                  <a:gd name="connsiteX11" fmla="*/ 39104 w 78209"/>
                  <a:gd name="connsiteY11" fmla="*/ 59458 h 75747"/>
                  <a:gd name="connsiteX12" fmla="*/ 39104 w 78209"/>
                  <a:gd name="connsiteY12" fmla="*/ 16290 h 75747"/>
                  <a:gd name="connsiteX13" fmla="*/ 17923 w 78209"/>
                  <a:gd name="connsiteY13" fmla="*/ 37467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8209" h="75747">
                    <a:moveTo>
                      <a:pt x="61101" y="1629"/>
                    </a:moveTo>
                    <a:lnTo>
                      <a:pt x="78209" y="1629"/>
                    </a:lnTo>
                    <a:lnTo>
                      <a:pt x="78209" y="73304"/>
                    </a:lnTo>
                    <a:lnTo>
                      <a:pt x="61101" y="73304"/>
                    </a:lnTo>
                    <a:lnTo>
                      <a:pt x="60286" y="62716"/>
                    </a:lnTo>
                    <a:cubicBezTo>
                      <a:pt x="56213" y="70860"/>
                      <a:pt x="44807" y="74933"/>
                      <a:pt x="36661" y="75747"/>
                    </a:cubicBezTo>
                    <a:cubicBezTo>
                      <a:pt x="15479" y="75747"/>
                      <a:pt x="0" y="62716"/>
                      <a:pt x="0" y="37467"/>
                    </a:cubicBezTo>
                    <a:cubicBezTo>
                      <a:pt x="0" y="13032"/>
                      <a:pt x="16294" y="0"/>
                      <a:pt x="37475" y="0"/>
                    </a:cubicBezTo>
                    <a:cubicBezTo>
                      <a:pt x="47251" y="0"/>
                      <a:pt x="56213" y="4887"/>
                      <a:pt x="60286" y="11403"/>
                    </a:cubicBezTo>
                    <a:lnTo>
                      <a:pt x="61101" y="1629"/>
                    </a:lnTo>
                    <a:close/>
                    <a:moveTo>
                      <a:pt x="17923" y="37467"/>
                    </a:moveTo>
                    <a:cubicBezTo>
                      <a:pt x="17923" y="51313"/>
                      <a:pt x="27699" y="59458"/>
                      <a:pt x="39104" y="59458"/>
                    </a:cubicBezTo>
                    <a:cubicBezTo>
                      <a:pt x="66804" y="59458"/>
                      <a:pt x="66804" y="16290"/>
                      <a:pt x="39104" y="16290"/>
                    </a:cubicBezTo>
                    <a:cubicBezTo>
                      <a:pt x="27699" y="15475"/>
                      <a:pt x="17923" y="23620"/>
                      <a:pt x="17923" y="37467"/>
                    </a:cubicBezTo>
                    <a:close/>
                  </a:path>
                </a:pathLst>
              </a:custGeom>
              <a:solidFill>
                <a:srgbClr val="7654A2"/>
              </a:solidFill>
              <a:ln w="813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FB94B83D-8A22-067F-9AE7-6E748F6510CB}"/>
                  </a:ext>
                </a:extLst>
              </p:cNvPr>
              <p:cNvSpPr/>
              <p:nvPr/>
            </p:nvSpPr>
            <p:spPr>
              <a:xfrm>
                <a:off x="7699286" y="3600042"/>
                <a:ext cx="65988" cy="76561"/>
              </a:xfrm>
              <a:custGeom>
                <a:avLst/>
                <a:gdLst>
                  <a:gd name="connsiteX0" fmla="*/ 65989 w 65988"/>
                  <a:gd name="connsiteY0" fmla="*/ 65159 h 76561"/>
                  <a:gd name="connsiteX1" fmla="*/ 38290 w 65988"/>
                  <a:gd name="connsiteY1" fmla="*/ 76562 h 76561"/>
                  <a:gd name="connsiteX2" fmla="*/ 0 w 65988"/>
                  <a:gd name="connsiteY2" fmla="*/ 38281 h 76561"/>
                  <a:gd name="connsiteX3" fmla="*/ 38290 w 65988"/>
                  <a:gd name="connsiteY3" fmla="*/ 0 h 76561"/>
                  <a:gd name="connsiteX4" fmla="*/ 64360 w 65988"/>
                  <a:gd name="connsiteY4" fmla="*/ 10588 h 76561"/>
                  <a:gd name="connsiteX5" fmla="*/ 52954 w 65988"/>
                  <a:gd name="connsiteY5" fmla="*/ 21991 h 76561"/>
                  <a:gd name="connsiteX6" fmla="*/ 38290 w 65988"/>
                  <a:gd name="connsiteY6" fmla="*/ 16290 h 76561"/>
                  <a:gd name="connsiteX7" fmla="*/ 17923 w 65988"/>
                  <a:gd name="connsiteY7" fmla="*/ 37467 h 76561"/>
                  <a:gd name="connsiteX8" fmla="*/ 38290 w 65988"/>
                  <a:gd name="connsiteY8" fmla="*/ 58643 h 76561"/>
                  <a:gd name="connsiteX9" fmla="*/ 53769 w 65988"/>
                  <a:gd name="connsiteY9" fmla="*/ 52942 h 76561"/>
                  <a:gd name="connsiteX10" fmla="*/ 65989 w 65988"/>
                  <a:gd name="connsiteY10" fmla="*/ 65159 h 76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8" h="76561">
                    <a:moveTo>
                      <a:pt x="65989" y="65159"/>
                    </a:moveTo>
                    <a:cubicBezTo>
                      <a:pt x="57842" y="73304"/>
                      <a:pt x="48881" y="76562"/>
                      <a:pt x="38290" y="76562"/>
                    </a:cubicBezTo>
                    <a:cubicBezTo>
                      <a:pt x="17108" y="76562"/>
                      <a:pt x="0" y="64345"/>
                      <a:pt x="0" y="38281"/>
                    </a:cubicBezTo>
                    <a:cubicBezTo>
                      <a:pt x="0" y="13032"/>
                      <a:pt x="17108" y="0"/>
                      <a:pt x="38290" y="0"/>
                    </a:cubicBezTo>
                    <a:cubicBezTo>
                      <a:pt x="48881" y="0"/>
                      <a:pt x="56213" y="3258"/>
                      <a:pt x="64360" y="10588"/>
                    </a:cubicBezTo>
                    <a:lnTo>
                      <a:pt x="52954" y="21991"/>
                    </a:lnTo>
                    <a:cubicBezTo>
                      <a:pt x="48881" y="17919"/>
                      <a:pt x="43178" y="16290"/>
                      <a:pt x="38290" y="16290"/>
                    </a:cubicBezTo>
                    <a:cubicBezTo>
                      <a:pt x="26070" y="16290"/>
                      <a:pt x="17923" y="25249"/>
                      <a:pt x="17923" y="37467"/>
                    </a:cubicBezTo>
                    <a:cubicBezTo>
                      <a:pt x="17923" y="51313"/>
                      <a:pt x="26885" y="58643"/>
                      <a:pt x="38290" y="58643"/>
                    </a:cubicBezTo>
                    <a:cubicBezTo>
                      <a:pt x="43993" y="58643"/>
                      <a:pt x="49695" y="57014"/>
                      <a:pt x="53769" y="52942"/>
                    </a:cubicBezTo>
                    <a:lnTo>
                      <a:pt x="65989" y="65159"/>
                    </a:lnTo>
                    <a:close/>
                  </a:path>
                </a:pathLst>
              </a:custGeom>
              <a:solidFill>
                <a:srgbClr val="7654A2"/>
              </a:solidFill>
              <a:ln w="813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BAABAF6-573C-1A34-92FB-AFD35D9E7C3D}"/>
                  </a:ext>
                </a:extLst>
              </p:cNvPr>
              <p:cNvSpPr/>
              <p:nvPr/>
            </p:nvSpPr>
            <p:spPr>
              <a:xfrm>
                <a:off x="7807638" y="3600857"/>
                <a:ext cx="75203" cy="75747"/>
              </a:xfrm>
              <a:custGeom>
                <a:avLst/>
                <a:gdLst>
                  <a:gd name="connsiteX0" fmla="*/ 17923 w 75203"/>
                  <a:gd name="connsiteY0" fmla="*/ 43982 h 75747"/>
                  <a:gd name="connsiteX1" fmla="*/ 39105 w 75203"/>
                  <a:gd name="connsiteY1" fmla="*/ 59458 h 75747"/>
                  <a:gd name="connsiteX2" fmla="*/ 58657 w 75203"/>
                  <a:gd name="connsiteY2" fmla="*/ 52942 h 75747"/>
                  <a:gd name="connsiteX3" fmla="*/ 70062 w 75203"/>
                  <a:gd name="connsiteY3" fmla="*/ 64345 h 75747"/>
                  <a:gd name="connsiteX4" fmla="*/ 39105 w 75203"/>
                  <a:gd name="connsiteY4" fmla="*/ 75747 h 75747"/>
                  <a:gd name="connsiteX5" fmla="*/ 0 w 75203"/>
                  <a:gd name="connsiteY5" fmla="*/ 37467 h 75747"/>
                  <a:gd name="connsiteX6" fmla="*/ 38290 w 75203"/>
                  <a:gd name="connsiteY6" fmla="*/ 0 h 75747"/>
                  <a:gd name="connsiteX7" fmla="*/ 74950 w 75203"/>
                  <a:gd name="connsiteY7" fmla="*/ 44797 h 75747"/>
                  <a:gd name="connsiteX8" fmla="*/ 17923 w 75203"/>
                  <a:gd name="connsiteY8" fmla="*/ 44797 h 75747"/>
                  <a:gd name="connsiteX9" fmla="*/ 57027 w 75203"/>
                  <a:gd name="connsiteY9" fmla="*/ 29322 h 75747"/>
                  <a:gd name="connsiteX10" fmla="*/ 38290 w 75203"/>
                  <a:gd name="connsiteY10" fmla="*/ 15475 h 75747"/>
                  <a:gd name="connsiteX11" fmla="*/ 17923 w 75203"/>
                  <a:gd name="connsiteY11" fmla="*/ 29322 h 75747"/>
                  <a:gd name="connsiteX12" fmla="*/ 57027 w 75203"/>
                  <a:gd name="connsiteY12" fmla="*/ 29322 h 7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03" h="75747">
                    <a:moveTo>
                      <a:pt x="17923" y="43982"/>
                    </a:moveTo>
                    <a:cubicBezTo>
                      <a:pt x="18737" y="52942"/>
                      <a:pt x="26884" y="59458"/>
                      <a:pt x="39105" y="59458"/>
                    </a:cubicBezTo>
                    <a:cubicBezTo>
                      <a:pt x="45622" y="59458"/>
                      <a:pt x="54583" y="57014"/>
                      <a:pt x="58657" y="52942"/>
                    </a:cubicBezTo>
                    <a:lnTo>
                      <a:pt x="70062" y="64345"/>
                    </a:lnTo>
                    <a:cubicBezTo>
                      <a:pt x="62730" y="72490"/>
                      <a:pt x="50510" y="75747"/>
                      <a:pt x="39105" y="75747"/>
                    </a:cubicBezTo>
                    <a:cubicBezTo>
                      <a:pt x="14664" y="75747"/>
                      <a:pt x="0" y="60272"/>
                      <a:pt x="0" y="37467"/>
                    </a:cubicBezTo>
                    <a:cubicBezTo>
                      <a:pt x="0" y="15475"/>
                      <a:pt x="14664" y="0"/>
                      <a:pt x="38290" y="0"/>
                    </a:cubicBezTo>
                    <a:cubicBezTo>
                      <a:pt x="61916" y="0"/>
                      <a:pt x="77394" y="14661"/>
                      <a:pt x="74950" y="44797"/>
                    </a:cubicBezTo>
                    <a:lnTo>
                      <a:pt x="17923" y="44797"/>
                    </a:lnTo>
                    <a:close/>
                    <a:moveTo>
                      <a:pt x="57027" y="29322"/>
                    </a:moveTo>
                    <a:cubicBezTo>
                      <a:pt x="56213" y="20362"/>
                      <a:pt x="48880" y="15475"/>
                      <a:pt x="38290" y="15475"/>
                    </a:cubicBezTo>
                    <a:cubicBezTo>
                      <a:pt x="28514" y="15475"/>
                      <a:pt x="21182" y="20362"/>
                      <a:pt x="17923" y="29322"/>
                    </a:cubicBezTo>
                    <a:lnTo>
                      <a:pt x="57027" y="29322"/>
                    </a:lnTo>
                    <a:close/>
                  </a:path>
                </a:pathLst>
              </a:custGeom>
              <a:solidFill>
                <a:srgbClr val="7654A2"/>
              </a:solidFill>
              <a:ln w="8132" cap="flat">
                <a:noFill/>
                <a:prstDash val="solid"/>
                <a:miter/>
              </a:ln>
            </p:spPr>
            <p:txBody>
              <a:bodyPr rtlCol="0" anchor="ctr"/>
              <a:lstStyle/>
              <a:p>
                <a:endParaRPr lang="en-US"/>
              </a:p>
            </p:txBody>
          </p:sp>
        </p:grpSp>
      </p:grpSp>
      <p:sp>
        <p:nvSpPr>
          <p:cNvPr id="58" name="Freeform 57">
            <a:extLst>
              <a:ext uri="{FF2B5EF4-FFF2-40B4-BE49-F238E27FC236}">
                <a16:creationId xmlns:a16="http://schemas.microsoft.com/office/drawing/2014/main" id="{6298F67B-E667-C4F2-DDED-BD740C92FACD}"/>
              </a:ext>
            </a:extLst>
          </p:cNvPr>
          <p:cNvSpPr/>
          <p:nvPr userDrawn="1"/>
        </p:nvSpPr>
        <p:spPr>
          <a:xfrm rot="16200000">
            <a:off x="10531780" y="3147768"/>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solidFill>
              <a:srgbClr val="B79974"/>
            </a:solidFill>
            <a:prstDash val="solid"/>
            <a:miter/>
          </a:ln>
        </p:spPr>
        <p:txBody>
          <a:bodyPr rtlCol="0" anchor="ctr"/>
          <a:lstStyle/>
          <a:p>
            <a:endParaRPr lang="en-US" sz="2069"/>
          </a:p>
        </p:txBody>
      </p:sp>
    </p:spTree>
    <p:extLst>
      <p:ext uri="{BB962C8B-B14F-4D97-AF65-F5344CB8AC3E}">
        <p14:creationId xmlns:p14="http://schemas.microsoft.com/office/powerpoint/2010/main" val="381929386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679029" y="2070648"/>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812737" y="2070648"/>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679029" y="253223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812737" y="2532237"/>
            <a:ext cx="5715653" cy="223986"/>
          </a:xfrm>
          <a:prstGeom prst="rect">
            <a:avLst/>
          </a:prstGeo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679029" y="2958181"/>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812737" y="2958181"/>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679029" y="337094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812737" y="337094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679029" y="3797309"/>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812737" y="3797309"/>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694576" y="4241250"/>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828284" y="4241250"/>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694576" y="4725517"/>
            <a:ext cx="1045074" cy="223473"/>
          </a:xfrm>
          <a:prstGeom prst="rect">
            <a:avLst/>
          </a:prstGeom>
        </p:spPr>
        <p:txBody>
          <a:bodyPr anchor="ctr">
            <a:noAutofit/>
          </a:bodyPr>
          <a:lstStyle>
            <a:lvl1pPr marL="0" indent="0" algn="ctr">
              <a:buNone/>
              <a:defRPr sz="2400" b="1" i="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828284" y="4725517"/>
            <a:ext cx="5715653" cy="223473"/>
          </a:xfrm>
          <a:prstGeom prst="rect">
            <a:avLst/>
          </a:prstGeom>
        </p:spPr>
        <p:txBody>
          <a:bodyPr anchor="ctr">
            <a:noAutofit/>
          </a:bodyPr>
          <a:lstStyle>
            <a:lvl1pPr marL="0" indent="0" algn="l">
              <a:buNone/>
              <a:defRPr sz="2400" b="0"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418144" y="5551985"/>
            <a:ext cx="4194233" cy="687624"/>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US" sz="967" dirty="0">
                <a:solidFill>
                  <a:srgbClr val="00000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1" name="Rectangle 5">
            <a:extLst>
              <a:ext uri="{FF2B5EF4-FFF2-40B4-BE49-F238E27FC236}">
                <a16:creationId xmlns:a16="http://schemas.microsoft.com/office/drawing/2014/main" id="{6A0AD0FB-DB78-8B4A-B00E-1C744896C494}"/>
              </a:ext>
            </a:extLst>
          </p:cNvPr>
          <p:cNvSpPr/>
          <p:nvPr userDrawn="1"/>
        </p:nvSpPr>
        <p:spPr bwMode="auto">
          <a:xfrm rot="5400000">
            <a:off x="-3140113" y="3141171"/>
            <a:ext cx="6856941" cy="576720"/>
          </a:xfrm>
          <a:custGeom>
            <a:avLst/>
            <a:gdLst>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 name="connsiteX0" fmla="*/ 0 w 10372477"/>
              <a:gd name="connsiteY0" fmla="*/ 0 h 4977432"/>
              <a:gd name="connsiteX1" fmla="*/ 10372477 w 10372477"/>
              <a:gd name="connsiteY1" fmla="*/ 0 h 4977432"/>
              <a:gd name="connsiteX2" fmla="*/ 10372477 w 10372477"/>
              <a:gd name="connsiteY2" fmla="*/ 4977432 h 4977432"/>
              <a:gd name="connsiteX3" fmla="*/ 0 w 10372477"/>
              <a:gd name="connsiteY3" fmla="*/ 4977432 h 4977432"/>
              <a:gd name="connsiteX4" fmla="*/ 0 w 10372477"/>
              <a:gd name="connsiteY4" fmla="*/ 0 h 497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477" h="4977432">
                <a:moveTo>
                  <a:pt x="0" y="0"/>
                </a:moveTo>
                <a:lnTo>
                  <a:pt x="10372477" y="0"/>
                </a:lnTo>
                <a:lnTo>
                  <a:pt x="10372477" y="4977432"/>
                </a:lnTo>
                <a:lnTo>
                  <a:pt x="0" y="4977432"/>
                </a:lnTo>
                <a:lnTo>
                  <a:pt x="0" y="0"/>
                </a:lnTo>
                <a:close/>
              </a:path>
            </a:pathLst>
          </a:custGeom>
          <a:solidFill>
            <a:srgbClr val="7654A2"/>
          </a:solidFill>
          <a:ln w="12700" cap="flat">
            <a:noFill/>
            <a:prstDash val="solid"/>
            <a:miter lim="800000"/>
            <a:headEnd/>
            <a:tailEnd/>
          </a:ln>
        </p:spPr>
        <p:txBody>
          <a:bodyPr vert="horz" wrap="square" lIns="234555" tIns="117276" rIns="234555" bIns="117276" numCol="1" rtlCol="0" anchor="t" anchorCtr="0" compatLnSpc="1">
            <a:prstTxWarp prst="textNoShape">
              <a:avLst/>
            </a:prstTxWarp>
          </a:bodyPr>
          <a:lstStyle/>
          <a:p>
            <a:pPr algn="ctr"/>
            <a:endParaRPr lang="fr-CA" sz="6926"/>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991145"/>
            <a:ext cx="3692066" cy="532331"/>
          </a:xfrm>
          <a:prstGeom prst="rect">
            <a:avLst/>
          </a:prstGeom>
        </p:spPr>
        <p:txBody>
          <a:bodyPr anchor="ctr">
            <a:noAutofit/>
          </a:bodyPr>
          <a:lstStyle>
            <a:lvl1pPr marL="0" indent="0" algn="l">
              <a:lnSpc>
                <a:spcPts val="3590"/>
              </a:lnSpc>
              <a:spcBef>
                <a:spcPts val="0"/>
              </a:spcBef>
              <a:buNone/>
              <a:defRPr sz="3600" b="1" i="0" spc="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5" name="Group 4">
            <a:extLst>
              <a:ext uri="{FF2B5EF4-FFF2-40B4-BE49-F238E27FC236}">
                <a16:creationId xmlns:a16="http://schemas.microsoft.com/office/drawing/2014/main" id="{795E9240-C10D-8849-BAE0-7C438EC081DC}"/>
              </a:ext>
            </a:extLst>
          </p:cNvPr>
          <p:cNvGrpSpPr/>
          <p:nvPr userDrawn="1"/>
        </p:nvGrpSpPr>
        <p:grpSpPr>
          <a:xfrm>
            <a:off x="2315424" y="2387814"/>
            <a:ext cx="7663872" cy="2650297"/>
            <a:chOff x="2315424" y="2387814"/>
            <a:chExt cx="7663872" cy="1942883"/>
          </a:xfrm>
          <a:solidFill>
            <a:srgbClr val="B79974"/>
          </a:solidFill>
        </p:grpSpPr>
        <p:grpSp>
          <p:nvGrpSpPr>
            <p:cNvPr id="3" name="Group 2">
              <a:extLst>
                <a:ext uri="{FF2B5EF4-FFF2-40B4-BE49-F238E27FC236}">
                  <a16:creationId xmlns:a16="http://schemas.microsoft.com/office/drawing/2014/main" id="{2F0747C1-EB9A-C241-9511-DEA85DB5444C}"/>
                </a:ext>
              </a:extLst>
            </p:cNvPr>
            <p:cNvGrpSpPr/>
            <p:nvPr userDrawn="1"/>
          </p:nvGrpSpPr>
          <p:grpSpPr>
            <a:xfrm>
              <a:off x="2315424" y="2387814"/>
              <a:ext cx="7663872" cy="978369"/>
              <a:chOff x="1265109" y="2728756"/>
              <a:chExt cx="4752000" cy="1525304"/>
            </a:xfrm>
            <a:grpFill/>
          </p:grpSpPr>
          <p:sp>
            <p:nvSpPr>
              <p:cNvPr id="57" name="Rectangle 56">
                <a:extLst>
                  <a:ext uri="{FF2B5EF4-FFF2-40B4-BE49-F238E27FC236}">
                    <a16:creationId xmlns:a16="http://schemas.microsoft.com/office/drawing/2014/main" id="{683CB224-BC37-A449-A879-B518A8300CF6}"/>
                  </a:ext>
                </a:extLst>
              </p:cNvPr>
              <p:cNvSpPr/>
              <p:nvPr userDrawn="1"/>
            </p:nvSpPr>
            <p:spPr>
              <a:xfrm>
                <a:off x="1265109" y="272875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69" name="Rectangle 68">
                <a:extLst>
                  <a:ext uri="{FF2B5EF4-FFF2-40B4-BE49-F238E27FC236}">
                    <a16:creationId xmlns:a16="http://schemas.microsoft.com/office/drawing/2014/main" id="{5E0C682E-9999-0944-9853-BF0C05DDBEFD}"/>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0" name="Rectangle 69">
                <a:extLst>
                  <a:ext uri="{FF2B5EF4-FFF2-40B4-BE49-F238E27FC236}">
                    <a16:creationId xmlns:a16="http://schemas.microsoft.com/office/drawing/2014/main" id="{CFBE4FB1-974E-C042-9FE7-2EC8CB8A2A56}"/>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1" name="Rectangle 70">
                <a:extLst>
                  <a:ext uri="{FF2B5EF4-FFF2-40B4-BE49-F238E27FC236}">
                    <a16:creationId xmlns:a16="http://schemas.microsoft.com/office/drawing/2014/main" id="{895CE4C3-6683-AB4A-B2F4-EAA4EBA84200}"/>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nvGrpSpPr>
            <p:cNvPr id="73" name="Group 72">
              <a:extLst>
                <a:ext uri="{FF2B5EF4-FFF2-40B4-BE49-F238E27FC236}">
                  <a16:creationId xmlns:a16="http://schemas.microsoft.com/office/drawing/2014/main" id="{7ACA618A-FADD-A245-9DF6-634F7B8B10BB}"/>
                </a:ext>
              </a:extLst>
            </p:cNvPr>
            <p:cNvGrpSpPr/>
            <p:nvPr userDrawn="1"/>
          </p:nvGrpSpPr>
          <p:grpSpPr>
            <a:xfrm>
              <a:off x="2315424" y="3673833"/>
              <a:ext cx="7663872" cy="656864"/>
              <a:chOff x="1265109" y="3229991"/>
              <a:chExt cx="4752000" cy="1024069"/>
            </a:xfrm>
            <a:grpFill/>
          </p:grpSpPr>
          <p:sp>
            <p:nvSpPr>
              <p:cNvPr id="75" name="Rectangle 74">
                <a:extLst>
                  <a:ext uri="{FF2B5EF4-FFF2-40B4-BE49-F238E27FC236}">
                    <a16:creationId xmlns:a16="http://schemas.microsoft.com/office/drawing/2014/main" id="{35748608-FDE9-4648-BB0B-46BD9D014EC5}"/>
                  </a:ext>
                </a:extLst>
              </p:cNvPr>
              <p:cNvSpPr/>
              <p:nvPr userDrawn="1"/>
            </p:nvSpPr>
            <p:spPr>
              <a:xfrm>
                <a:off x="1265109" y="3229991"/>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EA326F4A-FE37-8649-AB33-C936A66D8C1B}"/>
                  </a:ext>
                </a:extLst>
              </p:cNvPr>
              <p:cNvSpPr/>
              <p:nvPr userDrawn="1"/>
            </p:nvSpPr>
            <p:spPr>
              <a:xfrm>
                <a:off x="1265109" y="3731226"/>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sp>
            <p:nvSpPr>
              <p:cNvPr id="77" name="Rectangle 76">
                <a:extLst>
                  <a:ext uri="{FF2B5EF4-FFF2-40B4-BE49-F238E27FC236}">
                    <a16:creationId xmlns:a16="http://schemas.microsoft.com/office/drawing/2014/main" id="{B3A4C318-6189-4F4F-B62C-B7A913454FBF}"/>
                  </a:ext>
                </a:extLst>
              </p:cNvPr>
              <p:cNvSpPr/>
              <p:nvPr userDrawn="1"/>
            </p:nvSpPr>
            <p:spPr>
              <a:xfrm>
                <a:off x="1265109" y="4232460"/>
                <a:ext cx="4752000" cy="21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58" dirty="0">
                  <a:latin typeface="Calibri" panose="020F0502020204030204" pitchFamily="34" charset="0"/>
                  <a:cs typeface="Calibri" panose="020F0502020204030204" pitchFamily="34" charset="0"/>
                </a:endParaRPr>
              </a:p>
            </p:txBody>
          </p:sp>
        </p:grpSp>
      </p:grpSp>
      <p:pic>
        <p:nvPicPr>
          <p:cNvPr id="2" name="Picture 1" descr="Blue text on a white background&#10;&#10;Description automatically generated">
            <a:extLst>
              <a:ext uri="{FF2B5EF4-FFF2-40B4-BE49-F238E27FC236}">
                <a16:creationId xmlns:a16="http://schemas.microsoft.com/office/drawing/2014/main" id="{DC07DE66-2A88-5A39-6C02-1D4EC494E1D2}"/>
              </a:ext>
            </a:extLst>
          </p:cNvPr>
          <p:cNvPicPr>
            <a:picLocks noChangeAspect="1"/>
          </p:cNvPicPr>
          <p:nvPr userDrawn="1"/>
        </p:nvPicPr>
        <p:blipFill>
          <a:blip r:embed="rId2"/>
          <a:stretch>
            <a:fillRect/>
          </a:stretch>
        </p:blipFill>
        <p:spPr>
          <a:xfrm>
            <a:off x="9164903" y="5714048"/>
            <a:ext cx="2505116" cy="525561"/>
          </a:xfrm>
          <a:prstGeom prst="rect">
            <a:avLst/>
          </a:prstGeom>
        </p:spPr>
      </p:pic>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221963"/>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64606" y="5401946"/>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303049" y="1378421"/>
            <a:ext cx="5574211" cy="4813657"/>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852404409"/>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flipH="1">
            <a:off x="679992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98308" y="440624"/>
            <a:ext cx="6776598" cy="842867"/>
          </a:xfrm>
          <a:prstGeom prst="rect">
            <a:avLst/>
          </a:prstGeom>
          <a:solidFill>
            <a:srgbClr val="7654A2"/>
          </a:solidFill>
        </p:spPr>
        <p:txBody>
          <a:bodyPr anchor="ctr">
            <a:noAutofit/>
          </a:bodyPr>
          <a:lstStyle>
            <a:lvl1pPr marL="0" indent="0" algn="l">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 YOUR HEADING</a:t>
            </a:r>
            <a:endParaRPr lang="en-US" dirty="0"/>
          </a:p>
        </p:txBody>
      </p:sp>
      <p:sp>
        <p:nvSpPr>
          <p:cNvPr id="19" name="Freeform 18">
            <a:extLst>
              <a:ext uri="{FF2B5EF4-FFF2-40B4-BE49-F238E27FC236}">
                <a16:creationId xmlns:a16="http://schemas.microsoft.com/office/drawing/2014/main" id="{7D1B8551-0063-BE4F-89AA-952EFED3A2B1}"/>
              </a:ext>
            </a:extLst>
          </p:cNvPr>
          <p:cNvSpPr/>
          <p:nvPr userDrawn="1"/>
        </p:nvSpPr>
        <p:spPr>
          <a:xfrm rot="16200000">
            <a:off x="11073692" y="5392007"/>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546652" y="1724115"/>
            <a:ext cx="5558219" cy="4693261"/>
          </a:xfrm>
          <a:prstGeom prst="rect">
            <a:avLst/>
          </a:prstGeom>
        </p:spPr>
        <p:txBody>
          <a:bodyPr numCol="1" spcCol="288000" anchor="t">
            <a:noAutofit/>
          </a:bodyPr>
          <a:lstStyle>
            <a:lvl1pPr marL="0" indent="0" algn="l">
              <a:lnSpc>
                <a:spcPct val="100000"/>
              </a:lnSpc>
              <a:spcBef>
                <a:spcPts val="0"/>
              </a:spcBef>
              <a:buNone/>
              <a:defRPr sz="1774"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028475996"/>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0" name="Freeform 59">
            <a:extLst>
              <a:ext uri="{FF2B5EF4-FFF2-40B4-BE49-F238E27FC236}">
                <a16:creationId xmlns:a16="http://schemas.microsoft.com/office/drawing/2014/main" id="{10FB2653-1E3F-C94C-B63C-A26D6B55BBDF}"/>
              </a:ext>
            </a:extLst>
          </p:cNvPr>
          <p:cNvSpPr/>
          <p:nvPr userDrawn="1"/>
        </p:nvSpPr>
        <p:spPr>
          <a:xfrm>
            <a:off x="-42147" y="3046269"/>
            <a:ext cx="12192000" cy="381173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chemeClr val="bg1"/>
          </a:solidFill>
          <a:ln w="30808" cap="flat">
            <a:noFill/>
            <a:prstDash val="solid"/>
            <a:miter/>
          </a:ln>
        </p:spPr>
        <p:txBody>
          <a:bodyPr rtlCol="0" anchor="ctr"/>
          <a:lstStyle/>
          <a:p>
            <a:endParaRPr lang="en-US" sz="2069"/>
          </a:p>
        </p:txBody>
      </p:sp>
      <p:sp>
        <p:nvSpPr>
          <p:cNvPr id="3" name="Freeform 2">
            <a:extLst>
              <a:ext uri="{FF2B5EF4-FFF2-40B4-BE49-F238E27FC236}">
                <a16:creationId xmlns:a16="http://schemas.microsoft.com/office/drawing/2014/main" id="{19260DE6-26E0-F749-A3D0-10A46E29D4EB}"/>
              </a:ext>
            </a:extLst>
          </p:cNvPr>
          <p:cNvSpPr/>
          <p:nvPr/>
        </p:nvSpPr>
        <p:spPr>
          <a:xfrm>
            <a:off x="-14049" y="2880243"/>
            <a:ext cx="12192000" cy="2983041"/>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7654A2"/>
          </a:solidFill>
          <a:ln w="30808" cap="flat">
            <a:noFill/>
            <a:prstDash val="solid"/>
            <a:miter/>
          </a:ln>
        </p:spPr>
        <p:txBody>
          <a:bodyPr rtlCol="0" anchor="ctr"/>
          <a:lstStyle/>
          <a:p>
            <a:endParaRPr lang="en-US" sz="2069" dirty="0"/>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prstGeom prst="rect">
            <a:avLst/>
          </a:prstGeom>
          <a:effectLst>
            <a:glow rad="127000">
              <a:srgbClr val="414141"/>
            </a:glow>
          </a:effectLst>
        </p:spPr>
        <p:txBody>
          <a:bodyPr>
            <a:noAutofit/>
          </a:bodyPr>
          <a:lstStyle>
            <a:lvl1pPr marL="0" indent="0" algn="r">
              <a:buNone/>
              <a:defRPr sz="11613" b="1">
                <a:solidFill>
                  <a:srgbClr val="B79974"/>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58" name="Text Placeholder 3">
            <a:extLst>
              <a:ext uri="{FF2B5EF4-FFF2-40B4-BE49-F238E27FC236}">
                <a16:creationId xmlns:a16="http://schemas.microsoft.com/office/drawing/2014/main" id="{A73F0237-82F2-9643-A36E-7341C5BFDE0B}"/>
              </a:ext>
            </a:extLst>
          </p:cNvPr>
          <p:cNvSpPr>
            <a:spLocks noGrp="1"/>
          </p:cNvSpPr>
          <p:nvPr>
            <p:ph type="body" sz="quarter" idx="17" hasCustomPrompt="1"/>
          </p:nvPr>
        </p:nvSpPr>
        <p:spPr>
          <a:xfrm>
            <a:off x="1845056" y="703007"/>
            <a:ext cx="4250944" cy="882717"/>
          </a:xfrm>
          <a:prstGeom prst="rect">
            <a:avLst/>
          </a:prstGeom>
          <a:effectLst>
            <a:glow rad="127000">
              <a:srgbClr val="414141"/>
            </a:glow>
          </a:effectLst>
        </p:spPr>
        <p:txBody>
          <a:bodyPr>
            <a:noAutofit/>
          </a:bodyPr>
          <a:lstStyle>
            <a:lvl1pPr marL="0" indent="0" algn="r">
              <a:buNone/>
              <a:defRPr sz="4800" b="1">
                <a:solidFill>
                  <a:srgbClr val="7654A2"/>
                </a:solidFill>
                <a:latin typeface="Calibri" panose="020F0502020204030204" pitchFamily="34" charset="0"/>
                <a:cs typeface="Calibri" panose="020F0502020204030204" pitchFamily="34" charset="0"/>
              </a:defRPr>
            </a:lvl1pPr>
          </a:lstStyle>
          <a:p>
            <a:pPr lvl="0"/>
            <a:r>
              <a:rPr lang="en-GB" dirty="0"/>
              <a:t>SECTION</a:t>
            </a:r>
            <a:endParaRPr lang="en-US" dirty="0"/>
          </a:p>
        </p:txBody>
      </p:sp>
      <p:sp>
        <p:nvSpPr>
          <p:cNvPr id="59" name="Text Placeholder 3">
            <a:extLst>
              <a:ext uri="{FF2B5EF4-FFF2-40B4-BE49-F238E27FC236}">
                <a16:creationId xmlns:a16="http://schemas.microsoft.com/office/drawing/2014/main" id="{00465339-4405-E44E-B523-7EB9A784C110}"/>
              </a:ext>
            </a:extLst>
          </p:cNvPr>
          <p:cNvSpPr>
            <a:spLocks noGrp="1"/>
          </p:cNvSpPr>
          <p:nvPr>
            <p:ph type="body" sz="quarter" idx="18" hasCustomPrompt="1"/>
          </p:nvPr>
        </p:nvSpPr>
        <p:spPr>
          <a:xfrm>
            <a:off x="703143" y="4110228"/>
            <a:ext cx="5616603" cy="972741"/>
          </a:xfrm>
          <a:prstGeom prst="rect">
            <a:avLst/>
          </a:prstGeom>
          <a:effectLst>
            <a:glow rad="127000">
              <a:srgbClr val="414141"/>
            </a:glow>
          </a:effectLst>
        </p:spPr>
        <p:txBody>
          <a:bodyPr>
            <a:noAutofit/>
          </a:bodyPr>
          <a:lstStyle>
            <a:lvl1pPr marL="0" indent="0" algn="r">
              <a:buNone/>
              <a:defRPr sz="3600" b="0">
                <a:solidFill>
                  <a:schemeClr val="bg1"/>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3" name="Picture Placeholder 12">
            <a:extLst>
              <a:ext uri="{FF2B5EF4-FFF2-40B4-BE49-F238E27FC236}">
                <a16:creationId xmlns:a16="http://schemas.microsoft.com/office/drawing/2014/main" id="{B9B52FC5-EF20-2E4F-B459-ED992D478EE1}"/>
              </a:ext>
            </a:extLst>
          </p:cNvPr>
          <p:cNvSpPr>
            <a:spLocks noGrp="1"/>
          </p:cNvSpPr>
          <p:nvPr>
            <p:ph type="pic" sz="quarter" idx="21"/>
          </p:nvPr>
        </p:nvSpPr>
        <p:spPr>
          <a:xfrm>
            <a:off x="6841657" y="0"/>
            <a:ext cx="5364392" cy="6325815"/>
          </a:xfrm>
          <a:custGeom>
            <a:avLst/>
            <a:gdLst>
              <a:gd name="connsiteX0" fmla="*/ 0 w 5364392"/>
              <a:gd name="connsiteY0" fmla="*/ 0 h 6325815"/>
              <a:gd name="connsiteX1" fmla="*/ 5364392 w 5364392"/>
              <a:gd name="connsiteY1" fmla="*/ 0 h 6325815"/>
              <a:gd name="connsiteX2" fmla="*/ 5364392 w 5364392"/>
              <a:gd name="connsiteY2" fmla="*/ 6325815 h 6325815"/>
              <a:gd name="connsiteX3" fmla="*/ 0 w 5364392"/>
              <a:gd name="connsiteY3" fmla="*/ 6325815 h 6325815"/>
              <a:gd name="connsiteX4" fmla="*/ 0 w 5364392"/>
              <a:gd name="connsiteY4" fmla="*/ 5127663 h 6325815"/>
              <a:gd name="connsiteX5" fmla="*/ 180000 w 5364392"/>
              <a:gd name="connsiteY5" fmla="*/ 5127663 h 6325815"/>
              <a:gd name="connsiteX6" fmla="*/ 180000 w 5364392"/>
              <a:gd name="connsiteY6" fmla="*/ 3687662 h 6325815"/>
              <a:gd name="connsiteX7" fmla="*/ 0 w 5364392"/>
              <a:gd name="connsiteY7" fmla="*/ 3687662 h 632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4392" h="6325815">
                <a:moveTo>
                  <a:pt x="0" y="0"/>
                </a:moveTo>
                <a:lnTo>
                  <a:pt x="5364392" y="0"/>
                </a:lnTo>
                <a:lnTo>
                  <a:pt x="5364392" y="6325815"/>
                </a:lnTo>
                <a:lnTo>
                  <a:pt x="0" y="6325815"/>
                </a:lnTo>
                <a:lnTo>
                  <a:pt x="0" y="5127663"/>
                </a:lnTo>
                <a:lnTo>
                  <a:pt x="180000" y="5127663"/>
                </a:lnTo>
                <a:lnTo>
                  <a:pt x="180000" y="3687662"/>
                </a:lnTo>
                <a:lnTo>
                  <a:pt x="0" y="3687662"/>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4" name="Freeform 13">
            <a:extLst>
              <a:ext uri="{FF2B5EF4-FFF2-40B4-BE49-F238E27FC236}">
                <a16:creationId xmlns:a16="http://schemas.microsoft.com/office/drawing/2014/main" id="{93A0930E-474C-8143-9EC1-2A82555CFDB6}"/>
              </a:ext>
            </a:extLst>
          </p:cNvPr>
          <p:cNvSpPr/>
          <p:nvPr userDrawn="1"/>
        </p:nvSpPr>
        <p:spPr>
          <a:xfrm rot="16200000">
            <a:off x="6121657" y="4227663"/>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
        <p:nvSpPr>
          <p:cNvPr id="2" name="Freeform 1">
            <a:extLst>
              <a:ext uri="{FF2B5EF4-FFF2-40B4-BE49-F238E27FC236}">
                <a16:creationId xmlns:a16="http://schemas.microsoft.com/office/drawing/2014/main" id="{088E16F8-7265-472A-43AC-6B8BF84B35BC}"/>
              </a:ext>
            </a:extLst>
          </p:cNvPr>
          <p:cNvSpPr/>
          <p:nvPr userDrawn="1"/>
        </p:nvSpPr>
        <p:spPr>
          <a:xfrm>
            <a:off x="-2095158" y="3265413"/>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21394"/>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3094033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prstGeom prst="rect">
            <a:avLst/>
          </a:prstGeo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Freeform 16">
            <a:extLst>
              <a:ext uri="{FF2B5EF4-FFF2-40B4-BE49-F238E27FC236}">
                <a16:creationId xmlns:a16="http://schemas.microsoft.com/office/drawing/2014/main" id="{D41FCB36-4109-4746-B7A1-33DECF5EDE94}"/>
              </a:ext>
            </a:extLst>
          </p:cNvPr>
          <p:cNvSpPr/>
          <p:nvPr userDrawn="1"/>
        </p:nvSpPr>
        <p:spPr>
          <a:xfrm rot="16200000">
            <a:off x="119272" y="4780024"/>
            <a:ext cx="1440000" cy="360000"/>
          </a:xfrm>
          <a:custGeom>
            <a:avLst/>
            <a:gdLst>
              <a:gd name="connsiteX0" fmla="*/ 0 w 1620513"/>
              <a:gd name="connsiteY0" fmla="*/ -1 h 304760"/>
              <a:gd name="connsiteX1" fmla="*/ 1620514 w 1620513"/>
              <a:gd name="connsiteY1" fmla="*/ -1 h 304760"/>
              <a:gd name="connsiteX2" fmla="*/ 1620514 w 1620513"/>
              <a:gd name="connsiteY2" fmla="*/ 304760 h 304760"/>
              <a:gd name="connsiteX3" fmla="*/ 0 w 1620513"/>
              <a:gd name="connsiteY3" fmla="*/ 304760 h 304760"/>
            </a:gdLst>
            <a:ahLst/>
            <a:cxnLst>
              <a:cxn ang="0">
                <a:pos x="connsiteX0" y="connsiteY0"/>
              </a:cxn>
              <a:cxn ang="0">
                <a:pos x="connsiteX1" y="connsiteY1"/>
              </a:cxn>
              <a:cxn ang="0">
                <a:pos x="connsiteX2" y="connsiteY2"/>
              </a:cxn>
              <a:cxn ang="0">
                <a:pos x="connsiteX3" y="connsiteY3"/>
              </a:cxn>
            </a:cxnLst>
            <a:rect l="l" t="t" r="r" b="b"/>
            <a:pathLst>
              <a:path w="1620513" h="304760">
                <a:moveTo>
                  <a:pt x="0" y="-1"/>
                </a:moveTo>
                <a:lnTo>
                  <a:pt x="1620514" y="-1"/>
                </a:lnTo>
                <a:lnTo>
                  <a:pt x="1620514" y="304760"/>
                </a:lnTo>
                <a:lnTo>
                  <a:pt x="0" y="304760"/>
                </a:lnTo>
                <a:close/>
              </a:path>
            </a:pathLst>
          </a:custGeom>
          <a:solidFill>
            <a:srgbClr val="B79974"/>
          </a:solidFill>
          <a:ln w="30808" cap="flat">
            <a:noFill/>
            <a:prstDash val="solid"/>
            <a:miter/>
          </a:ln>
        </p:spPr>
        <p:txBody>
          <a:bodyPr rtlCol="0" anchor="ctr"/>
          <a:lstStyle/>
          <a:p>
            <a:endParaRPr lang="en-US" sz="2069"/>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1AE1FF-1F45-E24F-816F-7F9439E481F4}"/>
              </a:ext>
            </a:extLst>
          </p:cNvPr>
          <p:cNvSpPr/>
          <p:nvPr userDrawn="1"/>
        </p:nvSpPr>
        <p:spPr>
          <a:xfrm>
            <a:off x="8854784" y="6501415"/>
            <a:ext cx="3063787" cy="200055"/>
          </a:xfrm>
          <a:prstGeom prst="rect">
            <a:avLst/>
          </a:prstGeom>
        </p:spPr>
        <p:txBody>
          <a:bodyPr wrap="square">
            <a:spAutoFit/>
          </a:bodyPr>
          <a:lstStyle/>
          <a:p>
            <a:pPr lvl="0" algn="r"/>
            <a:r>
              <a:rPr lang="en-GB" sz="700" spc="300" dirty="0">
                <a:latin typeface="Calibri" panose="020F0502020204030204" pitchFamily="34" charset="0"/>
                <a:cs typeface="Calibri" panose="020F0502020204030204" pitchFamily="34" charset="0"/>
              </a:rPr>
              <a:t>Digital Wellbeing in the Workplace</a:t>
            </a:r>
          </a:p>
        </p:txBody>
      </p:sp>
      <p:cxnSp>
        <p:nvCxnSpPr>
          <p:cNvPr id="8" name="Straight Connector 7">
            <a:extLst>
              <a:ext uri="{FF2B5EF4-FFF2-40B4-BE49-F238E27FC236}">
                <a16:creationId xmlns:a16="http://schemas.microsoft.com/office/drawing/2014/main" id="{179A7BE3-ADB3-6045-9800-D5B95B46CD87}"/>
              </a:ext>
            </a:extLst>
          </p:cNvPr>
          <p:cNvCxnSpPr>
            <a:cxnSpLocks/>
          </p:cNvCxnSpPr>
          <p:nvPr userDrawn="1"/>
        </p:nvCxnSpPr>
        <p:spPr>
          <a:xfrm flipV="1">
            <a:off x="11969230" y="6419863"/>
            <a:ext cx="0" cy="281607"/>
          </a:xfrm>
          <a:prstGeom prst="line">
            <a:avLst/>
          </a:prstGeom>
          <a:noFill/>
          <a:ln w="9525" cap="flat">
            <a:solidFill>
              <a:srgbClr val="7654A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37" r:id="rId2"/>
    <p:sldLayoutId id="2147483736" r:id="rId3"/>
    <p:sldLayoutId id="2147483683" r:id="rId4"/>
    <p:sldLayoutId id="2147483697" r:id="rId5"/>
    <p:sldLayoutId id="2147483738" r:id="rId6"/>
    <p:sldLayoutId id="2147483739" r:id="rId7"/>
    <p:sldLayoutId id="2147483703" r:id="rId8"/>
    <p:sldLayoutId id="2147483700" r:id="rId9"/>
    <p:sldLayoutId id="2147483723" r:id="rId10"/>
    <p:sldLayoutId id="2147483698" r:id="rId11"/>
    <p:sldLayoutId id="2147483695" r:id="rId12"/>
    <p:sldLayoutId id="2147483702" r:id="rId13"/>
    <p:sldLayoutId id="2147483735" r:id="rId14"/>
    <p:sldLayoutId id="2147483734" r:id="rId15"/>
    <p:sldLayoutId id="2147483708" r:id="rId16"/>
    <p:sldLayoutId id="2147483744" r:id="rId17"/>
    <p:sldLayoutId id="2147483733"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hyperlink" Target="forbes.com/sites/jackkelly/2022/02/03/belgium-portugal-and-other-european-countries-are-ahead-of-the-us-prohibiting-managers-from-contacting-employees-outside-of-working-hours/?sh=3ceb5efa1d00" TargetMode="External"/><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todoist.com/productivity-methods/pomodoro-technique" TargetMode="External"/><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hyperlink" Target="https://gesundearbeit-mega.de/projekt/balanceguard" TargetMode="Externa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2AFE743-6C40-DB4C-8CF5-092E62157340}"/>
              </a:ext>
            </a:extLst>
          </p:cNvPr>
          <p:cNvSpPr>
            <a:spLocks noGrp="1"/>
          </p:cNvSpPr>
          <p:nvPr>
            <p:ph type="body" sz="quarter" idx="16"/>
          </p:nvPr>
        </p:nvSpPr>
        <p:spPr>
          <a:xfrm>
            <a:off x="575886" y="3418647"/>
            <a:ext cx="4921147" cy="1008397"/>
          </a:xfrm>
          <a:prstGeom prst="rect">
            <a:avLst/>
          </a:prstGeom>
        </p:spPr>
        <p:txBody>
          <a:bodyPr/>
          <a:lstStyle/>
          <a:p>
            <a:r>
              <a:rPr lang="en-US" dirty="0"/>
              <a:t>Introduction To Digital </a:t>
            </a:r>
            <a:r>
              <a:rPr lang="en-US"/>
              <a:t>Working and </a:t>
            </a:r>
            <a:r>
              <a:rPr lang="en-US" dirty="0"/>
              <a:t>Digital Wellbeing</a:t>
            </a:r>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pPr/>
              <a:t>1</a:t>
            </a:fld>
            <a:endParaRPr lang="en-US" dirty="0"/>
          </a:p>
        </p:txBody>
      </p:sp>
      <p:sp>
        <p:nvSpPr>
          <p:cNvPr id="4" name="Text Placeholder 3">
            <a:extLst>
              <a:ext uri="{FF2B5EF4-FFF2-40B4-BE49-F238E27FC236}">
                <a16:creationId xmlns:a16="http://schemas.microsoft.com/office/drawing/2014/main" id="{EBC8E6E1-EEDA-FF4C-23E3-0A3F1729A52A}"/>
              </a:ext>
            </a:extLst>
          </p:cNvPr>
          <p:cNvSpPr>
            <a:spLocks noGrp="1"/>
          </p:cNvSpPr>
          <p:nvPr>
            <p:ph type="body" sz="quarter" idx="19"/>
          </p:nvPr>
        </p:nvSpPr>
        <p:spPr>
          <a:xfrm>
            <a:off x="575886" y="2754309"/>
            <a:ext cx="3182463" cy="533188"/>
          </a:xfrm>
        </p:spPr>
        <p:txBody>
          <a:bodyPr/>
          <a:lstStyle/>
          <a:p>
            <a:r>
              <a:rPr lang="en-US" dirty="0"/>
              <a:t>Module 1</a:t>
            </a:r>
          </a:p>
        </p:txBody>
      </p:sp>
      <p:pic>
        <p:nvPicPr>
          <p:cNvPr id="8" name="Picture Placeholder 7">
            <a:extLst>
              <a:ext uri="{FF2B5EF4-FFF2-40B4-BE49-F238E27FC236}">
                <a16:creationId xmlns:a16="http://schemas.microsoft.com/office/drawing/2014/main" id="{F02599B4-F2AA-974A-E37A-5151EBA7E860}"/>
              </a:ext>
            </a:extLst>
          </p:cNvPr>
          <p:cNvPicPr>
            <a:picLocks noGrp="1" noChangeAspect="1"/>
          </p:cNvPicPr>
          <p:nvPr>
            <p:ph type="pic" sz="quarter" idx="44"/>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 Placeholder 12">
            <a:extLst>
              <a:ext uri="{FF2B5EF4-FFF2-40B4-BE49-F238E27FC236}">
                <a16:creationId xmlns:a16="http://schemas.microsoft.com/office/drawing/2014/main" id="{576528DC-283F-4400-01DD-56A32F29041B}"/>
              </a:ext>
            </a:extLst>
          </p:cNvPr>
          <p:cNvSpPr>
            <a:spLocks noGrp="1"/>
          </p:cNvSpPr>
          <p:nvPr>
            <p:ph type="body" sz="quarter" idx="20"/>
          </p:nvPr>
        </p:nvSpPr>
        <p:spPr/>
        <p:txBody>
          <a:bodyPr/>
          <a:lstStyle/>
          <a:p>
            <a:r>
              <a:rPr lang="en-US" dirty="0"/>
              <a:t>www.</a:t>
            </a:r>
            <a:r>
              <a:rPr lang="en-US" b="1" dirty="0"/>
              <a:t>digiworkwell</a:t>
            </a:r>
            <a:r>
              <a:rPr lang="en-US" dirty="0"/>
              <a:t>.eu</a:t>
            </a:r>
          </a:p>
        </p:txBody>
      </p:sp>
      <p:sp>
        <p:nvSpPr>
          <p:cNvPr id="15" name="Freeform 14">
            <a:extLst>
              <a:ext uri="{FF2B5EF4-FFF2-40B4-BE49-F238E27FC236}">
                <a16:creationId xmlns:a16="http://schemas.microsoft.com/office/drawing/2014/main" id="{CD642E89-40D2-1729-3B02-982B72D6D98E}"/>
              </a:ext>
            </a:extLst>
          </p:cNvPr>
          <p:cNvSpPr/>
          <p:nvPr/>
        </p:nvSpPr>
        <p:spPr>
          <a:xfrm>
            <a:off x="8826535" y="134149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65866"/>
            </a:schemeClr>
          </a:solidFill>
          <a:ln w="8132" cap="flat">
            <a:noFill/>
            <a:prstDash val="solid"/>
            <a:miter/>
          </a:ln>
        </p:spPr>
        <p:txBody>
          <a:bodyPr rtlCol="0" anchor="ctr"/>
          <a:lstStyle/>
          <a:p>
            <a:endParaRPr lang="en-US" dirty="0"/>
          </a:p>
        </p:txBody>
      </p:sp>
      <p:pic>
        <p:nvPicPr>
          <p:cNvPr id="2" name="Obraz 3" descr="Downloads - Creative Commons">
            <a:extLst>
              <a:ext uri="{FF2B5EF4-FFF2-40B4-BE49-F238E27FC236}">
                <a16:creationId xmlns:a16="http://schemas.microsoft.com/office/drawing/2014/main" id="{5A113A1B-73FC-035D-8555-BB6A3AF45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906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1E920-5DB0-AF04-F5AD-9C48D5CD477C}"/>
              </a:ext>
            </a:extLst>
          </p:cNvPr>
          <p:cNvSpPr>
            <a:spLocks noGrp="1"/>
          </p:cNvSpPr>
          <p:nvPr>
            <p:ph type="body" sz="quarter" idx="30"/>
          </p:nvPr>
        </p:nvSpPr>
        <p:spPr>
          <a:xfrm>
            <a:off x="458044" y="898146"/>
            <a:ext cx="10483431" cy="804265"/>
          </a:xfrm>
        </p:spPr>
        <p:txBody>
          <a:bodyPr/>
          <a:lstStyle/>
          <a:p>
            <a:r>
              <a:rPr lang="en-IE" dirty="0"/>
              <a:t>Perspectives of Digital Wellbeing</a:t>
            </a:r>
          </a:p>
        </p:txBody>
      </p:sp>
      <p:sp>
        <p:nvSpPr>
          <p:cNvPr id="4" name="Rectangle: Rounded Corners 3">
            <a:extLst>
              <a:ext uri="{FF2B5EF4-FFF2-40B4-BE49-F238E27FC236}">
                <a16:creationId xmlns:a16="http://schemas.microsoft.com/office/drawing/2014/main" id="{D708BEF2-F9A8-B695-FB43-D7B7BB8E36B9}"/>
              </a:ext>
            </a:extLst>
          </p:cNvPr>
          <p:cNvSpPr/>
          <p:nvPr/>
        </p:nvSpPr>
        <p:spPr>
          <a:xfrm>
            <a:off x="1016000" y="3201111"/>
            <a:ext cx="4683760" cy="2750616"/>
          </a:xfrm>
          <a:prstGeom prst="roundRect">
            <a:avLst/>
          </a:prstGeom>
          <a:solidFill>
            <a:srgbClr val="7654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Rounded Corners 4">
            <a:extLst>
              <a:ext uri="{FF2B5EF4-FFF2-40B4-BE49-F238E27FC236}">
                <a16:creationId xmlns:a16="http://schemas.microsoft.com/office/drawing/2014/main" id="{1D58AEF5-BD0B-407A-B0E3-C8BDAE8064AB}"/>
              </a:ext>
            </a:extLst>
          </p:cNvPr>
          <p:cNvSpPr/>
          <p:nvPr/>
        </p:nvSpPr>
        <p:spPr>
          <a:xfrm>
            <a:off x="6461762" y="3201111"/>
            <a:ext cx="4602480" cy="2750616"/>
          </a:xfrm>
          <a:prstGeom prst="roundRect">
            <a:avLst/>
          </a:prstGeom>
          <a:solidFill>
            <a:srgbClr val="B7997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Digital wellbeing is essential in promoting work-life balance and </a:t>
            </a:r>
            <a:r>
              <a:rPr lang="en-US" sz="16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utilising</a:t>
            </a:r>
            <a:r>
              <a:rPr lang="en-US" sz="16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digital tools to boost employee engagement and productivity, contributing to a business's sustainable growth. It is vital for SMEs as it builds a resilient workforce, addresses digital fatigue, and creates an environment for employees and businesses to flourish in a digital world.</a:t>
            </a:r>
            <a:endParaRPr lang="en-IE"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5909A24-104C-4F3B-5DA1-DDA74DC0E81A}"/>
              </a:ext>
            </a:extLst>
          </p:cNvPr>
          <p:cNvSpPr txBox="1"/>
          <p:nvPr/>
        </p:nvSpPr>
        <p:spPr>
          <a:xfrm>
            <a:off x="1341120" y="3322866"/>
            <a:ext cx="3972560" cy="2382640"/>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Individual perspective</a:t>
            </a:r>
          </a:p>
          <a:p>
            <a:pPr algn="ctr"/>
            <a:endPar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a:r>
              <a:rPr lang="en-US" sz="1600" dirty="0">
                <a:solidFill>
                  <a:schemeClr val="bg1"/>
                </a:solidFill>
                <a:latin typeface="Calibri" panose="020F0502020204030204" pitchFamily="34" charset="0"/>
                <a:ea typeface="Calibri" panose="020F0502020204030204" pitchFamily="34" charset="0"/>
                <a:cs typeface="Calibri" panose="020F0502020204030204" pitchFamily="34" charset="0"/>
              </a:rPr>
              <a:t>Personal, learning and work contexts: this involves identifying and understanding the positive benefits and any potential negative aspects of engaging with digital activities and being aware of ways to manage and control these to improve wellbeing</a:t>
            </a:r>
            <a:r>
              <a:rPr lang="en-US" dirty="0">
                <a:solidFill>
                  <a:schemeClr val="bg1"/>
                </a:solidFill>
              </a:rPr>
              <a:t>.</a:t>
            </a:r>
          </a:p>
          <a:p>
            <a:endParaRPr lang="en-IE" dirty="0"/>
          </a:p>
        </p:txBody>
      </p:sp>
      <p:sp>
        <p:nvSpPr>
          <p:cNvPr id="7" name="TextBox 6">
            <a:extLst>
              <a:ext uri="{FF2B5EF4-FFF2-40B4-BE49-F238E27FC236}">
                <a16:creationId xmlns:a16="http://schemas.microsoft.com/office/drawing/2014/main" id="{4796EB54-B5EA-7CCC-5CA6-A55541985509}"/>
              </a:ext>
            </a:extLst>
          </p:cNvPr>
          <p:cNvSpPr txBox="1"/>
          <p:nvPr/>
        </p:nvSpPr>
        <p:spPr>
          <a:xfrm>
            <a:off x="477520" y="1889761"/>
            <a:ext cx="10789920" cy="1151534"/>
          </a:xfrm>
          <a:prstGeom prst="rect">
            <a:avLst/>
          </a:prstGeom>
          <a:noFill/>
        </p:spPr>
        <p:txBody>
          <a:bodyPr wrap="square" rtlCol="0">
            <a:spAutoFit/>
          </a:bodyPr>
          <a:lstStyle/>
          <a:p>
            <a:r>
              <a:rPr lang="en-US" sz="2800" dirty="0">
                <a:latin typeface="Calibri" panose="020F0502020204030204" pitchFamily="34" charset="0"/>
                <a:ea typeface="Calibri" panose="020F0502020204030204" pitchFamily="34" charset="0"/>
                <a:cs typeface="Calibri" panose="020F0502020204030204" pitchFamily="34" charset="0"/>
              </a:rPr>
              <a:t>Digital wellbeing can be viewed from a variety of perspectives and across different contexts and situations:</a:t>
            </a:r>
          </a:p>
          <a:p>
            <a:endParaRPr lang="en-IE" dirty="0"/>
          </a:p>
        </p:txBody>
      </p:sp>
      <p:sp>
        <p:nvSpPr>
          <p:cNvPr id="8" name="TextBox 7">
            <a:extLst>
              <a:ext uri="{FF2B5EF4-FFF2-40B4-BE49-F238E27FC236}">
                <a16:creationId xmlns:a16="http://schemas.microsoft.com/office/drawing/2014/main" id="{76E28AD6-98F1-161B-CD1D-3E1B8160D7C8}"/>
              </a:ext>
            </a:extLst>
          </p:cNvPr>
          <p:cNvSpPr txBox="1"/>
          <p:nvPr/>
        </p:nvSpPr>
        <p:spPr>
          <a:xfrm>
            <a:off x="6715760" y="3228645"/>
            <a:ext cx="4135120" cy="659091"/>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SME perspective</a:t>
            </a:r>
          </a:p>
          <a:p>
            <a:endParaRPr lang="en-IE" dirty="0"/>
          </a:p>
        </p:txBody>
      </p:sp>
    </p:spTree>
    <p:extLst>
      <p:ext uri="{BB962C8B-B14F-4D97-AF65-F5344CB8AC3E}">
        <p14:creationId xmlns:p14="http://schemas.microsoft.com/office/powerpoint/2010/main" val="342923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02</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p:txBody>
          <a:bodyPr/>
          <a:lstStyle/>
          <a:p>
            <a:r>
              <a:rPr lang="en-US" dirty="0"/>
              <a:t>Benefits of Digital Work</a:t>
            </a:r>
          </a:p>
        </p:txBody>
      </p:sp>
      <p:pic>
        <p:nvPicPr>
          <p:cNvPr id="5" name="Picture Placeholder 4">
            <a:extLst>
              <a:ext uri="{FF2B5EF4-FFF2-40B4-BE49-F238E27FC236}">
                <a16:creationId xmlns:a16="http://schemas.microsoft.com/office/drawing/2014/main" id="{73D8724C-5848-4653-2FC1-74038F33667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2855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3E027A6-3D0F-D3B8-D2C2-BA665579BE3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The Advantages Of Digital Working</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6939"/>
            <a:ext cx="5574211" cy="5650340"/>
          </a:xfrm>
        </p:spPr>
        <p:txBody>
          <a:bodyPr/>
          <a:lstStyle/>
          <a:p>
            <a:r>
              <a:rPr lang="en-US" sz="2200" dirty="0"/>
              <a:t>As we saw in the previous topic, a </a:t>
            </a:r>
            <a:r>
              <a:rPr lang="en-US" sz="2200" b="1" dirty="0"/>
              <a:t>workforce that has a positive level of digital wellbeing</a:t>
            </a:r>
            <a:r>
              <a:rPr lang="en-US" sz="2200" dirty="0"/>
              <a:t> can lead to multiple different benefits for both your workers and business. By allowing employees to carry out their tasks from locations outside the traditional office setting, teleworking brings forth advantages such as enhanced flexibility in work hours and location, increased autonomy and self-management, and the potential for improved work-life balance. These benefits not only empower employees to tailor their work environments to their needs but also contribute to higher levels of job satisfaction and overall productivity. </a:t>
            </a:r>
            <a:r>
              <a:rPr lang="en-US" sz="2200" b="1" dirty="0"/>
              <a:t>Let’s have a closer look at 12 key benefits of digital working. </a:t>
            </a:r>
          </a:p>
          <a:p>
            <a:endParaRPr lang="en-US" sz="2200" dirty="0"/>
          </a:p>
          <a:p>
            <a:endParaRPr lang="en-US" sz="2200" dirty="0"/>
          </a:p>
        </p:txBody>
      </p:sp>
    </p:spTree>
    <p:extLst>
      <p:ext uri="{BB962C8B-B14F-4D97-AF65-F5344CB8AC3E}">
        <p14:creationId xmlns:p14="http://schemas.microsoft.com/office/powerpoint/2010/main" val="3871366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8003941D-949E-12D8-BC67-BD0FD10A43D7}"/>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5" y="128268"/>
            <a:ext cx="7198424" cy="984023"/>
          </a:xfrm>
        </p:spPr>
        <p:txBody>
          <a:bodyPr/>
          <a:lstStyle/>
          <a:p>
            <a:r>
              <a:rPr lang="en-US" sz="3200" dirty="0"/>
              <a:t>12 Reasons Businesses Should Consider Digital Work as a Core Strategy</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algn="l">
              <a:buFont typeface="+mj-lt"/>
              <a:buAutoNum type="arabicPeriod"/>
            </a:pPr>
            <a:r>
              <a:rPr lang="en-US" sz="2000" b="1" i="0" dirty="0">
                <a:solidFill>
                  <a:srgbClr val="374151"/>
                </a:solidFill>
                <a:effectLst/>
                <a:ea typeface="Calibri" panose="020F0502020204030204" pitchFamily="34" charset="0"/>
              </a:rPr>
              <a:t>Enhanced Efficiency and Productivity:</a:t>
            </a:r>
            <a:r>
              <a:rPr lang="en-US" sz="2000" b="0" i="0" dirty="0">
                <a:solidFill>
                  <a:srgbClr val="374151"/>
                </a:solidFill>
                <a:effectLst/>
                <a:ea typeface="Calibri" panose="020F0502020204030204" pitchFamily="34" charset="0"/>
              </a:rPr>
              <a:t> Digital tools and platforms enable streamlined communication, real-time collaboration, and efficient task management, leading to increased productivity among teams.</a:t>
            </a:r>
          </a:p>
          <a:p>
            <a:pPr algn="l">
              <a:buFont typeface="+mj-lt"/>
              <a:buAutoNum type="arabicPeriod"/>
            </a:pPr>
            <a:r>
              <a:rPr lang="en-US" sz="2000" b="1" i="0" dirty="0">
                <a:solidFill>
                  <a:srgbClr val="374151"/>
                </a:solidFill>
                <a:effectLst/>
                <a:ea typeface="Calibri" panose="020F0502020204030204" pitchFamily="34" charset="0"/>
              </a:rPr>
              <a:t>Global Talent Access:</a:t>
            </a:r>
            <a:r>
              <a:rPr lang="en-US" sz="2000" b="0" i="0" dirty="0">
                <a:solidFill>
                  <a:srgbClr val="374151"/>
                </a:solidFill>
                <a:effectLst/>
                <a:ea typeface="Calibri" panose="020F0502020204030204" pitchFamily="34" charset="0"/>
              </a:rPr>
              <a:t> Businesses can tap into a diverse and global talent pool, allowing them to recruit the best-fit professionals regardless of geographical boundaries.</a:t>
            </a:r>
          </a:p>
          <a:p>
            <a:pPr algn="l">
              <a:buFont typeface="+mj-lt"/>
              <a:buAutoNum type="arabicPeriod"/>
            </a:pPr>
            <a:r>
              <a:rPr lang="en-US" sz="2000" b="1" i="0" dirty="0">
                <a:solidFill>
                  <a:srgbClr val="374151"/>
                </a:solidFill>
                <a:effectLst/>
                <a:ea typeface="Calibri" panose="020F0502020204030204" pitchFamily="34" charset="0"/>
              </a:rPr>
              <a:t>Cost Savings:</a:t>
            </a:r>
            <a:r>
              <a:rPr lang="en-US" sz="2000" b="0" i="0" dirty="0">
                <a:solidFill>
                  <a:srgbClr val="374151"/>
                </a:solidFill>
                <a:effectLst/>
                <a:ea typeface="Calibri" panose="020F0502020204030204" pitchFamily="34" charset="0"/>
              </a:rPr>
              <a:t> Digital work reduces the need for extensive physical infrastructure, office space, and associated expenses, leading to significant cost savings.</a:t>
            </a:r>
          </a:p>
          <a:p>
            <a:pPr algn="l">
              <a:buFont typeface="+mj-lt"/>
              <a:buAutoNum type="arabicPeriod"/>
            </a:pPr>
            <a:r>
              <a:rPr lang="en-US" sz="2000" b="1" i="0" dirty="0">
                <a:solidFill>
                  <a:srgbClr val="374151"/>
                </a:solidFill>
                <a:effectLst/>
                <a:ea typeface="Calibri" panose="020F0502020204030204" pitchFamily="34" charset="0"/>
              </a:rPr>
              <a:t>Flexible Work Arrangements:</a:t>
            </a:r>
            <a:r>
              <a:rPr lang="en-US" sz="2000" b="0" i="0" dirty="0">
                <a:solidFill>
                  <a:srgbClr val="374151"/>
                </a:solidFill>
                <a:effectLst/>
                <a:ea typeface="Calibri" panose="020F0502020204030204" pitchFamily="34" charset="0"/>
              </a:rPr>
              <a:t> Digital work allows for remote and flexible work arrangements, catering to the needs of employees and promoting work-life balance, which can lead to improved job satisfaction and retention rates.</a:t>
            </a:r>
          </a:p>
          <a:p>
            <a:endParaRPr lang="en-IE" dirty="0"/>
          </a:p>
        </p:txBody>
      </p:sp>
    </p:spTree>
    <p:extLst>
      <p:ext uri="{BB962C8B-B14F-4D97-AF65-F5344CB8AC3E}">
        <p14:creationId xmlns:p14="http://schemas.microsoft.com/office/powerpoint/2010/main" val="2943638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206969E-345E-85ED-9D93-AA8AC009612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398308" y="145984"/>
            <a:ext cx="7129544" cy="842867"/>
          </a:xfrm>
        </p:spPr>
        <p:txBody>
          <a:bodyPr/>
          <a:lstStyle/>
          <a:p>
            <a:r>
              <a:rPr lang="en-US" sz="3200" dirty="0"/>
              <a:t>12 Reasons Businesses Should Consider Digital Work as a Core Strategy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8788" y="1182550"/>
            <a:ext cx="6507268" cy="4693261"/>
          </a:xfrm>
        </p:spPr>
        <p:txBody>
          <a:bodyPr/>
          <a:lstStyle/>
          <a:p>
            <a:pPr marL="342900" lvl="0" indent="-342900">
              <a:lnSpc>
                <a:spcPct val="107000"/>
              </a:lnSpc>
              <a:spcAft>
                <a:spcPts val="800"/>
              </a:spcAft>
              <a:buFont typeface="+mj-lt"/>
              <a:buAutoNum type="arabicPeriod" startAt="5"/>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Reduced Environmental Impact: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Embracing digital work often leads to reduced paper usage and energy consumption, contributing to a more sustainable and eco-friendly business approach.</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Real-Time Monitoring and Performance Tracking:</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Digital tools enable real-time monitoring of projects and employee performance, providing valuable insights for optimization and continuous improvement.</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Market Reach and Online Presence: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Digital work enhances a business's online presence and market reach through digital marketing, e-commerce platforms, and online branding efforts.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startAt="5"/>
              <a:tabLst>
                <a:tab pos="457200" algn="l"/>
              </a:tabLs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Business Continuity:</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Digital work ensures greater resilience in the face of unexpected events, such as natural disasters or disruptions, by allowing employees to continue working remotely.</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26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a:extLst>
              <a:ext uri="{FF2B5EF4-FFF2-40B4-BE49-F238E27FC236}">
                <a16:creationId xmlns:a16="http://schemas.microsoft.com/office/drawing/2014/main" id="{077C5887-2ECA-644B-97C1-5351BBEA4E7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5" name="Text Placeholder 14">
            <a:extLst>
              <a:ext uri="{FF2B5EF4-FFF2-40B4-BE49-F238E27FC236}">
                <a16:creationId xmlns:a16="http://schemas.microsoft.com/office/drawing/2014/main" id="{F92286A9-CC4C-E399-3108-767785F7340D}"/>
              </a:ext>
            </a:extLst>
          </p:cNvPr>
          <p:cNvSpPr>
            <a:spLocks noGrp="1"/>
          </p:cNvSpPr>
          <p:nvPr>
            <p:ph type="body" sz="quarter" idx="30"/>
          </p:nvPr>
        </p:nvSpPr>
        <p:spPr>
          <a:xfrm>
            <a:off x="4890794" y="128268"/>
            <a:ext cx="7301205" cy="842867"/>
          </a:xfrm>
        </p:spPr>
        <p:txBody>
          <a:bodyPr/>
          <a:lstStyle/>
          <a:p>
            <a:r>
              <a:rPr lang="en-US" sz="3200" dirty="0"/>
              <a:t>12 Reasons Businesses Should Consider Digital Work as a Core Strategy</a:t>
            </a:r>
          </a:p>
        </p:txBody>
      </p:sp>
      <p:sp>
        <p:nvSpPr>
          <p:cNvPr id="16" name="Text Placeholder 15">
            <a:extLst>
              <a:ext uri="{FF2B5EF4-FFF2-40B4-BE49-F238E27FC236}">
                <a16:creationId xmlns:a16="http://schemas.microsoft.com/office/drawing/2014/main" id="{72266163-18C1-DC66-34A4-440382C4071A}"/>
              </a:ext>
            </a:extLst>
          </p:cNvPr>
          <p:cNvSpPr>
            <a:spLocks noGrp="1"/>
          </p:cNvSpPr>
          <p:nvPr>
            <p:ph type="body" sz="quarter" idx="48"/>
          </p:nvPr>
        </p:nvSpPr>
        <p:spPr>
          <a:xfrm>
            <a:off x="6096000" y="1112291"/>
            <a:ext cx="5574211" cy="4813657"/>
          </a:xfrm>
        </p:spPr>
        <p:txBody>
          <a:bodyPr/>
          <a:lstStyle/>
          <a:p>
            <a:pPr marL="457200" indent="-457200" algn="l">
              <a:buFont typeface="+mj-lt"/>
              <a:buAutoNum type="arabicPeriod" startAt="9"/>
            </a:pPr>
            <a:r>
              <a:rPr lang="en-US" sz="2000" b="1" i="0" dirty="0">
                <a:solidFill>
                  <a:srgbClr val="374151"/>
                </a:solidFill>
                <a:effectLst/>
                <a:ea typeface="Calibri" panose="020F0502020204030204" pitchFamily="34" charset="0"/>
              </a:rPr>
              <a:t>Improved Communication:</a:t>
            </a:r>
            <a:r>
              <a:rPr lang="en-US" sz="2000" b="0" i="0" dirty="0">
                <a:solidFill>
                  <a:srgbClr val="374151"/>
                </a:solidFill>
                <a:effectLst/>
                <a:ea typeface="Calibri" panose="020F0502020204030204" pitchFamily="34" charset="0"/>
              </a:rPr>
              <a:t> Digital platforms facilitate instant communication, both within the organization and with clients or partners, ensuring quick decision-making and seamless exchange of information.</a:t>
            </a:r>
          </a:p>
          <a:p>
            <a:pPr marL="457200" indent="-457200" algn="l">
              <a:buFont typeface="+mj-lt"/>
              <a:buAutoNum type="arabicPeriod" startAt="9"/>
            </a:pPr>
            <a:r>
              <a:rPr lang="en-US" sz="2000" b="1" i="0" dirty="0">
                <a:solidFill>
                  <a:srgbClr val="374151"/>
                </a:solidFill>
                <a:effectLst/>
                <a:ea typeface="Calibri" panose="020F0502020204030204" pitchFamily="34" charset="0"/>
              </a:rPr>
              <a:t>Innovative Opportunities:</a:t>
            </a:r>
            <a:r>
              <a:rPr lang="en-US" sz="2000" b="0" i="0" dirty="0">
                <a:solidFill>
                  <a:srgbClr val="374151"/>
                </a:solidFill>
                <a:effectLst/>
                <a:ea typeface="Calibri" panose="020F0502020204030204" pitchFamily="34" charset="0"/>
              </a:rPr>
              <a:t> Digital work fosters a culture of innovation by providing access to advanced tools and technologies, encouraging creative problem-solving and new approaches.</a:t>
            </a:r>
          </a:p>
          <a:p>
            <a:pPr marL="457200" indent="-457200" algn="l">
              <a:buFont typeface="+mj-lt"/>
              <a:buAutoNum type="arabicPeriod" startAt="9"/>
            </a:pPr>
            <a:r>
              <a:rPr lang="en-US" sz="2000" b="1" i="0" dirty="0">
                <a:solidFill>
                  <a:srgbClr val="374151"/>
                </a:solidFill>
                <a:effectLst/>
                <a:ea typeface="Calibri" panose="020F0502020204030204" pitchFamily="34" charset="0"/>
              </a:rPr>
              <a:t>Data-Driven Insights:</a:t>
            </a:r>
            <a:r>
              <a:rPr lang="en-US" sz="2000" b="0" i="0" dirty="0">
                <a:solidFill>
                  <a:srgbClr val="374151"/>
                </a:solidFill>
                <a:effectLst/>
                <a:ea typeface="Calibri" panose="020F0502020204030204" pitchFamily="34" charset="0"/>
              </a:rPr>
              <a:t> Digital systems capture data that can be analyzed to derive insights, enabling informed decision-making and the development of data-driven strategies.</a:t>
            </a:r>
          </a:p>
          <a:p>
            <a:pPr marL="457200" indent="-457200" algn="l">
              <a:buFont typeface="+mj-lt"/>
              <a:buAutoNum type="arabicPeriod" startAt="9"/>
            </a:pPr>
            <a:r>
              <a:rPr lang="en-US" sz="2000" b="1" i="0" dirty="0">
                <a:solidFill>
                  <a:srgbClr val="374151"/>
                </a:solidFill>
                <a:effectLst/>
                <a:ea typeface="Calibri" panose="020F0502020204030204" pitchFamily="34" charset="0"/>
              </a:rPr>
              <a:t>Scalability and Flexibility:</a:t>
            </a:r>
            <a:r>
              <a:rPr lang="en-US" sz="2000" b="0" i="0" dirty="0">
                <a:solidFill>
                  <a:srgbClr val="374151"/>
                </a:solidFill>
                <a:effectLst/>
                <a:ea typeface="Calibri" panose="020F0502020204030204" pitchFamily="34" charset="0"/>
              </a:rPr>
              <a:t> Digital systems can be easily scaled to accommodate growth, allowing businesses to adapt swiftly to changing demands and market trends.</a:t>
            </a:r>
          </a:p>
          <a:p>
            <a:endParaRPr lang="en-IE" dirty="0"/>
          </a:p>
        </p:txBody>
      </p:sp>
    </p:spTree>
    <p:extLst>
      <p:ext uri="{BB962C8B-B14F-4D97-AF65-F5344CB8AC3E}">
        <p14:creationId xmlns:p14="http://schemas.microsoft.com/office/powerpoint/2010/main" val="4284310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098F099A-C0D4-6371-9828-E924FDE1E75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D955B3E9-013F-6D03-5534-027AC8F04CFB}"/>
              </a:ext>
            </a:extLst>
          </p:cNvPr>
          <p:cNvSpPr>
            <a:spLocks noGrp="1"/>
          </p:cNvSpPr>
          <p:nvPr>
            <p:ph type="body" sz="quarter" idx="30"/>
          </p:nvPr>
        </p:nvSpPr>
        <p:spPr/>
        <p:txBody>
          <a:bodyPr/>
          <a:lstStyle/>
          <a:p>
            <a:r>
              <a:rPr lang="en-IE" sz="3200" dirty="0"/>
              <a:t>And one more, and very important factor</a:t>
            </a:r>
          </a:p>
        </p:txBody>
      </p:sp>
      <p:sp>
        <p:nvSpPr>
          <p:cNvPr id="7" name="Text Placeholder 6">
            <a:extLst>
              <a:ext uri="{FF2B5EF4-FFF2-40B4-BE49-F238E27FC236}">
                <a16:creationId xmlns:a16="http://schemas.microsoft.com/office/drawing/2014/main" id="{F7C3C4EB-3AB0-2C49-8636-27C9D34E4D94}"/>
              </a:ext>
            </a:extLst>
          </p:cNvPr>
          <p:cNvSpPr>
            <a:spLocks noGrp="1"/>
          </p:cNvSpPr>
          <p:nvPr>
            <p:ph type="body" sz="quarter" idx="48"/>
          </p:nvPr>
        </p:nvSpPr>
        <p:spPr>
          <a:xfrm>
            <a:off x="546652" y="1500595"/>
            <a:ext cx="5558219" cy="4693261"/>
          </a:xfrm>
        </p:spPr>
        <p:txBody>
          <a:bodyPr/>
          <a:lstStyle/>
          <a:p>
            <a:pPr>
              <a:lnSpc>
                <a:spcPct val="107000"/>
              </a:lnSpc>
              <a:spcAft>
                <a:spcPts val="800"/>
              </a:spcAft>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The benefits to workers are numerous</a:t>
            </a:r>
            <a:r>
              <a:rPr lang="en-US" sz="2000" b="1" kern="100" dirty="0">
                <a:ea typeface="Calibri" panose="020F0502020204030204" pitchFamily="34" charset="0"/>
                <a:cs typeface="Times New Roman" panose="02020603050405020304" pitchFamily="18" charset="0"/>
              </a:rPr>
              <a:t>:</a:t>
            </a:r>
          </a:p>
          <a:p>
            <a:pPr marL="342900" indent="-342900">
              <a:lnSpc>
                <a:spcPct val="107000"/>
              </a:lnSpc>
              <a:spcAft>
                <a:spcPts val="800"/>
              </a:spcAft>
              <a:buFont typeface="Arial" panose="020B0604020202020204" pitchFamily="34" charset="0"/>
              <a:buChar char="•"/>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Health Benefits: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It can improve the work-life balance, offer opportunities for more flexible working hours and more time for physical activities while saving time from commuting.</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Saves time and money: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Less resources spent commuting also reduces carbon emissions, mitigating the impact of climate change.</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Flexibility: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Versatility in work arrangements offers encompassing options like complete remote work, center-based setups, mobile work, and the hybrid approach that blends these alternatives. These choices cater to employees engaged in digital work, providing them with diverse ways to carry out their work effectively.</a:t>
            </a:r>
            <a:endParaRPr lang="en-IE" sz="1600" dirty="0"/>
          </a:p>
        </p:txBody>
      </p:sp>
    </p:spTree>
    <p:extLst>
      <p:ext uri="{BB962C8B-B14F-4D97-AF65-F5344CB8AC3E}">
        <p14:creationId xmlns:p14="http://schemas.microsoft.com/office/powerpoint/2010/main" val="306618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0483431" cy="804265"/>
          </a:xfrm>
        </p:spPr>
        <p:txBody>
          <a:bodyPr/>
          <a:lstStyle/>
          <a:p>
            <a:r>
              <a:rPr lang="en-US" dirty="0"/>
              <a:t>Digital Wellness in Businesses makes Economic Sense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209211"/>
            <a:ext cx="10483429" cy="4439577"/>
          </a:xfrm>
        </p:spPr>
        <p:txBody>
          <a:bodyPr/>
          <a:lstStyle/>
          <a:p>
            <a:r>
              <a:rPr lang="en-US" sz="2000" b="1" dirty="0"/>
              <a:t>Stronger employee engagement and higher productivity:</a:t>
            </a:r>
          </a:p>
          <a:p>
            <a:r>
              <a:rPr lang="en-US" sz="2000" dirty="0"/>
              <a:t>The average business worker uses more than 9 different applications to get work done! By promoting digital wellness through digital workspace technologies that encourage focus and reduce distraction, SMEs can reduce worker exhaustion and improve employee engagement and productivity.</a:t>
            </a:r>
          </a:p>
          <a:p>
            <a:endParaRPr lang="en-US" sz="2000" dirty="0"/>
          </a:p>
          <a:p>
            <a:r>
              <a:rPr lang="en-US" sz="2000" b="1" dirty="0"/>
              <a:t>Improved employee satisfaction:</a:t>
            </a:r>
          </a:p>
          <a:p>
            <a:r>
              <a:rPr lang="en-US" sz="2000" dirty="0"/>
              <a:t>More than 84 percent of employees identify better work/life balance as essential to job satisfaction, and digital wellness is an important element of this balance. By adopting digital wellbeing practices like unplugged whitespace time and flexible work arrangements, SMEs can improve satisfaction in their workforce.</a:t>
            </a:r>
          </a:p>
          <a:p>
            <a:endParaRPr lang="en-US" sz="2000" dirty="0"/>
          </a:p>
          <a:p>
            <a:r>
              <a:rPr lang="en-US" sz="2000" b="1" dirty="0"/>
              <a:t>Better health outcome:</a:t>
            </a:r>
          </a:p>
          <a:p>
            <a:r>
              <a:rPr lang="en-US" sz="2000" dirty="0"/>
              <a:t>A lack of attention to digital wellness can lead to tech addiction, which is associated with higher stress levels and anxiety. If workers face burnout from excessive use of technology, they are more likely to take sick days and be less confident at work. By focusing on digital wellbeing, employees can alleviate these risks and enjoy better mental and physical health outcomes.</a:t>
            </a:r>
          </a:p>
          <a:p>
            <a:endParaRPr lang="en-US" sz="2000" b="1" dirty="0">
              <a:solidFill>
                <a:srgbClr val="FF0000"/>
              </a:solidFill>
              <a:highlight>
                <a:srgbClr val="FFFF00"/>
              </a:highlight>
            </a:endParaRPr>
          </a:p>
        </p:txBody>
      </p:sp>
    </p:spTree>
    <p:extLst>
      <p:ext uri="{BB962C8B-B14F-4D97-AF65-F5344CB8AC3E}">
        <p14:creationId xmlns:p14="http://schemas.microsoft.com/office/powerpoint/2010/main" val="3393894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03</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1" y="4110228"/>
            <a:ext cx="6319746" cy="972741"/>
          </a:xfrm>
        </p:spPr>
        <p:txBody>
          <a:bodyPr/>
          <a:lstStyle/>
          <a:p>
            <a:r>
              <a:rPr lang="en-US" dirty="0"/>
              <a:t>WHAT IS DIGITAL OVERLOAD/ BURNOUT?</a:t>
            </a:r>
          </a:p>
        </p:txBody>
      </p:sp>
      <p:pic>
        <p:nvPicPr>
          <p:cNvPr id="6" name="Picture Placeholder 5">
            <a:extLst>
              <a:ext uri="{FF2B5EF4-FFF2-40B4-BE49-F238E27FC236}">
                <a16:creationId xmlns:a16="http://schemas.microsoft.com/office/drawing/2014/main" id="{D7D57CCB-EC4B-78E0-4795-717724CA284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1657" y="0"/>
            <a:ext cx="5364392" cy="6325815"/>
          </a:xfrm>
        </p:spPr>
      </p:pic>
    </p:spTree>
    <p:extLst>
      <p:ext uri="{BB962C8B-B14F-4D97-AF65-F5344CB8AC3E}">
        <p14:creationId xmlns:p14="http://schemas.microsoft.com/office/powerpoint/2010/main" val="1080694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7A45E3D-C84A-0F12-440C-F2A99A27DFF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4890794" y="221963"/>
            <a:ext cx="6986465" cy="842867"/>
          </a:xfrm>
        </p:spPr>
        <p:txBody>
          <a:bodyPr/>
          <a:lstStyle/>
          <a:p>
            <a:r>
              <a:rPr lang="en-US" sz="3200" dirty="0"/>
              <a:t>What is Digital Overload in Employees?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220855" y="1203760"/>
            <a:ext cx="5574211" cy="4813657"/>
          </a:xfrm>
        </p:spPr>
        <p:txBody>
          <a:bodyPr/>
          <a:lstStyle/>
          <a:p>
            <a:r>
              <a:rPr lang="en-US" sz="2000" b="1" dirty="0"/>
              <a:t>Digital overload </a:t>
            </a:r>
            <a:r>
              <a:rPr lang="en-US" sz="2000" dirty="0"/>
              <a:t>in workers refers to a state where individuals are inundated with an excessive volume of digital information and communication, to the point where their cognitive and emotional capacity becomes overwhelmed. It occurs when the constant influx of emails, messages, notifications, and the pressure to stay connected online surpasses an individual's ability to effectively process and respond to these inputs.</a:t>
            </a:r>
          </a:p>
          <a:p>
            <a:endParaRPr lang="en-US" sz="2000" dirty="0"/>
          </a:p>
          <a:p>
            <a:r>
              <a:rPr lang="en-US" sz="2000" dirty="0"/>
              <a:t>Digital overload often results in </a:t>
            </a:r>
            <a:r>
              <a:rPr lang="en-US" sz="2000" b="1" dirty="0"/>
              <a:t>diminished focus, reduced productivity</a:t>
            </a:r>
            <a:r>
              <a:rPr lang="en-US" sz="2000" dirty="0"/>
              <a:t>, and </a:t>
            </a:r>
            <a:r>
              <a:rPr lang="en-US" sz="2000" b="1" dirty="0"/>
              <a:t>heightened stress levels</a:t>
            </a:r>
            <a:r>
              <a:rPr lang="en-US" sz="2000" dirty="0"/>
              <a:t>. The continuous switch between tasks and the persistent need to engage with digital devices can lead to cognitive fatigue and a feeling of being constantly "plugged in," ultimately impairing an individual's work performance and overall wellbeing.</a:t>
            </a:r>
            <a:endParaRPr lang="en-US" sz="2000" dirty="0">
              <a:solidFill>
                <a:srgbClr val="FF0000"/>
              </a:solidFill>
            </a:endParaRPr>
          </a:p>
        </p:txBody>
      </p:sp>
    </p:spTree>
    <p:extLst>
      <p:ext uri="{BB962C8B-B14F-4D97-AF65-F5344CB8AC3E}">
        <p14:creationId xmlns:p14="http://schemas.microsoft.com/office/powerpoint/2010/main" val="1301815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812737" y="2070648"/>
            <a:ext cx="6883616" cy="223473"/>
          </a:xfrm>
        </p:spPr>
        <p:txBody>
          <a:bodyPr/>
          <a:lstStyle/>
          <a:p>
            <a:r>
              <a:rPr lang="en-US" dirty="0"/>
              <a:t>Introduction to Digital Working and Digital Wellbeing </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812737" y="2871349"/>
            <a:ext cx="5715653" cy="223986"/>
          </a:xfrm>
        </p:spPr>
        <p:txBody>
          <a:bodyPr/>
          <a:lstStyle/>
          <a:p>
            <a:r>
              <a:rPr lang="en-US" dirty="0"/>
              <a:t>What is Digital Overload/ Burnout?</a:t>
            </a:r>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a:xfrm>
            <a:off x="3812737" y="2470998"/>
            <a:ext cx="6156763" cy="223473"/>
          </a:xfrm>
        </p:spPr>
        <p:txBody>
          <a:bodyPr/>
          <a:lstStyle/>
          <a:p>
            <a:r>
              <a:rPr lang="en-US" dirty="0"/>
              <a:t>Benefits of Digital Work</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dirty="0"/>
              <a:t>Safe Technology Use</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dirty="0"/>
              <a:t>Boundary Setting</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dirty="0"/>
              <a:t>Case Studies and Activities</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a:xfrm>
            <a:off x="2694575" y="991145"/>
            <a:ext cx="5715653" cy="532331"/>
          </a:xfrm>
        </p:spPr>
        <p:txBody>
          <a:bodyPr/>
          <a:lstStyle/>
          <a:p>
            <a:r>
              <a:rPr lang="en-US" dirty="0"/>
              <a:t>CONTENT OF MODULE 1</a:t>
            </a:r>
          </a:p>
        </p:txBody>
      </p:sp>
      <p:sp>
        <p:nvSpPr>
          <p:cNvPr id="2" name="Text Placeholder 18">
            <a:extLst>
              <a:ext uri="{FF2B5EF4-FFF2-40B4-BE49-F238E27FC236}">
                <a16:creationId xmlns:a16="http://schemas.microsoft.com/office/drawing/2014/main" id="{267E169B-898E-F953-F3BB-4AA8BA0BAA61}"/>
              </a:ext>
            </a:extLst>
          </p:cNvPr>
          <p:cNvSpPr txBox="1">
            <a:spLocks/>
          </p:cNvSpPr>
          <p:nvPr/>
        </p:nvSpPr>
        <p:spPr>
          <a:xfrm>
            <a:off x="2679029" y="4667194"/>
            <a:ext cx="1045074" cy="223473"/>
          </a:xfrm>
          <a:prstGeom prst="rect">
            <a:avLst/>
          </a:prstGeom>
        </p:spPr>
        <p:txBody>
          <a:bodyPr anchor="ctr">
            <a:noAutofit/>
          </a:bodyPr>
          <a:lstStyle>
            <a:lvl1pPr marL="0" indent="0" algn="ctr" defTabSz="3343281" rtl="0" eaLnBrk="1" latinLnBrk="0" hangingPunct="1">
              <a:lnSpc>
                <a:spcPct val="100000"/>
              </a:lnSpc>
              <a:spcBef>
                <a:spcPts val="3657"/>
              </a:spcBef>
              <a:buFont typeface="Arial" panose="020B0604020202020204" pitchFamily="34" charset="0"/>
              <a:buNone/>
              <a:defRPr sz="2400" b="1" i="0" kern="1200">
                <a:solidFill>
                  <a:srgbClr val="7654A2"/>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a:t>07</a:t>
            </a:r>
          </a:p>
        </p:txBody>
      </p:sp>
      <p:sp>
        <p:nvSpPr>
          <p:cNvPr id="3" name="Text Placeholder 19">
            <a:extLst>
              <a:ext uri="{FF2B5EF4-FFF2-40B4-BE49-F238E27FC236}">
                <a16:creationId xmlns:a16="http://schemas.microsoft.com/office/drawing/2014/main" id="{553940CC-05F1-4EF6-3CFE-103B11270AB2}"/>
              </a:ext>
            </a:extLst>
          </p:cNvPr>
          <p:cNvSpPr txBox="1">
            <a:spLocks/>
          </p:cNvSpPr>
          <p:nvPr/>
        </p:nvSpPr>
        <p:spPr>
          <a:xfrm>
            <a:off x="3812737" y="4667194"/>
            <a:ext cx="5715653" cy="223473"/>
          </a:xfrm>
          <a:prstGeom prst="rect">
            <a:avLst/>
          </a:prstGeom>
        </p:spPr>
        <p:txBody>
          <a:bodyPr anchor="ctr">
            <a:noAutofit/>
          </a:bodyPr>
          <a:lstStyle>
            <a:lvl1pPr marL="0" indent="0" algn="l" defTabSz="3343281" rtl="0" eaLnBrk="1" latinLnBrk="0" hangingPunct="1">
              <a:lnSpc>
                <a:spcPct val="100000"/>
              </a:lnSpc>
              <a:spcBef>
                <a:spcPts val="3657"/>
              </a:spcBef>
              <a:buFont typeface="Arial" panose="020B0604020202020204" pitchFamily="34" charset="0"/>
              <a:buNone/>
              <a:defRPr sz="2400" b="0"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621906"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2pPr>
            <a:lvl3pPr marL="1243813"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3pPr>
            <a:lvl4pPr marL="1865719"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4pPr>
            <a:lvl5pPr marL="2487628" indent="0" algn="l" defTabSz="3343281" rtl="0" eaLnBrk="1" latinLnBrk="0" hangingPunct="1">
              <a:lnSpc>
                <a:spcPct val="100000"/>
              </a:lnSpc>
              <a:spcBef>
                <a:spcPts val="1828"/>
              </a:spcBef>
              <a:buFont typeface="Arial" panose="020B0604020202020204" pitchFamily="34" charset="0"/>
              <a:buNone/>
              <a:defRPr sz="5266" kern="1200">
                <a:solidFill>
                  <a:srgbClr val="011E3B"/>
                </a:solidFill>
                <a:latin typeface="Montserrat" pitchFamily="2" charset="77"/>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r>
              <a:rPr lang="en-US" dirty="0"/>
              <a:t>Summary</a:t>
            </a:r>
          </a:p>
        </p:txBody>
      </p:sp>
      <p:pic>
        <p:nvPicPr>
          <p:cNvPr id="4" name="Obraz 3" descr="Downloads - Creative Commons">
            <a:extLst>
              <a:ext uri="{FF2B5EF4-FFF2-40B4-BE49-F238E27FC236}">
                <a16:creationId xmlns:a16="http://schemas.microsoft.com/office/drawing/2014/main" id="{F71D4BAB-7C10-6812-5049-A0B5E0AAE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55" y="5621655"/>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0DA9483B-F118-05E0-8FD4-BFB734F7E805}"/>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4099DE1-4522-8C92-E35B-40F8710E14F3}"/>
              </a:ext>
            </a:extLst>
          </p:cNvPr>
          <p:cNvSpPr>
            <a:spLocks noGrp="1"/>
          </p:cNvSpPr>
          <p:nvPr>
            <p:ph type="body" sz="quarter" idx="30"/>
          </p:nvPr>
        </p:nvSpPr>
        <p:spPr>
          <a:xfrm>
            <a:off x="398308" y="440624"/>
            <a:ext cx="6906732" cy="842867"/>
          </a:xfrm>
        </p:spPr>
        <p:txBody>
          <a:bodyPr/>
          <a:lstStyle/>
          <a:p>
            <a:r>
              <a:rPr lang="en-IE" sz="3200" dirty="0"/>
              <a:t>What is Digital Burnout in Employees?</a:t>
            </a:r>
          </a:p>
        </p:txBody>
      </p:sp>
      <p:sp>
        <p:nvSpPr>
          <p:cNvPr id="10" name="Text Placeholder 9">
            <a:extLst>
              <a:ext uri="{FF2B5EF4-FFF2-40B4-BE49-F238E27FC236}">
                <a16:creationId xmlns:a16="http://schemas.microsoft.com/office/drawing/2014/main" id="{D6610CA2-A6FB-6245-E946-9FFDEC6848DF}"/>
              </a:ext>
            </a:extLst>
          </p:cNvPr>
          <p:cNvSpPr>
            <a:spLocks noGrp="1"/>
          </p:cNvSpPr>
          <p:nvPr>
            <p:ph type="body" sz="quarter" idx="48"/>
          </p:nvPr>
        </p:nvSpPr>
        <p:spPr>
          <a:xfrm>
            <a:off x="264160" y="1459955"/>
            <a:ext cx="6461760" cy="4693261"/>
          </a:xfrm>
        </p:spPr>
        <p:txBody>
          <a:bodyPr/>
          <a:lstStyle/>
          <a:p>
            <a:pPr algn="l"/>
            <a:r>
              <a:rPr lang="en-US" sz="2000" b="1" i="0" dirty="0">
                <a:solidFill>
                  <a:srgbClr val="374151"/>
                </a:solidFill>
                <a:effectLst/>
                <a:ea typeface="Calibri" panose="020F0502020204030204" pitchFamily="34" charset="0"/>
              </a:rPr>
              <a:t>Digital Burnout </a:t>
            </a:r>
            <a:r>
              <a:rPr lang="en-US" sz="2000" b="0" i="0" dirty="0">
                <a:solidFill>
                  <a:srgbClr val="374151"/>
                </a:solidFill>
                <a:effectLst/>
                <a:ea typeface="Calibri" panose="020F0502020204030204" pitchFamily="34" charset="0"/>
              </a:rPr>
              <a:t>is a condition that emerges </a:t>
            </a:r>
            <a:r>
              <a:rPr lang="en-US" sz="2000" i="0" dirty="0">
                <a:solidFill>
                  <a:srgbClr val="374151"/>
                </a:solidFill>
                <a:effectLst/>
                <a:ea typeface="Calibri" panose="020F0502020204030204" pitchFamily="34" charset="0"/>
              </a:rPr>
              <a:t>when</a:t>
            </a:r>
            <a:r>
              <a:rPr lang="en-US" sz="2000" b="1" i="0" dirty="0">
                <a:solidFill>
                  <a:srgbClr val="374151"/>
                </a:solidFill>
                <a:effectLst/>
                <a:ea typeface="Calibri" panose="020F0502020204030204" pitchFamily="34" charset="0"/>
              </a:rPr>
              <a:t> </a:t>
            </a:r>
            <a:r>
              <a:rPr lang="en-US" sz="2000" i="0" dirty="0">
                <a:solidFill>
                  <a:srgbClr val="374151"/>
                </a:solidFill>
                <a:effectLst/>
                <a:ea typeface="Calibri" panose="020F0502020204030204" pitchFamily="34" charset="0"/>
              </a:rPr>
              <a:t>employees</a:t>
            </a:r>
            <a:r>
              <a:rPr lang="en-US" sz="2000" b="1" i="0" dirty="0">
                <a:solidFill>
                  <a:srgbClr val="374151"/>
                </a:solidFill>
                <a:effectLst/>
                <a:ea typeface="Calibri" panose="020F0502020204030204" pitchFamily="34" charset="0"/>
              </a:rPr>
              <a:t> experience prolonged exposure to digital technologies</a:t>
            </a:r>
            <a:r>
              <a:rPr lang="en-US" sz="2000" b="0" i="0" dirty="0">
                <a:solidFill>
                  <a:srgbClr val="374151"/>
                </a:solidFill>
                <a:effectLst/>
                <a:ea typeface="Calibri" panose="020F0502020204030204" pitchFamily="34" charset="0"/>
              </a:rPr>
              <a:t> and </a:t>
            </a:r>
            <a:r>
              <a:rPr lang="en-US" sz="2000" b="1" i="0" dirty="0">
                <a:solidFill>
                  <a:srgbClr val="374151"/>
                </a:solidFill>
                <a:effectLst/>
                <a:ea typeface="Calibri" panose="020F0502020204030204" pitchFamily="34" charset="0"/>
              </a:rPr>
              <a:t>experience mental, emotional, and physical exhaustion </a:t>
            </a:r>
            <a:r>
              <a:rPr lang="en-US" sz="2000" b="0" i="0" dirty="0">
                <a:solidFill>
                  <a:srgbClr val="374151"/>
                </a:solidFill>
                <a:effectLst/>
                <a:ea typeface="Calibri" panose="020F0502020204030204" pitchFamily="34" charset="0"/>
              </a:rPr>
              <a:t>as a result. It's </a:t>
            </a:r>
            <a:r>
              <a:rPr lang="en-US" sz="2000" b="0" i="0" dirty="0" err="1">
                <a:solidFill>
                  <a:srgbClr val="374151"/>
                </a:solidFill>
                <a:effectLst/>
                <a:ea typeface="Calibri" panose="020F0502020204030204" pitchFamily="34" charset="0"/>
              </a:rPr>
              <a:t>characterised</a:t>
            </a:r>
            <a:r>
              <a:rPr lang="en-US" sz="2000" b="0" i="0" dirty="0">
                <a:solidFill>
                  <a:srgbClr val="374151"/>
                </a:solidFill>
                <a:effectLst/>
                <a:ea typeface="Calibri" panose="020F0502020204030204" pitchFamily="34" charset="0"/>
              </a:rPr>
              <a:t> by feelings of detachment, reduced enthusiasm, and an overwhelming sense of depletion due to the incessant demands of digital communication and connectivity</a:t>
            </a:r>
            <a:r>
              <a:rPr lang="en-US" sz="2000" dirty="0">
                <a:solidFill>
                  <a:srgbClr val="374151"/>
                </a:solidFill>
                <a:ea typeface="Calibri" panose="020F0502020204030204" pitchFamily="34" charset="0"/>
              </a:rPr>
              <a:t>.</a:t>
            </a:r>
            <a:r>
              <a:rPr lang="en-US" sz="2000" b="0" i="0" dirty="0">
                <a:solidFill>
                  <a:srgbClr val="374151"/>
                </a:solidFill>
                <a:effectLst/>
                <a:ea typeface="Calibri" panose="020F0502020204030204" pitchFamily="34" charset="0"/>
              </a:rPr>
              <a:t> </a:t>
            </a:r>
          </a:p>
          <a:p>
            <a:pPr algn="l"/>
            <a:endParaRPr lang="en-US" sz="2000" dirty="0">
              <a:solidFill>
                <a:srgbClr val="374151"/>
              </a:solidFill>
              <a:ea typeface="Calibri" panose="020F0502020204030204" pitchFamily="34" charset="0"/>
            </a:endParaRPr>
          </a:p>
          <a:p>
            <a:pPr algn="l"/>
            <a:r>
              <a:rPr lang="en-US" sz="2000" b="0" i="0" dirty="0">
                <a:solidFill>
                  <a:srgbClr val="374151"/>
                </a:solidFill>
                <a:effectLst/>
                <a:ea typeface="Calibri" panose="020F0502020204030204" pitchFamily="34" charset="0"/>
              </a:rPr>
              <a:t>Digital burnout is exacerbated by the blurring of boundaries between work and personal life, where employees feel compelled to remain engaged with work-related tasks outside of their designated hours. This leads to increased stress, decreased job satisfaction, and a higher likelihood of burnout. SMEs that neglect to address digital burnout risk a decrease in employee morale, productivity, and overall performance, highlighting the importance of fostering a balanced digital work environment.</a:t>
            </a:r>
          </a:p>
          <a:p>
            <a:endParaRPr lang="en-IE" sz="2000" dirty="0">
              <a:ea typeface="Calibri" panose="020F0502020204030204" pitchFamily="34" charset="0"/>
            </a:endParaRPr>
          </a:p>
        </p:txBody>
      </p:sp>
    </p:spTree>
    <p:extLst>
      <p:ext uri="{BB962C8B-B14F-4D97-AF65-F5344CB8AC3E}">
        <p14:creationId xmlns:p14="http://schemas.microsoft.com/office/powerpoint/2010/main" val="1300278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Want to Learn More?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en-US" sz="2000" dirty="0"/>
              <a:t>As we can see, without proper support, leadership and health and safety practices, digital working can potentially have negative impacts. Throughout the </a:t>
            </a:r>
            <a:r>
              <a:rPr lang="en-US" sz="2000" b="1" dirty="0" err="1"/>
              <a:t>DigiWorkWell</a:t>
            </a:r>
            <a:r>
              <a:rPr lang="en-US" sz="2000" dirty="0"/>
              <a:t> course,  you will find more information about different concepts. Please see the recommendations below for more information:</a:t>
            </a:r>
          </a:p>
          <a:p>
            <a:endParaRPr lang="en-US" sz="2000" b="1" dirty="0"/>
          </a:p>
          <a:p>
            <a:pPr marL="342900" indent="-342900">
              <a:buFont typeface="Arial" panose="020B0604020202020204" pitchFamily="34" charset="0"/>
              <a:buChar char="•"/>
            </a:pPr>
            <a:r>
              <a:rPr lang="en-US" sz="2000" b="1" dirty="0"/>
              <a:t>Mental health conditions </a:t>
            </a:r>
            <a:r>
              <a:rPr lang="en-US" sz="2000" dirty="0"/>
              <a:t>such as stress, burnout, anxiety and depression can rise if not given proper consideration in organization’s health policy.</a:t>
            </a:r>
          </a:p>
          <a:p>
            <a:r>
              <a:rPr lang="en-US" sz="2000" i="1" dirty="0"/>
              <a:t>→ Learn more about Mental Wellbeing in Digital Working in Module 4. </a:t>
            </a:r>
          </a:p>
          <a:p>
            <a:endParaRPr lang="en-US" sz="2000" dirty="0"/>
          </a:p>
          <a:p>
            <a:pPr marL="342900" indent="-342900">
              <a:buFont typeface="Arial" panose="020B0604020202020204" pitchFamily="34" charset="0"/>
              <a:buChar char="•"/>
            </a:pPr>
            <a:r>
              <a:rPr lang="en-US" sz="2000" b="1" dirty="0"/>
              <a:t>Physical health conditions </a:t>
            </a:r>
            <a:r>
              <a:rPr lang="en-US" sz="2000" dirty="0"/>
              <a:t>such as weight gain, cardiovascular risks and muscular skeletal problems can arise due to increased sedentary behavior. Poor working environment and inappropriate equipment can lead to musculoskeletal and eye problems.</a:t>
            </a:r>
          </a:p>
          <a:p>
            <a:r>
              <a:rPr lang="en-US" sz="2000" i="1" dirty="0"/>
              <a:t>→ Learn more about Physical Health in Digital Working in Module 3. </a:t>
            </a:r>
          </a:p>
          <a:p>
            <a:endParaRPr lang="en-US" sz="2000" i="1" dirty="0"/>
          </a:p>
          <a:p>
            <a:endParaRPr lang="en-US" sz="2000" dirty="0"/>
          </a:p>
          <a:p>
            <a:endParaRPr lang="en-US" sz="2000" dirty="0"/>
          </a:p>
        </p:txBody>
      </p:sp>
    </p:spTree>
    <p:extLst>
      <p:ext uri="{BB962C8B-B14F-4D97-AF65-F5344CB8AC3E}">
        <p14:creationId xmlns:p14="http://schemas.microsoft.com/office/powerpoint/2010/main" val="2645038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04</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Promoting the Use of Safe Technology</a:t>
            </a:r>
            <a:endParaRPr lang="fi-FI" dirty="0"/>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3781511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3">
            <a:extLst>
              <a:ext uri="{FF2B5EF4-FFF2-40B4-BE49-F238E27FC236}">
                <a16:creationId xmlns:a16="http://schemas.microsoft.com/office/drawing/2014/main" id="{A8436A5A-BCE2-0DD2-2636-879683C598E9}"/>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IE" sz="3200" dirty="0"/>
              <a:t>Safe Technology Use</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a:lstStyle/>
          <a:p>
            <a:r>
              <a:rPr lang="en-US" sz="2000" dirty="0"/>
              <a:t>The integration of technology into the workplace has </a:t>
            </a:r>
            <a:r>
              <a:rPr lang="en-US" sz="2000" dirty="0" err="1"/>
              <a:t>revolutionised</a:t>
            </a:r>
            <a:r>
              <a:rPr lang="en-US" sz="2000" dirty="0"/>
              <a:t> how we operate, communicate, and collaborate when at work. However, the boundaries between work and personal life blur due to the constant connectivity afforded by technology, it is important to address the safe and responsible use of these tools to safeguard the wellbeing of employees.</a:t>
            </a:r>
          </a:p>
          <a:p>
            <a:endParaRPr lang="en-US" sz="2000" dirty="0"/>
          </a:p>
          <a:p>
            <a:r>
              <a:rPr lang="en-US" sz="2000" dirty="0"/>
              <a:t>Ensuring the safe use of technology in the workplace not only protects sensitive information and data but also plays a vital role in mitigating digital burnout and promoting a balanced, healthy work environment. This topic identifies tips that SMEs can use to adopt to foster a culture of mindful technology use, emphasizing the importance of digital wellbeing while harnessing the benefits of technology to enhance productivity and collaboration.</a:t>
            </a:r>
            <a:endParaRPr lang="en-IE" sz="2000" dirty="0"/>
          </a:p>
        </p:txBody>
      </p:sp>
    </p:spTree>
    <p:extLst>
      <p:ext uri="{BB962C8B-B14F-4D97-AF65-F5344CB8AC3E}">
        <p14:creationId xmlns:p14="http://schemas.microsoft.com/office/powerpoint/2010/main" val="2640490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7C23951-7BAC-A804-5FC2-A17BE0B02F4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IE" sz="3200" dirty="0"/>
              <a:t>Tips to Improve Safe Technology Use</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en-US" sz="2000" b="1" dirty="0"/>
              <a:t>Monitoring your smartphone use: </a:t>
            </a:r>
            <a:r>
              <a:rPr lang="en-US" sz="2000" dirty="0"/>
              <a:t>Smartphones ensure that we are always connected. Whilst this initially sounds brilliant, perhaps you can relate to the times you’ve received an email on a scheduled day off, and felt compelled to answer it? In order to use your phone in a safe way, particularly at work where it might cause a lot of distraction, it is recommended to monitor your phone use.</a:t>
            </a:r>
          </a:p>
          <a:p>
            <a:endParaRPr lang="en-US" sz="2000" dirty="0"/>
          </a:p>
          <a:p>
            <a:r>
              <a:rPr lang="en-US" sz="2000" dirty="0"/>
              <a:t>You can do this by creating set times to use your phone, or being mindful on how frequently you use it. This ensures that distractions are kept to a minimum, meaning you have less wasted time.</a:t>
            </a:r>
          </a:p>
          <a:p>
            <a:endParaRPr lang="en-US" sz="2000" dirty="0"/>
          </a:p>
          <a:p>
            <a:r>
              <a:rPr lang="en-US" sz="2000" dirty="0"/>
              <a:t>Some smartphones also have a digital wellbeing setting where you can set certain times where the “smart” functionality of your phone is reduced.</a:t>
            </a:r>
          </a:p>
        </p:txBody>
      </p:sp>
    </p:spTree>
    <p:extLst>
      <p:ext uri="{BB962C8B-B14F-4D97-AF65-F5344CB8AC3E}">
        <p14:creationId xmlns:p14="http://schemas.microsoft.com/office/powerpoint/2010/main" val="2790893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449A46DF-077F-F2FF-883C-CAC2465704B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flipH="1">
            <a:off x="6799263" y="0"/>
            <a:ext cx="4994275" cy="6858000"/>
          </a:xfrm>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IE" sz="3200" dirty="0"/>
              <a:t>Tips to Improve Safe Technology Use</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a:lstStyle/>
          <a:p>
            <a:r>
              <a:rPr lang="en-US" sz="2000" b="1" dirty="0"/>
              <a:t>Encourage Regular Screen Breaks: </a:t>
            </a:r>
            <a:r>
              <a:rPr lang="en-US" sz="2000" dirty="0"/>
              <a:t>Our brains only have a certain amount of energy that we can use for thinking before we need to take a break. When we continue using technology during a break, it does not allow our minds to rest properly.</a:t>
            </a:r>
          </a:p>
          <a:p>
            <a:endParaRPr lang="en-US" sz="2000" dirty="0"/>
          </a:p>
          <a:p>
            <a:r>
              <a:rPr lang="en-US" sz="2000" dirty="0"/>
              <a:t>Advocate for regular breaks away from screens to reduce eye strain and prevent cognitive fatigue. Encourage employees to follow the 20-20-20 rule: for every 20 minutes of screen time, take a 20-second break and focus on something 20 feet away. These brief pauses can significantly improve focus, reduce physical strain, and enhance overall digital wellbeing.</a:t>
            </a:r>
          </a:p>
          <a:p>
            <a:endParaRPr lang="en-US" sz="2000" dirty="0"/>
          </a:p>
          <a:p>
            <a:r>
              <a:rPr lang="en-US" sz="2000" dirty="0"/>
              <a:t>Similarly, encourage employees to take regular 5 minute breaks to get a healthy drink, or go for a short walk. All of these breaks can help us to recharge. </a:t>
            </a:r>
          </a:p>
          <a:p>
            <a:endParaRPr lang="en-US" sz="2000" dirty="0"/>
          </a:p>
          <a:p>
            <a:endParaRPr lang="en-IE" sz="2000" dirty="0"/>
          </a:p>
        </p:txBody>
      </p:sp>
    </p:spTree>
    <p:extLst>
      <p:ext uri="{BB962C8B-B14F-4D97-AF65-F5344CB8AC3E}">
        <p14:creationId xmlns:p14="http://schemas.microsoft.com/office/powerpoint/2010/main" val="3179291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9F8A26F-EF6E-C25B-6DC4-01CF642F9CF6}"/>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IE" sz="3200" dirty="0"/>
              <a:t>Tips to Improve Safe Technology Use</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en-US" sz="2000" b="1" dirty="0"/>
              <a:t>Promote Digital Hygiene Practices</a:t>
            </a:r>
            <a:r>
              <a:rPr lang="en-US" sz="2000" dirty="0"/>
              <a:t>:</a:t>
            </a:r>
          </a:p>
          <a:p>
            <a:r>
              <a:rPr lang="en-US" sz="2000" dirty="0"/>
              <a:t>Educate employees about digital hygiene best practices. This includes maintaining strong password practices, enabling two-factor authentication, regularly updating software and applications, and using secure networks. </a:t>
            </a:r>
          </a:p>
          <a:p>
            <a:endParaRPr lang="en-US" sz="2000" dirty="0"/>
          </a:p>
          <a:p>
            <a:r>
              <a:rPr lang="en-US" sz="2000" dirty="0"/>
              <a:t>By fostering a culture of cybersecurity awareness, you not only protect sensitive data but also alleviate stress related to potential security breaches.</a:t>
            </a:r>
            <a:endParaRPr lang="en-US" sz="2000" dirty="0">
              <a:solidFill>
                <a:srgbClr val="B79974"/>
              </a:solidFill>
            </a:endParaRPr>
          </a:p>
        </p:txBody>
      </p:sp>
    </p:spTree>
    <p:extLst>
      <p:ext uri="{BB962C8B-B14F-4D97-AF65-F5344CB8AC3E}">
        <p14:creationId xmlns:p14="http://schemas.microsoft.com/office/powerpoint/2010/main" val="3149239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1B170A4B-5D89-1235-2289-AD486BEB3A00}"/>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9" name="Text Placeholder 8">
            <a:extLst>
              <a:ext uri="{FF2B5EF4-FFF2-40B4-BE49-F238E27FC236}">
                <a16:creationId xmlns:a16="http://schemas.microsoft.com/office/drawing/2014/main" id="{E0B31D78-5FD0-B53D-FEF9-10FB1FDA9887}"/>
              </a:ext>
            </a:extLst>
          </p:cNvPr>
          <p:cNvSpPr>
            <a:spLocks noGrp="1"/>
          </p:cNvSpPr>
          <p:nvPr>
            <p:ph type="body" sz="quarter" idx="30"/>
          </p:nvPr>
        </p:nvSpPr>
        <p:spPr/>
        <p:txBody>
          <a:bodyPr/>
          <a:lstStyle/>
          <a:p>
            <a:r>
              <a:rPr lang="en-IE" sz="3200" dirty="0"/>
              <a:t>Tips to Improve Safe Technology Use</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241852" y="1409155"/>
            <a:ext cx="6280868" cy="4693261"/>
          </a:xfrm>
        </p:spPr>
        <p:txBody>
          <a:bodyPr/>
          <a:lstStyle/>
          <a:p>
            <a:r>
              <a:rPr lang="en-US" sz="2000" b="1" dirty="0"/>
              <a:t>Turn off push notifications: </a:t>
            </a:r>
            <a:r>
              <a:rPr lang="en-US" sz="2000" dirty="0"/>
              <a:t>Notifications, with their constant and often intrusive nature, can significantly impede digital wellbeing by fragmenting focus and creating a cycle of continuous distraction. Their constant presence fosters heightened stress levels and reduced productivity as individuals struggle to maintain undivided attention on tasks amidst so many interruptions. </a:t>
            </a:r>
          </a:p>
          <a:p>
            <a:endParaRPr lang="en-US" sz="2000" dirty="0"/>
          </a:p>
          <a:p>
            <a:r>
              <a:rPr lang="en-US" sz="2000" dirty="0"/>
              <a:t>One way to help counter this is by turning off push notifications. A push notification is an automatic message that an app or program will send out when you are not currently using the app. Turning off push notifications helps to ensure that you do not get distracted, as it can take some time to refocus on the task you were trying to complete. </a:t>
            </a:r>
          </a:p>
          <a:p>
            <a:endParaRPr lang="en-US" sz="2000" dirty="0"/>
          </a:p>
          <a:p>
            <a:endParaRPr lang="en-IE" sz="2000" dirty="0"/>
          </a:p>
        </p:txBody>
      </p:sp>
    </p:spTree>
    <p:extLst>
      <p:ext uri="{BB962C8B-B14F-4D97-AF65-F5344CB8AC3E}">
        <p14:creationId xmlns:p14="http://schemas.microsoft.com/office/powerpoint/2010/main" val="7886721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a:t>05</a:t>
            </a:r>
            <a:endParaRPr lang="fi-FI" dirty="0"/>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Boundary Setting</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rotWithShape="1">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221523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90BCAC3A-11C8-6F4F-65E9-6BCFEC1A455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1" name="Text Placeholder 10">
            <a:extLst>
              <a:ext uri="{FF2B5EF4-FFF2-40B4-BE49-F238E27FC236}">
                <a16:creationId xmlns:a16="http://schemas.microsoft.com/office/drawing/2014/main" id="{00B9BD9A-03DA-16FE-7086-2F993E531CBB}"/>
              </a:ext>
            </a:extLst>
          </p:cNvPr>
          <p:cNvSpPr>
            <a:spLocks noGrp="1"/>
          </p:cNvSpPr>
          <p:nvPr>
            <p:ph type="body" sz="quarter" idx="30"/>
          </p:nvPr>
        </p:nvSpPr>
        <p:spPr/>
        <p:txBody>
          <a:bodyPr/>
          <a:lstStyle/>
          <a:p>
            <a:r>
              <a:rPr lang="en-IE" sz="3200" dirty="0"/>
              <a:t>Why Boundary Setting is a Good Idea</a:t>
            </a:r>
          </a:p>
        </p:txBody>
      </p:sp>
      <p:sp>
        <p:nvSpPr>
          <p:cNvPr id="7" name="Text Placeholder 6">
            <a:extLst>
              <a:ext uri="{FF2B5EF4-FFF2-40B4-BE49-F238E27FC236}">
                <a16:creationId xmlns:a16="http://schemas.microsoft.com/office/drawing/2014/main" id="{E9AF4C7C-99F7-2760-0874-862927A9B0AC}"/>
              </a:ext>
            </a:extLst>
          </p:cNvPr>
          <p:cNvSpPr>
            <a:spLocks noGrp="1"/>
          </p:cNvSpPr>
          <p:nvPr>
            <p:ph type="body" sz="quarter" idx="48"/>
          </p:nvPr>
        </p:nvSpPr>
        <p:spPr>
          <a:xfrm>
            <a:off x="6221769" y="1181854"/>
            <a:ext cx="5574211" cy="4813657"/>
          </a:xfrm>
        </p:spPr>
        <p:txBody>
          <a:bodyPr/>
          <a:lstStyle/>
          <a:p>
            <a:r>
              <a:rPr lang="en-US" sz="2000" b="0" i="0" dirty="0">
                <a:solidFill>
                  <a:srgbClr val="374151"/>
                </a:solidFill>
                <a:effectLst/>
                <a:ea typeface="Calibri" panose="020F0502020204030204" pitchFamily="34" charset="0"/>
              </a:rPr>
              <a:t>Boundary setting is crucial for digital wellbeing in employees as it creates a protective framework that shields individuals from the negative effects of constant digital engagement. By establishing clear limits on digital interactions, such as defining work hours and communication norms, employees are empowered to disconnect and recharge during non-working hours. </a:t>
            </a:r>
          </a:p>
          <a:p>
            <a:endParaRPr lang="en-US" sz="2000" dirty="0">
              <a:solidFill>
                <a:srgbClr val="374151"/>
              </a:solidFill>
              <a:ea typeface="Calibri" panose="020F0502020204030204" pitchFamily="34" charset="0"/>
            </a:endParaRPr>
          </a:p>
          <a:p>
            <a:r>
              <a:rPr lang="en-US" sz="2000" b="0" i="0" dirty="0">
                <a:solidFill>
                  <a:srgbClr val="374151"/>
                </a:solidFill>
                <a:effectLst/>
                <a:ea typeface="Calibri" panose="020F0502020204030204" pitchFamily="34" charset="0"/>
              </a:rPr>
              <a:t>This separation between work and personal life prevents digital burnout, reduces stress, and enhances overall mental and emotional wellbeing. Moreover, boundary setting fosters a healthier relationship with technology, allowing employees to use digital tools intentionally and mindfully, which in turn promotes sustained focus, increased productivity, and a more balanced work-life equilibrium. </a:t>
            </a:r>
            <a:endParaRPr lang="en-US" sz="2000" dirty="0">
              <a:ea typeface="Calibri" panose="020F0502020204030204" pitchFamily="34" charset="0"/>
            </a:endParaRPr>
          </a:p>
        </p:txBody>
      </p:sp>
    </p:spTree>
    <p:extLst>
      <p:ext uri="{BB962C8B-B14F-4D97-AF65-F5344CB8AC3E}">
        <p14:creationId xmlns:p14="http://schemas.microsoft.com/office/powerpoint/2010/main" val="2752084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p:txBody>
          <a:bodyPr/>
          <a:lstStyle/>
          <a:p>
            <a:r>
              <a:rPr lang="en-US" dirty="0"/>
              <a:t>Welcome to the </a:t>
            </a:r>
            <a:r>
              <a:rPr lang="en-US" dirty="0" err="1"/>
              <a:t>DigiWorkWell</a:t>
            </a:r>
            <a:r>
              <a:rPr lang="en-US" dirty="0"/>
              <a:t> Training Course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p:txBody>
          <a:bodyPr/>
          <a:lstStyle/>
          <a:p>
            <a:pPr>
              <a:spcAft>
                <a:spcPts val="600"/>
              </a:spcAft>
            </a:pPr>
            <a:r>
              <a:rPr lang="en-GB" sz="1800" dirty="0"/>
              <a:t>Digitalisation and technology have enabled the opportunities for working and communication regardless of distance or time. While this has had many positive impacts, these changes can also have negative consequences for employers and employees. </a:t>
            </a:r>
          </a:p>
          <a:p>
            <a:pPr>
              <a:spcAft>
                <a:spcPts val="600"/>
              </a:spcAft>
            </a:pPr>
            <a:r>
              <a:rPr lang="en-GB" sz="1800" dirty="0"/>
              <a:t>This course offers you the knowledge, skills and self-belief required to implement and in-company programme to prevent employee digital overload. </a:t>
            </a:r>
            <a:r>
              <a:rPr lang="en-US" sz="1800" dirty="0"/>
              <a:t>SMEs are lagging behind large companies in terms of employee digital wellbeing policies and initiatives – with 82% of SME employers NOT having any digital health or wellbeing policies in place nor plans to introduce them. </a:t>
            </a:r>
            <a:endParaRPr lang="en-GB" sz="1800" dirty="0"/>
          </a:p>
          <a:p>
            <a:pPr>
              <a:spcAft>
                <a:spcPts val="600"/>
              </a:spcAft>
            </a:pPr>
            <a:r>
              <a:rPr lang="en-GB" sz="1800" dirty="0"/>
              <a:t>The course is divided into five modules. Each of these modules contains introduction to the themes, best practices and other training materials.</a:t>
            </a:r>
          </a:p>
          <a:p>
            <a:pPr>
              <a:spcAft>
                <a:spcPts val="600"/>
              </a:spcAft>
            </a:pPr>
            <a:r>
              <a:rPr lang="en-GB" sz="1800" b="1" dirty="0"/>
              <a:t>Throughout the modules you will learn</a:t>
            </a:r>
          </a:p>
          <a:p>
            <a:pPr marL="342900" indent="-342900">
              <a:buFont typeface="Arial" panose="020B0604020202020204" pitchFamily="34" charset="0"/>
              <a:buChar char="•"/>
            </a:pPr>
            <a:r>
              <a:rPr lang="en-GB" sz="1800" dirty="0"/>
              <a:t>What digital working is and its effects on both mental and physical health</a:t>
            </a:r>
          </a:p>
          <a:p>
            <a:pPr marL="342900" indent="-342900">
              <a:buFont typeface="Arial" panose="020B0604020202020204" pitchFamily="34" charset="0"/>
              <a:buChar char="•"/>
            </a:pPr>
            <a:r>
              <a:rPr lang="en-GB" sz="1800" dirty="0"/>
              <a:t>Setting up your own digital life in different areas Understanding the special features of digital working and communication</a:t>
            </a:r>
          </a:p>
          <a:p>
            <a:pPr marL="342900" indent="-342900">
              <a:buFont typeface="Arial" panose="020B0604020202020204" pitchFamily="34" charset="0"/>
              <a:buChar char="•"/>
            </a:pPr>
            <a:r>
              <a:rPr lang="en-GB" sz="1800" dirty="0"/>
              <a:t>What leading a digital workforce means and best practices for it.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a:t>
            </a:fld>
            <a:endParaRPr lang="en-US" sz="1291" dirty="0"/>
          </a:p>
        </p:txBody>
      </p:sp>
    </p:spTree>
    <p:extLst>
      <p:ext uri="{BB962C8B-B14F-4D97-AF65-F5344CB8AC3E}">
        <p14:creationId xmlns:p14="http://schemas.microsoft.com/office/powerpoint/2010/main" val="3996798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9">
            <a:extLst>
              <a:ext uri="{FF2B5EF4-FFF2-40B4-BE49-F238E27FC236}">
                <a16:creationId xmlns:a16="http://schemas.microsoft.com/office/drawing/2014/main" id="{435FCE26-E152-F053-DC6A-C8797A283F1D}"/>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IE" sz="3200" dirty="0"/>
              <a:t>Tips to Improve Safe Technology Use</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en-US" sz="2000" b="1" dirty="0"/>
              <a:t>Implement Digital Etiquette Guidelines: </a:t>
            </a:r>
            <a:r>
              <a:rPr lang="en-US" sz="2000" dirty="0"/>
              <a:t>Establish clear guidelines for the appropriate use of technology during work hours. Encourage employees to respect designated break times and avoid checking emails or messages outside of those times. Define expectations for response times and communicate the importance of disconnecting during non-working hours to prevent digital burnout.</a:t>
            </a:r>
          </a:p>
          <a:p>
            <a:endParaRPr lang="en-US" sz="2000" dirty="0"/>
          </a:p>
          <a:p>
            <a:r>
              <a:rPr lang="en-US" sz="2000" dirty="0"/>
              <a:t>In some EU countries governments have brought in an employees right to disconnect. This is a law where employers have to respect that an employee finishes work at a certain time and should not be contacted within working hours.</a:t>
            </a:r>
          </a:p>
          <a:p>
            <a:r>
              <a:rPr lang="en-US" sz="2000" dirty="0">
                <a:solidFill>
                  <a:srgbClr val="B79974"/>
                </a:solidFill>
                <a:hlinkClick r:id="rId3" action="ppaction://hlinkfile">
                  <a:extLst>
                    <a:ext uri="{A12FA001-AC4F-418D-AE19-62706E023703}">
                      <ahyp:hlinkClr xmlns:ahyp="http://schemas.microsoft.com/office/drawing/2018/hyperlinkcolor" val="tx"/>
                    </a:ext>
                  </a:extLst>
                </a:hlinkClick>
              </a:rPr>
              <a:t>To see what some European countries are doing with their right to disconnect, click here</a:t>
            </a:r>
            <a:endParaRPr lang="en-US" sz="2000" dirty="0">
              <a:solidFill>
                <a:srgbClr val="B79974"/>
              </a:solidFill>
            </a:endParaRPr>
          </a:p>
        </p:txBody>
      </p:sp>
    </p:spTree>
    <p:extLst>
      <p:ext uri="{BB962C8B-B14F-4D97-AF65-F5344CB8AC3E}">
        <p14:creationId xmlns:p14="http://schemas.microsoft.com/office/powerpoint/2010/main" val="147226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E130FD0-5E68-BE4E-7521-27B1CD4DC4F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45E18B39-6088-17DE-38C0-8C8C8E7F6345}"/>
              </a:ext>
            </a:extLst>
          </p:cNvPr>
          <p:cNvSpPr>
            <a:spLocks noGrp="1"/>
          </p:cNvSpPr>
          <p:nvPr>
            <p:ph type="body" sz="quarter" idx="30"/>
          </p:nvPr>
        </p:nvSpPr>
        <p:spPr>
          <a:xfrm>
            <a:off x="215428" y="432419"/>
            <a:ext cx="6776598" cy="842867"/>
          </a:xfrm>
        </p:spPr>
        <p:txBody>
          <a:bodyPr/>
          <a:lstStyle/>
          <a:p>
            <a:r>
              <a:rPr lang="en-IE" sz="3200" dirty="0"/>
              <a:t>Tips to Improve Safe Technology Use</a:t>
            </a:r>
          </a:p>
        </p:txBody>
      </p:sp>
      <p:sp>
        <p:nvSpPr>
          <p:cNvPr id="7" name="Text Placeholder 6">
            <a:extLst>
              <a:ext uri="{FF2B5EF4-FFF2-40B4-BE49-F238E27FC236}">
                <a16:creationId xmlns:a16="http://schemas.microsoft.com/office/drawing/2014/main" id="{08528FEF-BD5F-A632-5D35-66D4F36CD8C4}"/>
              </a:ext>
            </a:extLst>
          </p:cNvPr>
          <p:cNvSpPr>
            <a:spLocks noGrp="1"/>
          </p:cNvSpPr>
          <p:nvPr>
            <p:ph type="body" sz="quarter" idx="48"/>
          </p:nvPr>
        </p:nvSpPr>
        <p:spPr>
          <a:xfrm>
            <a:off x="215428" y="1310886"/>
            <a:ext cx="6108148" cy="4693261"/>
          </a:xfrm>
        </p:spPr>
        <p:txBody>
          <a:bodyPr/>
          <a:lstStyle/>
          <a:p>
            <a:r>
              <a:rPr lang="en-US" sz="2000" b="1" i="0" dirty="0">
                <a:effectLst/>
                <a:ea typeface="Calibri" panose="020F0502020204030204" pitchFamily="34" charset="0"/>
              </a:rPr>
              <a:t>Flexible Work Hours:</a:t>
            </a:r>
            <a:r>
              <a:rPr lang="en-US" sz="2000" b="0" i="0" dirty="0">
                <a:solidFill>
                  <a:srgbClr val="374151"/>
                </a:solidFill>
                <a:effectLst/>
                <a:ea typeface="Calibri" panose="020F0502020204030204" pitchFamily="34" charset="0"/>
              </a:rPr>
              <a:t> Where feasible, implement flexible work arrangements that empower employees to set their own schedules within certain parameters that work for the business also. This flexibility enables individuals to align their work hours with their most productive times, promoting better time management and reducing the pressure to always be available.</a:t>
            </a:r>
          </a:p>
          <a:p>
            <a:endParaRPr lang="en-US" sz="2000" b="0" i="0" dirty="0">
              <a:solidFill>
                <a:srgbClr val="374151"/>
              </a:solidFill>
              <a:effectLst/>
              <a:ea typeface="Calibri" panose="020F0502020204030204" pitchFamily="34" charset="0"/>
            </a:endParaRPr>
          </a:p>
          <a:p>
            <a:r>
              <a:rPr lang="en-US" sz="2000" b="0" i="0" dirty="0">
                <a:solidFill>
                  <a:srgbClr val="374151"/>
                </a:solidFill>
                <a:effectLst/>
                <a:ea typeface="Calibri" panose="020F0502020204030204" pitchFamily="34" charset="0"/>
              </a:rPr>
              <a:t>This approach not only maximizes the quality of work but also reduces the stress associated with conforming to rigid schedules. Moreover, the reduced pressure to always be available encourages a healthier work-life balance, mitigates the risk of burnout, and enhances overall job satisfaction. Ultimately, these benefits lead to increased employee morale, productivity, and retention, contributing to a positive workplace culture and bolstering the </a:t>
            </a:r>
            <a:r>
              <a:rPr lang="en-US" sz="2000" dirty="0">
                <a:solidFill>
                  <a:srgbClr val="374151"/>
                </a:solidFill>
                <a:ea typeface="Calibri" panose="020F0502020204030204" pitchFamily="34" charset="0"/>
              </a:rPr>
              <a:t>SME’s</a:t>
            </a:r>
            <a:r>
              <a:rPr lang="en-US" sz="2000" b="0" i="0" dirty="0">
                <a:solidFill>
                  <a:srgbClr val="374151"/>
                </a:solidFill>
                <a:effectLst/>
                <a:ea typeface="Calibri" panose="020F0502020204030204" pitchFamily="34" charset="0"/>
              </a:rPr>
              <a:t> overall success.</a:t>
            </a:r>
            <a:endParaRPr lang="en-IE" sz="2000" dirty="0">
              <a:ea typeface="Calibri" panose="020F0502020204030204" pitchFamily="34" charset="0"/>
            </a:endParaRPr>
          </a:p>
        </p:txBody>
      </p:sp>
    </p:spTree>
    <p:extLst>
      <p:ext uri="{BB962C8B-B14F-4D97-AF65-F5344CB8AC3E}">
        <p14:creationId xmlns:p14="http://schemas.microsoft.com/office/powerpoint/2010/main" val="1089856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3">
            <a:extLst>
              <a:ext uri="{FF2B5EF4-FFF2-40B4-BE49-F238E27FC236}">
                <a16:creationId xmlns:a16="http://schemas.microsoft.com/office/drawing/2014/main" id="{5F306CA7-A487-B56B-4D8F-52735B143FBC}"/>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884238" y="0"/>
            <a:ext cx="4994275" cy="6858000"/>
          </a:xfrm>
        </p:spPr>
      </p:pic>
      <p:sp>
        <p:nvSpPr>
          <p:cNvPr id="3" name="Text Placeholder 2">
            <a:extLst>
              <a:ext uri="{FF2B5EF4-FFF2-40B4-BE49-F238E27FC236}">
                <a16:creationId xmlns:a16="http://schemas.microsoft.com/office/drawing/2014/main" id="{588B426B-F635-E484-633C-051A613ED1CA}"/>
              </a:ext>
            </a:extLst>
          </p:cNvPr>
          <p:cNvSpPr>
            <a:spLocks noGrp="1"/>
          </p:cNvSpPr>
          <p:nvPr>
            <p:ph type="body" sz="quarter" idx="30"/>
          </p:nvPr>
        </p:nvSpPr>
        <p:spPr/>
        <p:txBody>
          <a:bodyPr/>
          <a:lstStyle/>
          <a:p>
            <a:r>
              <a:rPr lang="en-IE" sz="3200" dirty="0"/>
              <a:t>Tips to Improve Safe Technology Use</a:t>
            </a:r>
          </a:p>
        </p:txBody>
      </p:sp>
      <p:sp>
        <p:nvSpPr>
          <p:cNvPr id="7" name="Text Placeholder 6">
            <a:extLst>
              <a:ext uri="{FF2B5EF4-FFF2-40B4-BE49-F238E27FC236}">
                <a16:creationId xmlns:a16="http://schemas.microsoft.com/office/drawing/2014/main" id="{3EF41F46-9F41-F9DC-7E60-F76AD3759068}"/>
              </a:ext>
            </a:extLst>
          </p:cNvPr>
          <p:cNvSpPr>
            <a:spLocks noGrp="1"/>
          </p:cNvSpPr>
          <p:nvPr>
            <p:ph type="body" sz="quarter" idx="48"/>
          </p:nvPr>
        </p:nvSpPr>
        <p:spPr>
          <a:xfrm>
            <a:off x="6203455" y="1187641"/>
            <a:ext cx="5574211" cy="4813657"/>
          </a:xfrm>
        </p:spPr>
        <p:txBody>
          <a:bodyPr/>
          <a:lstStyle/>
          <a:p>
            <a:r>
              <a:rPr lang="en-US" sz="2000" b="1" dirty="0"/>
              <a:t>Scheduled Focus Time: </a:t>
            </a:r>
            <a:r>
              <a:rPr lang="en-US" sz="2000" dirty="0"/>
              <a:t>Designate specific time blocks during the workday as "focus time" where employees are encouraged to </a:t>
            </a:r>
            <a:r>
              <a:rPr lang="en-US" sz="2000" dirty="0" err="1"/>
              <a:t>minimise</a:t>
            </a:r>
            <a:r>
              <a:rPr lang="en-US" sz="2000" dirty="0"/>
              <a:t> digital distractions. During these periods, discourage meetings and non-essential communications, allowing employees uninterrupted stretches to tackle important tasks with heightened concentration.</a:t>
            </a:r>
          </a:p>
          <a:p>
            <a:endParaRPr lang="en-US" sz="2000" dirty="0">
              <a:solidFill>
                <a:srgbClr val="B79974"/>
              </a:solidFill>
            </a:endParaRPr>
          </a:p>
          <a:p>
            <a:r>
              <a:rPr lang="en-US" sz="2000" dirty="0"/>
              <a:t>Another technique or method that you can use to help with distractions and ensure that you are focused on a specific task is the </a:t>
            </a:r>
            <a:r>
              <a:rPr lang="en-US" sz="2000" b="1" dirty="0"/>
              <a:t>Pomodoro technique</a:t>
            </a:r>
            <a:r>
              <a:rPr lang="en-US" sz="2000" dirty="0"/>
              <a:t>. This is where you work intensively for 25 minutes, and then take a 5-minute break. Take a 15-30 min break after four </a:t>
            </a:r>
            <a:r>
              <a:rPr lang="en-US" sz="2000" dirty="0" err="1"/>
              <a:t>pomodoros</a:t>
            </a:r>
            <a:r>
              <a:rPr lang="en-US" sz="2000" dirty="0"/>
              <a:t>. Let's take a closer look at the Pomodoro technique.</a:t>
            </a:r>
          </a:p>
          <a:p>
            <a:endParaRPr lang="en-US" sz="2000" dirty="0">
              <a:solidFill>
                <a:srgbClr val="B79974"/>
              </a:solidFill>
            </a:endParaRPr>
          </a:p>
        </p:txBody>
      </p:sp>
    </p:spTree>
    <p:extLst>
      <p:ext uri="{BB962C8B-B14F-4D97-AF65-F5344CB8AC3E}">
        <p14:creationId xmlns:p14="http://schemas.microsoft.com/office/powerpoint/2010/main" val="2613398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6B1F385-DAA7-BC07-340C-804347E82D5E}"/>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12" name="Text Placeholder 11">
            <a:extLst>
              <a:ext uri="{FF2B5EF4-FFF2-40B4-BE49-F238E27FC236}">
                <a16:creationId xmlns:a16="http://schemas.microsoft.com/office/drawing/2014/main" id="{DABB18E3-F736-2842-91BA-877EB98C7F53}"/>
              </a:ext>
            </a:extLst>
          </p:cNvPr>
          <p:cNvSpPr>
            <a:spLocks noGrp="1"/>
          </p:cNvSpPr>
          <p:nvPr>
            <p:ph type="body" sz="quarter" idx="30"/>
          </p:nvPr>
        </p:nvSpPr>
        <p:spPr>
          <a:xfrm>
            <a:off x="4890794" y="556054"/>
            <a:ext cx="3845581" cy="1025611"/>
          </a:xfrm>
        </p:spPr>
        <p:txBody>
          <a:bodyPr/>
          <a:lstStyle/>
          <a:p>
            <a:r>
              <a:rPr lang="en-US" sz="3200" dirty="0"/>
              <a:t>Pomodoro Technique</a:t>
            </a:r>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pPr/>
              <a:t>33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84030" y="1581665"/>
            <a:ext cx="5519942" cy="3889855"/>
          </a:xfrm>
        </p:spPr>
        <p:txBody>
          <a:bodyPr/>
          <a:lstStyle/>
          <a:p>
            <a:pPr marL="0" algn="ctr"/>
            <a:r>
              <a:rPr lang="en-US" sz="2800" b="1" dirty="0"/>
              <a:t>How the Pomodoro Technique looks in action:</a:t>
            </a:r>
          </a:p>
          <a:p>
            <a:pPr marL="457200" indent="-457200">
              <a:buFont typeface="+mj-lt"/>
              <a:buAutoNum type="arabicPeriod"/>
            </a:pPr>
            <a:r>
              <a:rPr lang="en-US" sz="2000" dirty="0"/>
              <a:t>Get a to-do list and a timer.</a:t>
            </a:r>
          </a:p>
          <a:p>
            <a:pPr marL="457200" indent="-457200">
              <a:buFont typeface="+mj-lt"/>
              <a:buAutoNum type="arabicPeriod"/>
            </a:pPr>
            <a:r>
              <a:rPr lang="en-US" sz="2000" dirty="0"/>
              <a:t>Set your timer for 25 minutes and focus on a      single task until the timer rings.</a:t>
            </a:r>
          </a:p>
          <a:p>
            <a:pPr marL="457200" indent="-457200">
              <a:buFont typeface="+mj-lt"/>
              <a:buAutoNum type="arabicPeriod"/>
            </a:pPr>
            <a:r>
              <a:rPr lang="en-US" sz="2000" dirty="0"/>
              <a:t>When your session ends, mark off one pomodoro and record what you completed.</a:t>
            </a:r>
          </a:p>
          <a:p>
            <a:pPr marL="457200" indent="-457200">
              <a:buFont typeface="+mj-lt"/>
              <a:buAutoNum type="arabicPeriod"/>
            </a:pPr>
            <a:r>
              <a:rPr lang="en-US" sz="2000" dirty="0"/>
              <a:t>Enjoy a five-minute break and remember to stay away from screens during the break!</a:t>
            </a:r>
          </a:p>
          <a:p>
            <a:pPr marL="457200" indent="-457200">
              <a:buFont typeface="+mj-lt"/>
              <a:buAutoNum type="arabicPeriod"/>
            </a:pPr>
            <a:r>
              <a:rPr lang="en-US" sz="2000" dirty="0"/>
              <a:t>After four </a:t>
            </a:r>
            <a:r>
              <a:rPr lang="en-US" sz="2000" dirty="0" err="1"/>
              <a:t>pomodoros</a:t>
            </a:r>
            <a:r>
              <a:rPr lang="en-US" sz="2000" dirty="0"/>
              <a:t>, take a longer, more restorative 15–30-minute break. </a:t>
            </a:r>
          </a:p>
          <a:p>
            <a:pPr marL="342900" indent="-342900">
              <a:buAutoNum type="arabicPeriod"/>
            </a:pPr>
            <a:endParaRPr lang="en-US" sz="2000" dirty="0"/>
          </a:p>
          <a:p>
            <a:pPr indent="0"/>
            <a:r>
              <a:rPr lang="en-US" sz="2400" dirty="0">
                <a:solidFill>
                  <a:srgbClr val="7654A2"/>
                </a:solidFill>
                <a:hlinkClick r:id="rId3">
                  <a:extLst>
                    <a:ext uri="{A12FA001-AC4F-418D-AE19-62706E023703}">
                      <ahyp:hlinkClr xmlns:ahyp="http://schemas.microsoft.com/office/drawing/2018/hyperlinkcolor" val="tx"/>
                    </a:ext>
                  </a:extLst>
                </a:hlinkClick>
              </a:rPr>
              <a:t>Read more about the pomodoro technique by clicking here:</a:t>
            </a:r>
            <a:endParaRPr lang="en-US" sz="2400" dirty="0">
              <a:solidFill>
                <a:srgbClr val="7654A2"/>
              </a:solidFill>
            </a:endParaRPr>
          </a:p>
        </p:txBody>
      </p:sp>
      <p:sp>
        <p:nvSpPr>
          <p:cNvPr id="7" name="Freeform 6">
            <a:extLst>
              <a:ext uri="{FF2B5EF4-FFF2-40B4-BE49-F238E27FC236}">
                <a16:creationId xmlns:a16="http://schemas.microsoft.com/office/drawing/2014/main" id="{E2D134EE-D694-4C9B-B64B-AE65D5D1AF43}"/>
              </a:ext>
            </a:extLst>
          </p:cNvPr>
          <p:cNvSpPr/>
          <p:nvPr/>
        </p:nvSpPr>
        <p:spPr>
          <a:xfrm>
            <a:off x="795273" y="4457985"/>
            <a:ext cx="4218413" cy="3781775"/>
          </a:xfrm>
          <a:custGeom>
            <a:avLst/>
            <a:gdLst>
              <a:gd name="connsiteX0" fmla="*/ 462978 w 980508"/>
              <a:gd name="connsiteY0" fmla="*/ 7330 h 879018"/>
              <a:gd name="connsiteX1" fmla="*/ 541187 w 980508"/>
              <a:gd name="connsiteY1" fmla="*/ 0 h 879018"/>
              <a:gd name="connsiteX2" fmla="*/ 774185 w 980508"/>
              <a:gd name="connsiteY2" fmla="*/ 66788 h 879018"/>
              <a:gd name="connsiteX3" fmla="*/ 770111 w 980508"/>
              <a:gd name="connsiteY3" fmla="*/ 99368 h 879018"/>
              <a:gd name="connsiteX4" fmla="*/ 770111 w 980508"/>
              <a:gd name="connsiteY4" fmla="*/ 99368 h 879018"/>
              <a:gd name="connsiteX5" fmla="*/ 475198 w 980508"/>
              <a:gd name="connsiteY5" fmla="*/ 274483 h 879018"/>
              <a:gd name="connsiteX6" fmla="*/ 470310 w 980508"/>
              <a:gd name="connsiteY6" fmla="*/ 276926 h 879018"/>
              <a:gd name="connsiteX7" fmla="*/ 439352 w 980508"/>
              <a:gd name="connsiteY7" fmla="*/ 263895 h 879018"/>
              <a:gd name="connsiteX8" fmla="*/ 438537 w 980508"/>
              <a:gd name="connsiteY8" fmla="*/ 39096 h 879018"/>
              <a:gd name="connsiteX9" fmla="*/ 462978 w 980508"/>
              <a:gd name="connsiteY9" fmla="*/ 7330 h 879018"/>
              <a:gd name="connsiteX10" fmla="*/ 367660 w 980508"/>
              <a:gd name="connsiteY10" fmla="*/ 552224 h 879018"/>
              <a:gd name="connsiteX11" fmla="*/ 388842 w 980508"/>
              <a:gd name="connsiteY11" fmla="*/ 523717 h 879018"/>
              <a:gd name="connsiteX12" fmla="*/ 432835 w 980508"/>
              <a:gd name="connsiteY12" fmla="*/ 524531 h 879018"/>
              <a:gd name="connsiteX13" fmla="*/ 478456 w 980508"/>
              <a:gd name="connsiteY13" fmla="*/ 588061 h 879018"/>
              <a:gd name="connsiteX14" fmla="*/ 463792 w 980508"/>
              <a:gd name="connsiteY14" fmla="*/ 610052 h 879018"/>
              <a:gd name="connsiteX15" fmla="*/ 381510 w 980508"/>
              <a:gd name="connsiteY15" fmla="*/ 591319 h 879018"/>
              <a:gd name="connsiteX16" fmla="*/ 367660 w 980508"/>
              <a:gd name="connsiteY16" fmla="*/ 552224 h 879018"/>
              <a:gd name="connsiteX17" fmla="*/ 198207 w 980508"/>
              <a:gd name="connsiteY17" fmla="*/ 706162 h 879018"/>
              <a:gd name="connsiteX18" fmla="*/ 172952 w 980508"/>
              <a:gd name="connsiteY18" fmla="*/ 680913 h 879018"/>
              <a:gd name="connsiteX19" fmla="*/ 186802 w 980508"/>
              <a:gd name="connsiteY19" fmla="*/ 634487 h 879018"/>
              <a:gd name="connsiteX20" fmla="*/ 233238 w 980508"/>
              <a:gd name="connsiteY20" fmla="*/ 610052 h 879018"/>
              <a:gd name="connsiteX21" fmla="*/ 335888 w 980508"/>
              <a:gd name="connsiteY21" fmla="*/ 641818 h 879018"/>
              <a:gd name="connsiteX22" fmla="*/ 335888 w 980508"/>
              <a:gd name="connsiteY22" fmla="*/ 663809 h 879018"/>
              <a:gd name="connsiteX23" fmla="*/ 198207 w 980508"/>
              <a:gd name="connsiteY23" fmla="*/ 706162 h 879018"/>
              <a:gd name="connsiteX24" fmla="*/ 634060 w 980508"/>
              <a:gd name="connsiteY24" fmla="*/ 869060 h 879018"/>
              <a:gd name="connsiteX25" fmla="*/ 556666 w 980508"/>
              <a:gd name="connsiteY25" fmla="*/ 878834 h 879018"/>
              <a:gd name="connsiteX26" fmla="*/ 322038 w 980508"/>
              <a:gd name="connsiteY26" fmla="*/ 819376 h 879018"/>
              <a:gd name="connsiteX27" fmla="*/ 325297 w 980508"/>
              <a:gd name="connsiteY27" fmla="*/ 785982 h 879018"/>
              <a:gd name="connsiteX28" fmla="*/ 325297 w 980508"/>
              <a:gd name="connsiteY28" fmla="*/ 785982 h 879018"/>
              <a:gd name="connsiteX29" fmla="*/ 614508 w 980508"/>
              <a:gd name="connsiteY29" fmla="*/ 602722 h 879018"/>
              <a:gd name="connsiteX30" fmla="*/ 619396 w 980508"/>
              <a:gd name="connsiteY30" fmla="*/ 600279 h 879018"/>
              <a:gd name="connsiteX31" fmla="*/ 651168 w 980508"/>
              <a:gd name="connsiteY31" fmla="*/ 612496 h 879018"/>
              <a:gd name="connsiteX32" fmla="*/ 659315 w 980508"/>
              <a:gd name="connsiteY32" fmla="*/ 837295 h 879018"/>
              <a:gd name="connsiteX33" fmla="*/ 634060 w 980508"/>
              <a:gd name="connsiteY33" fmla="*/ 869060 h 879018"/>
              <a:gd name="connsiteX34" fmla="*/ 955043 w 980508"/>
              <a:gd name="connsiteY34" fmla="*/ 587247 h 879018"/>
              <a:gd name="connsiteX35" fmla="*/ 922456 w 980508"/>
              <a:gd name="connsiteY35" fmla="*/ 658108 h 879018"/>
              <a:gd name="connsiteX36" fmla="*/ 748115 w 980508"/>
              <a:gd name="connsiteY36" fmla="*/ 826707 h 879018"/>
              <a:gd name="connsiteX37" fmla="*/ 721230 w 980508"/>
              <a:gd name="connsiteY37" fmla="*/ 807159 h 879018"/>
              <a:gd name="connsiteX38" fmla="*/ 721230 w 980508"/>
              <a:gd name="connsiteY38" fmla="*/ 807159 h 879018"/>
              <a:gd name="connsiteX39" fmla="*/ 717157 w 980508"/>
              <a:gd name="connsiteY39" fmla="*/ 465073 h 879018"/>
              <a:gd name="connsiteX40" fmla="*/ 717157 w 980508"/>
              <a:gd name="connsiteY40" fmla="*/ 459372 h 879018"/>
              <a:gd name="connsiteX41" fmla="*/ 744041 w 980508"/>
              <a:gd name="connsiteY41" fmla="*/ 439010 h 879018"/>
              <a:gd name="connsiteX42" fmla="*/ 939564 w 980508"/>
              <a:gd name="connsiteY42" fmla="*/ 549780 h 879018"/>
              <a:gd name="connsiteX43" fmla="*/ 955043 w 980508"/>
              <a:gd name="connsiteY43" fmla="*/ 587247 h 879018"/>
              <a:gd name="connsiteX44" fmla="*/ 980298 w 980508"/>
              <a:gd name="connsiteY44" fmla="*/ 454485 h 879018"/>
              <a:gd name="connsiteX45" fmla="*/ 949340 w 980508"/>
              <a:gd name="connsiteY45" fmla="*/ 467517 h 879018"/>
              <a:gd name="connsiteX46" fmla="*/ 949340 w 980508"/>
              <a:gd name="connsiteY46" fmla="*/ 467517 h 879018"/>
              <a:gd name="connsiteX47" fmla="*/ 651168 w 980508"/>
              <a:gd name="connsiteY47" fmla="*/ 299732 h 879018"/>
              <a:gd name="connsiteX48" fmla="*/ 646280 w 980508"/>
              <a:gd name="connsiteY48" fmla="*/ 296474 h 879018"/>
              <a:gd name="connsiteX49" fmla="*/ 642207 w 980508"/>
              <a:gd name="connsiteY49" fmla="*/ 263080 h 879018"/>
              <a:gd name="connsiteX50" fmla="*/ 836100 w 980508"/>
              <a:gd name="connsiteY50" fmla="*/ 149866 h 879018"/>
              <a:gd name="connsiteX51" fmla="*/ 876019 w 980508"/>
              <a:gd name="connsiteY51" fmla="*/ 156382 h 879018"/>
              <a:gd name="connsiteX52" fmla="*/ 920827 w 980508"/>
              <a:gd name="connsiteY52" fmla="*/ 220727 h 879018"/>
              <a:gd name="connsiteX53" fmla="*/ 980298 w 980508"/>
              <a:gd name="connsiteY53" fmla="*/ 454485 h 879018"/>
              <a:gd name="connsiteX54" fmla="*/ 206354 w 980508"/>
              <a:gd name="connsiteY54" fmla="*/ 532676 h 879018"/>
              <a:gd name="connsiteX55" fmla="*/ 291081 w 980508"/>
              <a:gd name="connsiteY55" fmla="*/ 517201 h 879018"/>
              <a:gd name="connsiteX56" fmla="*/ 294339 w 980508"/>
              <a:gd name="connsiteY56" fmla="*/ 503355 h 879018"/>
              <a:gd name="connsiteX57" fmla="*/ 229980 w 980508"/>
              <a:gd name="connsiteY57" fmla="*/ 452042 h 879018"/>
              <a:gd name="connsiteX58" fmla="*/ 211242 w 980508"/>
              <a:gd name="connsiteY58" fmla="*/ 457743 h 879018"/>
              <a:gd name="connsiteX59" fmla="*/ 193319 w 980508"/>
              <a:gd name="connsiteY59" fmla="*/ 518830 h 879018"/>
              <a:gd name="connsiteX60" fmla="*/ 206354 w 980508"/>
              <a:gd name="connsiteY60" fmla="*/ 532676 h 879018"/>
              <a:gd name="connsiteX61" fmla="*/ 1055 w 980508"/>
              <a:gd name="connsiteY61" fmla="*/ 526160 h 879018"/>
              <a:gd name="connsiteX62" fmla="*/ 18163 w 980508"/>
              <a:gd name="connsiteY62" fmla="*/ 545708 h 879018"/>
              <a:gd name="connsiteX63" fmla="*/ 66229 w 980508"/>
              <a:gd name="connsiteY63" fmla="*/ 536748 h 879018"/>
              <a:gd name="connsiteX64" fmla="*/ 71117 w 980508"/>
              <a:gd name="connsiteY64" fmla="*/ 517201 h 879018"/>
              <a:gd name="connsiteX65" fmla="*/ 36086 w 980508"/>
              <a:gd name="connsiteY65" fmla="*/ 489508 h 879018"/>
              <a:gd name="connsiteX66" fmla="*/ 15719 w 980508"/>
              <a:gd name="connsiteY66" fmla="*/ 488694 h 879018"/>
              <a:gd name="connsiteX67" fmla="*/ 10017 w 980508"/>
              <a:gd name="connsiteY67" fmla="*/ 497653 h 879018"/>
              <a:gd name="connsiteX68" fmla="*/ 10017 w 980508"/>
              <a:gd name="connsiteY68" fmla="*/ 497653 h 879018"/>
              <a:gd name="connsiteX69" fmla="*/ 1055 w 980508"/>
              <a:gd name="connsiteY69" fmla="*/ 526160 h 87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980508" h="879018">
                <a:moveTo>
                  <a:pt x="462978" y="7330"/>
                </a:moveTo>
                <a:cubicBezTo>
                  <a:pt x="488233" y="2444"/>
                  <a:pt x="514302" y="0"/>
                  <a:pt x="541187" y="0"/>
                </a:cubicBezTo>
                <a:cubicBezTo>
                  <a:pt x="626728" y="0"/>
                  <a:pt x="706566" y="24435"/>
                  <a:pt x="774185" y="66788"/>
                </a:cubicBezTo>
                <a:cubicBezTo>
                  <a:pt x="791293" y="82263"/>
                  <a:pt x="770111" y="99368"/>
                  <a:pt x="770111" y="99368"/>
                </a:cubicBezTo>
                <a:lnTo>
                  <a:pt x="770111" y="99368"/>
                </a:lnTo>
                <a:lnTo>
                  <a:pt x="475198" y="274483"/>
                </a:lnTo>
                <a:cubicBezTo>
                  <a:pt x="473568" y="275298"/>
                  <a:pt x="471939" y="276112"/>
                  <a:pt x="470310" y="276926"/>
                </a:cubicBezTo>
                <a:cubicBezTo>
                  <a:pt x="444240" y="292402"/>
                  <a:pt x="440167" y="272854"/>
                  <a:pt x="439352" y="263895"/>
                </a:cubicBezTo>
                <a:lnTo>
                  <a:pt x="438537" y="39096"/>
                </a:lnTo>
                <a:cubicBezTo>
                  <a:pt x="437723" y="35837"/>
                  <a:pt x="440981" y="13846"/>
                  <a:pt x="462978" y="7330"/>
                </a:cubicBezTo>
                <a:close/>
                <a:moveTo>
                  <a:pt x="367660" y="552224"/>
                </a:moveTo>
                <a:lnTo>
                  <a:pt x="388842" y="523717"/>
                </a:lnTo>
                <a:cubicBezTo>
                  <a:pt x="401062" y="507427"/>
                  <a:pt x="421429" y="507427"/>
                  <a:pt x="432835" y="524531"/>
                </a:cubicBezTo>
                <a:lnTo>
                  <a:pt x="478456" y="588061"/>
                </a:lnTo>
                <a:cubicBezTo>
                  <a:pt x="490677" y="605166"/>
                  <a:pt x="484159" y="614939"/>
                  <a:pt x="463792" y="610052"/>
                </a:cubicBezTo>
                <a:lnTo>
                  <a:pt x="381510" y="591319"/>
                </a:lnTo>
                <a:cubicBezTo>
                  <a:pt x="361957" y="585618"/>
                  <a:pt x="355440" y="568514"/>
                  <a:pt x="367660" y="552224"/>
                </a:cubicBezTo>
                <a:close/>
                <a:moveTo>
                  <a:pt x="198207" y="706162"/>
                </a:moveTo>
                <a:cubicBezTo>
                  <a:pt x="178655" y="711864"/>
                  <a:pt x="167249" y="701275"/>
                  <a:pt x="172952" y="680913"/>
                </a:cubicBezTo>
                <a:lnTo>
                  <a:pt x="186802" y="634487"/>
                </a:lnTo>
                <a:cubicBezTo>
                  <a:pt x="192504" y="614939"/>
                  <a:pt x="213686" y="603537"/>
                  <a:pt x="233238" y="610052"/>
                </a:cubicBezTo>
                <a:lnTo>
                  <a:pt x="335888" y="641818"/>
                </a:lnTo>
                <a:cubicBezTo>
                  <a:pt x="355440" y="648334"/>
                  <a:pt x="355440" y="658108"/>
                  <a:pt x="335888" y="663809"/>
                </a:cubicBezTo>
                <a:lnTo>
                  <a:pt x="198207" y="706162"/>
                </a:lnTo>
                <a:close/>
                <a:moveTo>
                  <a:pt x="634060" y="869060"/>
                </a:moveTo>
                <a:cubicBezTo>
                  <a:pt x="608805" y="874762"/>
                  <a:pt x="582735" y="878020"/>
                  <a:pt x="556666" y="878834"/>
                </a:cubicBezTo>
                <a:cubicBezTo>
                  <a:pt x="471124" y="881278"/>
                  <a:pt x="390471" y="859286"/>
                  <a:pt x="322038" y="819376"/>
                </a:cubicBezTo>
                <a:cubicBezTo>
                  <a:pt x="304115" y="803901"/>
                  <a:pt x="325297" y="785982"/>
                  <a:pt x="325297" y="785982"/>
                </a:cubicBezTo>
                <a:lnTo>
                  <a:pt x="325297" y="785982"/>
                </a:lnTo>
                <a:lnTo>
                  <a:pt x="614508" y="602722"/>
                </a:lnTo>
                <a:cubicBezTo>
                  <a:pt x="616137" y="601908"/>
                  <a:pt x="617766" y="601093"/>
                  <a:pt x="619396" y="600279"/>
                </a:cubicBezTo>
                <a:cubicBezTo>
                  <a:pt x="645465" y="584804"/>
                  <a:pt x="650354" y="603537"/>
                  <a:pt x="651168" y="612496"/>
                </a:cubicBezTo>
                <a:lnTo>
                  <a:pt x="659315" y="837295"/>
                </a:lnTo>
                <a:cubicBezTo>
                  <a:pt x="657686" y="840553"/>
                  <a:pt x="655242" y="861730"/>
                  <a:pt x="634060" y="869060"/>
                </a:cubicBezTo>
                <a:close/>
                <a:moveTo>
                  <a:pt x="955043" y="587247"/>
                </a:moveTo>
                <a:cubicBezTo>
                  <a:pt x="946082" y="611682"/>
                  <a:pt x="935491" y="635302"/>
                  <a:pt x="922456" y="658108"/>
                </a:cubicBezTo>
                <a:cubicBezTo>
                  <a:pt x="880093" y="732226"/>
                  <a:pt x="818992" y="789240"/>
                  <a:pt x="748115" y="826707"/>
                </a:cubicBezTo>
                <a:cubicBezTo>
                  <a:pt x="726119" y="834037"/>
                  <a:pt x="721230" y="807159"/>
                  <a:pt x="721230" y="807159"/>
                </a:cubicBezTo>
                <a:lnTo>
                  <a:pt x="721230" y="807159"/>
                </a:lnTo>
                <a:lnTo>
                  <a:pt x="717157" y="465073"/>
                </a:lnTo>
                <a:cubicBezTo>
                  <a:pt x="717157" y="463444"/>
                  <a:pt x="717157" y="461001"/>
                  <a:pt x="717157" y="459372"/>
                </a:cubicBezTo>
                <a:cubicBezTo>
                  <a:pt x="717157" y="429236"/>
                  <a:pt x="735895" y="434937"/>
                  <a:pt x="744041" y="439010"/>
                </a:cubicBezTo>
                <a:lnTo>
                  <a:pt x="939564" y="549780"/>
                </a:lnTo>
                <a:cubicBezTo>
                  <a:pt x="943638" y="551409"/>
                  <a:pt x="960746" y="564441"/>
                  <a:pt x="955043" y="587247"/>
                </a:cubicBezTo>
                <a:close/>
                <a:moveTo>
                  <a:pt x="980298" y="454485"/>
                </a:moveTo>
                <a:cubicBezTo>
                  <a:pt x="975410" y="477291"/>
                  <a:pt x="949340" y="467517"/>
                  <a:pt x="949340" y="467517"/>
                </a:cubicBezTo>
                <a:lnTo>
                  <a:pt x="949340" y="467517"/>
                </a:lnTo>
                <a:lnTo>
                  <a:pt x="651168" y="299732"/>
                </a:lnTo>
                <a:cubicBezTo>
                  <a:pt x="649539" y="298918"/>
                  <a:pt x="647909" y="297289"/>
                  <a:pt x="646280" y="296474"/>
                </a:cubicBezTo>
                <a:cubicBezTo>
                  <a:pt x="620210" y="280999"/>
                  <a:pt x="634875" y="267967"/>
                  <a:pt x="642207" y="263080"/>
                </a:cubicBezTo>
                <a:lnTo>
                  <a:pt x="836100" y="149866"/>
                </a:lnTo>
                <a:cubicBezTo>
                  <a:pt x="839359" y="148237"/>
                  <a:pt x="859726" y="140092"/>
                  <a:pt x="876019" y="156382"/>
                </a:cubicBezTo>
                <a:cubicBezTo>
                  <a:pt x="892313" y="175930"/>
                  <a:pt x="907792" y="197107"/>
                  <a:pt x="920827" y="220727"/>
                </a:cubicBezTo>
                <a:cubicBezTo>
                  <a:pt x="964005" y="293216"/>
                  <a:pt x="982742" y="374665"/>
                  <a:pt x="980298" y="454485"/>
                </a:cubicBezTo>
                <a:close/>
                <a:moveTo>
                  <a:pt x="206354" y="532676"/>
                </a:moveTo>
                <a:lnTo>
                  <a:pt x="291081" y="517201"/>
                </a:lnTo>
                <a:cubicBezTo>
                  <a:pt x="300857" y="515572"/>
                  <a:pt x="302486" y="509056"/>
                  <a:pt x="294339" y="503355"/>
                </a:cubicBezTo>
                <a:lnTo>
                  <a:pt x="229980" y="452042"/>
                </a:lnTo>
                <a:cubicBezTo>
                  <a:pt x="222648" y="446340"/>
                  <a:pt x="213686" y="448784"/>
                  <a:pt x="211242" y="457743"/>
                </a:cubicBezTo>
                <a:lnTo>
                  <a:pt x="193319" y="518830"/>
                </a:lnTo>
                <a:cubicBezTo>
                  <a:pt x="191690" y="528604"/>
                  <a:pt x="197393" y="534305"/>
                  <a:pt x="206354" y="532676"/>
                </a:cubicBezTo>
                <a:close/>
                <a:moveTo>
                  <a:pt x="1055" y="526160"/>
                </a:moveTo>
                <a:cubicBezTo>
                  <a:pt x="-3018" y="539192"/>
                  <a:pt x="5129" y="548151"/>
                  <a:pt x="18163" y="545708"/>
                </a:cubicBezTo>
                <a:lnTo>
                  <a:pt x="66229" y="536748"/>
                </a:lnTo>
                <a:cubicBezTo>
                  <a:pt x="79264" y="534305"/>
                  <a:pt x="81708" y="525346"/>
                  <a:pt x="71117" y="517201"/>
                </a:cubicBezTo>
                <a:lnTo>
                  <a:pt x="36086" y="489508"/>
                </a:lnTo>
                <a:cubicBezTo>
                  <a:pt x="28754" y="483807"/>
                  <a:pt x="21422" y="483807"/>
                  <a:pt x="15719" y="488694"/>
                </a:cubicBezTo>
                <a:lnTo>
                  <a:pt x="10017" y="497653"/>
                </a:lnTo>
                <a:cubicBezTo>
                  <a:pt x="10017" y="497653"/>
                  <a:pt x="10017" y="497653"/>
                  <a:pt x="10017" y="497653"/>
                </a:cubicBezTo>
                <a:lnTo>
                  <a:pt x="1055" y="526160"/>
                </a:lnTo>
                <a:close/>
              </a:path>
            </a:pathLst>
          </a:custGeom>
          <a:solidFill>
            <a:schemeClr val="bg1">
              <a:alpha val="30781"/>
            </a:schemeClr>
          </a:solidFill>
          <a:ln w="8132" cap="flat">
            <a:noFill/>
            <a:prstDash val="solid"/>
            <a:miter/>
          </a:ln>
        </p:spPr>
        <p:txBody>
          <a:bodyPr rtlCol="0" anchor="ctr"/>
          <a:lstStyle/>
          <a:p>
            <a:endParaRPr lang="en-US" dirty="0"/>
          </a:p>
        </p:txBody>
      </p:sp>
    </p:spTree>
    <p:extLst>
      <p:ext uri="{BB962C8B-B14F-4D97-AF65-F5344CB8AC3E}">
        <p14:creationId xmlns:p14="http://schemas.microsoft.com/office/powerpoint/2010/main" val="2924682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06</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endParaRPr lang="fi-FI"/>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Case Studies and Activities</a:t>
            </a:r>
          </a:p>
        </p:txBody>
      </p:sp>
      <p:pic>
        <p:nvPicPr>
          <p:cNvPr id="6" name="Picture Placeholder 4">
            <a:extLst>
              <a:ext uri="{FF2B5EF4-FFF2-40B4-BE49-F238E27FC236}">
                <a16:creationId xmlns:a16="http://schemas.microsoft.com/office/drawing/2014/main" id="{681C27F0-517C-10F9-0B00-4567374CC9EA}"/>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p:blipFill>
        <p:spPr>
          <a:xfrm>
            <a:off x="6842125" y="0"/>
            <a:ext cx="5364163" cy="6326188"/>
          </a:xfrm>
        </p:spPr>
      </p:pic>
    </p:spTree>
    <p:extLst>
      <p:ext uri="{BB962C8B-B14F-4D97-AF65-F5344CB8AC3E}">
        <p14:creationId xmlns:p14="http://schemas.microsoft.com/office/powerpoint/2010/main" val="5166317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534791" y="536731"/>
            <a:ext cx="10483431" cy="804265"/>
          </a:xfrm>
        </p:spPr>
        <p:txBody>
          <a:bodyPr/>
          <a:lstStyle/>
          <a:p>
            <a:r>
              <a:rPr lang="en-US" sz="4800" b="1" dirty="0"/>
              <a:t> </a:t>
            </a:r>
            <a:r>
              <a:rPr lang="en-US" sz="3200" b="1" dirty="0"/>
              <a:t>Case Study- The Balance Guard Project</a:t>
            </a:r>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534793" y="1487574"/>
            <a:ext cx="10483429" cy="4439577"/>
          </a:xfrm>
        </p:spPr>
        <p:txBody>
          <a:bodyPr/>
          <a:lstStyle/>
          <a:p>
            <a:r>
              <a:rPr lang="en-US" sz="2000" dirty="0"/>
              <a:t>“Technostress”, has become one of the most common terms used in the present digital world. Due to the drastic change in the working environment, employees are having a tough time to adapt to the increase in the digital usage and to cope up with the stress caused by technology. It is the responsibility of the </a:t>
            </a:r>
            <a:r>
              <a:rPr lang="en-US" sz="2000" dirty="0" err="1"/>
              <a:t>organisation</a:t>
            </a:r>
            <a:r>
              <a:rPr lang="en-US" sz="2000" dirty="0"/>
              <a:t> to focus on the digital well- being of the employees and  educate them how to overcome the digital stress.</a:t>
            </a:r>
          </a:p>
          <a:p>
            <a:endParaRPr lang="en-US" sz="2000" dirty="0"/>
          </a:p>
          <a:p>
            <a:r>
              <a:rPr lang="en-US" sz="2000" dirty="0"/>
              <a:t>Employees are increasingly confronted with new stresses in the workplace due to the compulsion to adapt to sudden increase of digital usage which has result in digital stress among employees. To address this concern, a company decided to analyze and evaluate the stress level of employees by helping them record it. They also have identified relevant solutions to overcome the stress and balance work and life.</a:t>
            </a:r>
          </a:p>
          <a:p>
            <a:endParaRPr lang="en-US" sz="2000" dirty="0"/>
          </a:p>
          <a:p>
            <a:r>
              <a:rPr lang="en-US" sz="2000" dirty="0">
                <a:solidFill>
                  <a:srgbClr val="151D24"/>
                </a:solidFill>
              </a:rPr>
              <a:t>Due to individualized work situations, a successful interaction of company and individual preventive action is becoming more and more important. While many employees privately use smart watches and apps for health, fitness and lifestyle, there has been a lack of web-based offers that are linked to occupational safety and health management. </a:t>
            </a:r>
            <a:r>
              <a:rPr lang="en-US" sz="2000" b="1" dirty="0">
                <a:solidFill>
                  <a:srgbClr val="7654A2"/>
                </a:solidFill>
                <a:hlinkClick r:id="rId2">
                  <a:extLst>
                    <a:ext uri="{A12FA001-AC4F-418D-AE19-62706E023703}">
                      <ahyp:hlinkClr xmlns:ahyp="http://schemas.microsoft.com/office/drawing/2018/hyperlinkcolor" val="tx"/>
                    </a:ext>
                  </a:extLst>
                </a:hlinkClick>
              </a:rPr>
              <a:t>The Balance Guard project builds on this.</a:t>
            </a:r>
            <a:r>
              <a:rPr lang="fr-FR" sz="2000" b="1" dirty="0">
                <a:solidFill>
                  <a:srgbClr val="7654A2"/>
                </a:solidFill>
                <a:hlinkClick r:id="rId2">
                  <a:extLst>
                    <a:ext uri="{A12FA001-AC4F-418D-AE19-62706E023703}">
                      <ahyp:hlinkClr xmlns:ahyp="http://schemas.microsoft.com/office/drawing/2018/hyperlinkcolor" val="tx"/>
                    </a:ext>
                  </a:extLst>
                </a:hlinkClick>
              </a:rPr>
              <a:t> </a:t>
            </a:r>
            <a:endParaRPr lang="fr-FR" sz="2000" b="1" dirty="0">
              <a:solidFill>
                <a:srgbClr val="7654A2"/>
              </a:solidFill>
            </a:endParaRPr>
          </a:p>
          <a:p>
            <a:endParaRPr lang="en-US" sz="2000" dirty="0">
              <a:highlight>
                <a:srgbClr val="7654A2"/>
              </a:highlight>
            </a:endParaRPr>
          </a:p>
          <a:p>
            <a:endParaRPr lang="en-US" sz="2000" dirty="0"/>
          </a:p>
          <a:p>
            <a:endParaRPr lang="en-IE" dirty="0"/>
          </a:p>
        </p:txBody>
      </p:sp>
    </p:spTree>
    <p:extLst>
      <p:ext uri="{BB962C8B-B14F-4D97-AF65-F5344CB8AC3E}">
        <p14:creationId xmlns:p14="http://schemas.microsoft.com/office/powerpoint/2010/main" val="3357962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254C534-0BCD-047D-5DA7-BC562F0B4699}"/>
              </a:ext>
            </a:extLst>
          </p:cNvPr>
          <p:cNvSpPr>
            <a:spLocks noGrp="1"/>
          </p:cNvSpPr>
          <p:nvPr>
            <p:ph type="body" sz="quarter" idx="30"/>
          </p:nvPr>
        </p:nvSpPr>
        <p:spPr>
          <a:xfrm>
            <a:off x="854280" y="363820"/>
            <a:ext cx="10483431" cy="804265"/>
          </a:xfrm>
        </p:spPr>
        <p:txBody>
          <a:bodyPr/>
          <a:lstStyle/>
          <a:p>
            <a:r>
              <a:rPr lang="en-US" sz="4800" b="1" dirty="0"/>
              <a:t> </a:t>
            </a:r>
            <a:r>
              <a:rPr lang="en-US" sz="3200" b="1" dirty="0"/>
              <a:t>Case Study- The Balance Guard Project</a:t>
            </a:r>
            <a:endParaRPr lang="en-IE" sz="3200" dirty="0"/>
          </a:p>
        </p:txBody>
      </p:sp>
      <p:sp>
        <p:nvSpPr>
          <p:cNvPr id="7" name="Text Placeholder 6">
            <a:extLst>
              <a:ext uri="{FF2B5EF4-FFF2-40B4-BE49-F238E27FC236}">
                <a16:creationId xmlns:a16="http://schemas.microsoft.com/office/drawing/2014/main" id="{B01FDDA3-6237-C0D0-1882-51ED38E2EF0B}"/>
              </a:ext>
            </a:extLst>
          </p:cNvPr>
          <p:cNvSpPr>
            <a:spLocks noGrp="1"/>
          </p:cNvSpPr>
          <p:nvPr>
            <p:ph type="body" sz="quarter" idx="48"/>
          </p:nvPr>
        </p:nvSpPr>
        <p:spPr>
          <a:xfrm>
            <a:off x="744113" y="1168085"/>
            <a:ext cx="10483429" cy="4439577"/>
          </a:xfrm>
        </p:spPr>
        <p:txBody>
          <a:bodyPr/>
          <a:lstStyle/>
          <a:p>
            <a:r>
              <a:rPr lang="en-US" sz="2000" b="1" dirty="0"/>
              <a:t>Intervention:</a:t>
            </a:r>
          </a:p>
          <a:p>
            <a:r>
              <a:rPr lang="en-US" sz="2000" dirty="0"/>
              <a:t>T</a:t>
            </a:r>
            <a:r>
              <a:rPr lang="en-IN" sz="2000" dirty="0"/>
              <a:t>he main aim of the project was to understand the problems of the employees and find a solution to the cause. </a:t>
            </a:r>
            <a:r>
              <a:rPr lang="en-US" sz="2000" dirty="0"/>
              <a:t>T</a:t>
            </a:r>
            <a:r>
              <a:rPr lang="en-IN" sz="2000" dirty="0"/>
              <a:t>o meet the goal, a web-based assistance system was developed and tested for holistic stress monitoring and healthy work. </a:t>
            </a:r>
            <a:r>
              <a:rPr lang="en-US" sz="2000" dirty="0"/>
              <a:t>W</a:t>
            </a:r>
            <a:r>
              <a:rPr lang="en-IN" sz="2000" dirty="0" err="1"/>
              <a:t>ith</a:t>
            </a:r>
            <a:r>
              <a:rPr lang="en-IN" sz="2000" dirty="0"/>
              <a:t> the help of this assistance system, employees were able to continuously  record their work loads and demands. </a:t>
            </a:r>
            <a:r>
              <a:rPr lang="en-US" sz="2000" dirty="0"/>
              <a:t>It </a:t>
            </a:r>
            <a:r>
              <a:rPr lang="en-US" sz="2000" dirty="0" err="1"/>
              <a:t>visualises</a:t>
            </a:r>
            <a:r>
              <a:rPr lang="en-US" sz="2000" dirty="0"/>
              <a:t> processes and connections of health-relevant characteristics of the work situation and gives the users individual recommendations for the healthy </a:t>
            </a:r>
            <a:r>
              <a:rPr lang="en-US" sz="2000" dirty="0" err="1"/>
              <a:t>organisation</a:t>
            </a:r>
            <a:r>
              <a:rPr lang="en-US" sz="2000" dirty="0"/>
              <a:t> of their work as well as for their recovery and the expansion of their resources. </a:t>
            </a:r>
          </a:p>
          <a:p>
            <a:endParaRPr lang="en-US" sz="2000" dirty="0"/>
          </a:p>
          <a:p>
            <a:r>
              <a:rPr lang="en-US" sz="2000" b="1" dirty="0"/>
              <a:t>Result:</a:t>
            </a:r>
          </a:p>
          <a:p>
            <a:r>
              <a:rPr lang="en-US" sz="2000" dirty="0"/>
              <a:t>The assistance system developed together with the interdisciplinary network partners is embedded in an intervention setting right from the start: guidelines, advice and qualification offers regulate and accompany the operational use, initiate collective learning processes and support </a:t>
            </a:r>
            <a:r>
              <a:rPr lang="en-US" sz="2000" dirty="0" err="1"/>
              <a:t>organisational</a:t>
            </a:r>
            <a:r>
              <a:rPr lang="en-US" sz="2000" dirty="0"/>
              <a:t> and personnel development in the companies using it. Through the use of new technologies, Balance Guard succeeds in linking individual and company prevention strategies - and thereby strengthening occupational safety and health management. The digital wellbeing of the employees were taken care which in return resulted in better productivity. </a:t>
            </a:r>
          </a:p>
          <a:p>
            <a:endParaRPr lang="en-US" sz="2000" dirty="0"/>
          </a:p>
          <a:p>
            <a:endParaRPr lang="en-IE" dirty="0"/>
          </a:p>
        </p:txBody>
      </p:sp>
      <p:sp>
        <p:nvSpPr>
          <p:cNvPr id="3" name="TextBox 2">
            <a:extLst>
              <a:ext uri="{FF2B5EF4-FFF2-40B4-BE49-F238E27FC236}">
                <a16:creationId xmlns:a16="http://schemas.microsoft.com/office/drawing/2014/main" id="{55194313-5D02-AC40-65DB-558C2849B3E3}"/>
              </a:ext>
            </a:extLst>
          </p:cNvPr>
          <p:cNvSpPr txBox="1"/>
          <p:nvPr/>
        </p:nvSpPr>
        <p:spPr>
          <a:xfrm>
            <a:off x="0" y="6494180"/>
            <a:ext cx="6097836" cy="261610"/>
          </a:xfrm>
          <a:prstGeom prst="rect">
            <a:avLst/>
          </a:prstGeom>
          <a:noFill/>
        </p:spPr>
        <p:txBody>
          <a:bodyPr wrap="square">
            <a:spAutoFit/>
          </a:bodyPr>
          <a:lstStyle/>
          <a:p>
            <a:pPr marL="228600" indent="0" algn="r"/>
            <a:r>
              <a:rPr lang="fr-FR" sz="1100" dirty="0">
                <a:latin typeface="Calibri" panose="020F0502020204030204" pitchFamily="34" charset="0"/>
                <a:ea typeface="Calibri" panose="020F0502020204030204" pitchFamily="34" charset="0"/>
                <a:cs typeface="Calibri" panose="020F0502020204030204" pitchFamily="34" charset="0"/>
              </a:rPr>
              <a:t>SOURCE: https://gesundearbeit-mega.de/projekt/balanceguard</a:t>
            </a:r>
            <a:endParaRPr lang="en-US" sz="11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332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F5D9BC-1893-3455-3146-BF043781EAC4}"/>
              </a:ext>
            </a:extLst>
          </p:cNvPr>
          <p:cNvSpPr>
            <a:spLocks noGrp="1"/>
          </p:cNvSpPr>
          <p:nvPr>
            <p:ph type="body" sz="quarter" idx="14"/>
          </p:nvPr>
        </p:nvSpPr>
        <p:spPr/>
        <p:txBody>
          <a:bodyPr/>
          <a:lstStyle/>
          <a:p>
            <a:r>
              <a:rPr lang="fi-FI" dirty="0"/>
              <a:t>07</a:t>
            </a:r>
          </a:p>
        </p:txBody>
      </p:sp>
      <p:sp>
        <p:nvSpPr>
          <p:cNvPr id="3" name="Text Placeholder 2">
            <a:extLst>
              <a:ext uri="{FF2B5EF4-FFF2-40B4-BE49-F238E27FC236}">
                <a16:creationId xmlns:a16="http://schemas.microsoft.com/office/drawing/2014/main" id="{6525235E-2D59-39F7-C856-89C8A9036FCB}"/>
              </a:ext>
            </a:extLst>
          </p:cNvPr>
          <p:cNvSpPr>
            <a:spLocks noGrp="1"/>
          </p:cNvSpPr>
          <p:nvPr>
            <p:ph type="body" sz="quarter" idx="17"/>
          </p:nvPr>
        </p:nvSpPr>
        <p:spPr/>
        <p:txBody>
          <a:bodyPr/>
          <a:lstStyle/>
          <a:p>
            <a:r>
              <a:rPr lang="fi-FI" dirty="0"/>
              <a:t>SECTION</a:t>
            </a:r>
          </a:p>
        </p:txBody>
      </p:sp>
      <p:sp>
        <p:nvSpPr>
          <p:cNvPr id="4" name="Text Placeholder 3">
            <a:extLst>
              <a:ext uri="{FF2B5EF4-FFF2-40B4-BE49-F238E27FC236}">
                <a16:creationId xmlns:a16="http://schemas.microsoft.com/office/drawing/2014/main" id="{FD671CFF-7D2A-06D2-7D34-EADA26EF8C58}"/>
              </a:ext>
            </a:extLst>
          </p:cNvPr>
          <p:cNvSpPr>
            <a:spLocks noGrp="1"/>
          </p:cNvSpPr>
          <p:nvPr>
            <p:ph type="body" sz="quarter" idx="18"/>
          </p:nvPr>
        </p:nvSpPr>
        <p:spPr/>
        <p:txBody>
          <a:bodyPr/>
          <a:lstStyle/>
          <a:p>
            <a:r>
              <a:rPr lang="en-US" dirty="0"/>
              <a:t>Summary</a:t>
            </a:r>
          </a:p>
        </p:txBody>
      </p:sp>
      <p:pic>
        <p:nvPicPr>
          <p:cNvPr id="8" name="Picture Placeholder 7">
            <a:extLst>
              <a:ext uri="{FF2B5EF4-FFF2-40B4-BE49-F238E27FC236}">
                <a16:creationId xmlns:a16="http://schemas.microsoft.com/office/drawing/2014/main" id="{86F8BA73-4749-A0F5-A89B-C0C7B11FB178}"/>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27092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SUMMARY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en-US" sz="2400" b="1" dirty="0"/>
              <a:t>Digital working or teleworking </a:t>
            </a:r>
            <a:r>
              <a:rPr lang="en-US" sz="2400" dirty="0"/>
              <a:t>means performing work tasks using digital technologies and tools.</a:t>
            </a:r>
          </a:p>
          <a:p>
            <a:pPr marL="342900" indent="-342900">
              <a:buFont typeface="Arial" panose="020B0604020202020204" pitchFamily="34" charset="0"/>
              <a:buChar char="•"/>
            </a:pPr>
            <a:r>
              <a:rPr lang="en-US" dirty="0"/>
              <a:t>Teleworking has advantages to employee’s productivity and health, but also potential for issues.</a:t>
            </a:r>
            <a:endParaRPr lang="en-US" sz="2400" dirty="0"/>
          </a:p>
          <a:p>
            <a:pPr marL="342900" indent="-342900">
              <a:buFont typeface="Arial" panose="020B0604020202020204" pitchFamily="34" charset="0"/>
              <a:buChar char="•"/>
            </a:pPr>
            <a:r>
              <a:rPr lang="en-US" sz="2400" dirty="0"/>
              <a:t>Digital working covers a wide area of topics, which will be more deeply introduced in Modules 2-5.</a:t>
            </a:r>
          </a:p>
        </p:txBody>
      </p:sp>
    </p:spTree>
    <p:extLst>
      <p:ext uri="{BB962C8B-B14F-4D97-AF65-F5344CB8AC3E}">
        <p14:creationId xmlns:p14="http://schemas.microsoft.com/office/powerpoint/2010/main" val="169141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590122" y="523547"/>
            <a:ext cx="10483431" cy="804265"/>
          </a:xfrm>
        </p:spPr>
        <p:txBody>
          <a:bodyPr/>
          <a:lstStyle/>
          <a:p>
            <a:r>
              <a:rPr lang="en-US" dirty="0"/>
              <a:t>Benefits of Digital Work for Businesses</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590122" y="1209211"/>
            <a:ext cx="10483429" cy="4439577"/>
          </a:xfrm>
        </p:spPr>
        <p:txBody>
          <a:bodyPr/>
          <a:lstStyle/>
          <a:p>
            <a:r>
              <a:rPr lang="en-US" sz="2000" b="1" dirty="0"/>
              <a:t>Stronger employee engagement and higher productivity:</a:t>
            </a:r>
          </a:p>
          <a:p>
            <a:r>
              <a:rPr lang="en-US" sz="2000" dirty="0"/>
              <a:t>The average business worker uses more than 9 different applications to get work done! By promoting digital wellness through digital workspace technologies that encourage focus and reduce distraction, </a:t>
            </a:r>
            <a:r>
              <a:rPr lang="en-US" sz="2000" dirty="0" err="1"/>
              <a:t>organisations</a:t>
            </a:r>
            <a:r>
              <a:rPr lang="en-US" sz="2000" dirty="0"/>
              <a:t> can reduce worker exhaustion and improve employee engagement and productivity.</a:t>
            </a:r>
          </a:p>
          <a:p>
            <a:endParaRPr lang="en-US" sz="2000" dirty="0"/>
          </a:p>
          <a:p>
            <a:r>
              <a:rPr lang="en-US" sz="2000" b="1" dirty="0"/>
              <a:t>Improved employee satisfaction:</a:t>
            </a:r>
          </a:p>
          <a:p>
            <a:r>
              <a:rPr lang="en-US" sz="2000" dirty="0"/>
              <a:t>More than 84 percent of employees identify better work/life balance as essential to job satisfaction, and digital wellness is an important element of this balance. By adopting digital wellbeing practices like unplugged whitespace time and flexible work arrangements, </a:t>
            </a:r>
            <a:r>
              <a:rPr lang="en-US" sz="2000" dirty="0" err="1"/>
              <a:t>organisations</a:t>
            </a:r>
            <a:r>
              <a:rPr lang="en-US" sz="2000" dirty="0"/>
              <a:t> can improve satisfaction in their workforce.</a:t>
            </a:r>
          </a:p>
          <a:p>
            <a:endParaRPr lang="en-US" sz="2000" dirty="0"/>
          </a:p>
          <a:p>
            <a:r>
              <a:rPr lang="en-US" sz="2000" b="1" dirty="0"/>
              <a:t>Better health outcome:</a:t>
            </a:r>
          </a:p>
          <a:p>
            <a:r>
              <a:rPr lang="en-US" sz="2000" dirty="0"/>
              <a:t>A lack of attention to digital wellness can lead to tech addiction, which is associated with higher stress levels and anxiety. If workers face burnout from excessive use of technology, they are more likely to take sick days and be less confident at work. By focusing on digital wellbeing, employees can alleviate these risks and enjoy better mental and physical health outcomes.</a:t>
            </a:r>
          </a:p>
          <a:p>
            <a:endParaRPr lang="en-US" sz="2000" b="1" dirty="0">
              <a:solidFill>
                <a:srgbClr val="FF0000"/>
              </a:solidFill>
              <a:highlight>
                <a:srgbClr val="FFFF00"/>
              </a:highlight>
            </a:endParaRPr>
          </a:p>
        </p:txBody>
      </p:sp>
    </p:spTree>
    <p:extLst>
      <p:ext uri="{BB962C8B-B14F-4D97-AF65-F5344CB8AC3E}">
        <p14:creationId xmlns:p14="http://schemas.microsoft.com/office/powerpoint/2010/main" val="350840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Free Person Using Macbook Pro on Brown Textile Stock Photo">
            <a:extLst>
              <a:ext uri="{FF2B5EF4-FFF2-40B4-BE49-F238E27FC236}">
                <a16:creationId xmlns:a16="http://schemas.microsoft.com/office/drawing/2014/main" id="{26F746BF-6ED2-1A11-CCEC-29E8C87FF449}"/>
              </a:ext>
            </a:extLst>
          </p:cNvPr>
          <p:cNvPicPr>
            <a:picLocks noGrp="1" noChangeAspect="1" noChangeArrowheads="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SUMMARY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spcAft>
                <a:spcPts val="1200"/>
              </a:spcAft>
            </a:pPr>
            <a:r>
              <a:rPr lang="en-US" sz="1800" dirty="0"/>
              <a:t>In this Module of Digital Working, you will learn about:</a:t>
            </a:r>
          </a:p>
          <a:p>
            <a:pPr marL="457200" indent="-457200">
              <a:spcAft>
                <a:spcPts val="1200"/>
              </a:spcAft>
              <a:buFont typeface="Arial" panose="020B0604020202020204" pitchFamily="34" charset="0"/>
              <a:buChar char="•"/>
            </a:pPr>
            <a:r>
              <a:rPr lang="en-GB" sz="1800" b="1" dirty="0"/>
              <a:t>Digital working: </a:t>
            </a:r>
            <a:r>
              <a:rPr lang="en-GB" sz="1800" dirty="0"/>
              <a:t>What is considered digital working.</a:t>
            </a:r>
          </a:p>
          <a:p>
            <a:pPr marL="457200" indent="-457200">
              <a:spcAft>
                <a:spcPts val="1200"/>
              </a:spcAft>
              <a:buFont typeface="Arial" panose="020B0604020202020204" pitchFamily="34" charset="0"/>
              <a:buChar char="•"/>
            </a:pPr>
            <a:r>
              <a:rPr lang="en-GB" sz="1800" b="1" dirty="0"/>
              <a:t>Digital wellbeing: </a:t>
            </a:r>
            <a:r>
              <a:rPr lang="en-GB" sz="1800" dirty="0"/>
              <a:t>What digital wellbeing means and how it can be promoted.</a:t>
            </a:r>
            <a:endParaRPr lang="en-GB" sz="1800" b="1" dirty="0"/>
          </a:p>
          <a:p>
            <a:pPr marL="457200" indent="-457200">
              <a:spcAft>
                <a:spcPts val="1200"/>
              </a:spcAft>
              <a:buFont typeface="Arial" panose="020B0604020202020204" pitchFamily="34" charset="0"/>
              <a:buChar char="•"/>
            </a:pPr>
            <a:r>
              <a:rPr lang="en-GB" sz="1800" b="1" dirty="0"/>
              <a:t>The effects of digital working to wellbeing: </a:t>
            </a:r>
            <a:r>
              <a:rPr lang="en-GB" sz="1800" dirty="0"/>
              <a:t>How the use of technologies affects one’s wellbeing and why it’s crucial.</a:t>
            </a:r>
          </a:p>
          <a:p>
            <a:pPr marL="457200" indent="-457200">
              <a:spcAft>
                <a:spcPts val="1200"/>
              </a:spcAft>
              <a:buFont typeface="Arial" panose="020B0604020202020204" pitchFamily="34" charset="0"/>
              <a:buChar char="•"/>
            </a:pPr>
            <a:r>
              <a:rPr lang="en-GB" sz="1800" b="1" dirty="0"/>
              <a:t>The advantages of digital working: </a:t>
            </a:r>
            <a:r>
              <a:rPr lang="en-GB" sz="1800" dirty="0"/>
              <a:t>Overlook on the benefits of digital working when digital wellbeing is taken into consideration and twelve reasons why companies should consider teleworking.</a:t>
            </a:r>
            <a:endParaRPr lang="en-GB" sz="1800" b="1" dirty="0"/>
          </a:p>
        </p:txBody>
      </p:sp>
    </p:spTree>
    <p:extLst>
      <p:ext uri="{BB962C8B-B14F-4D97-AF65-F5344CB8AC3E}">
        <p14:creationId xmlns:p14="http://schemas.microsoft.com/office/powerpoint/2010/main" val="1731552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SUMMARY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342900" indent="-342900">
              <a:buFont typeface="Arial" panose="020B0604020202020204" pitchFamily="34" charset="0"/>
              <a:buChar char="•"/>
            </a:pPr>
            <a:r>
              <a:rPr lang="en-US" sz="2400" b="1" dirty="0"/>
              <a:t>Digital overload</a:t>
            </a:r>
            <a:r>
              <a:rPr lang="en-US" sz="2400" dirty="0"/>
              <a:t> is a state where individuals are inundated with an excessive volume of digital information and communication, to the point where their cognitive and emotional capacity becomes overwhelmed.</a:t>
            </a:r>
          </a:p>
          <a:p>
            <a:pPr marL="342900" indent="-342900">
              <a:buFont typeface="Arial" panose="020B0604020202020204" pitchFamily="34" charset="0"/>
              <a:buChar char="•"/>
            </a:pPr>
            <a:r>
              <a:rPr lang="en-US" sz="2400" b="1" i="0" dirty="0">
                <a:effectLst/>
                <a:ea typeface="Calibri" panose="020F0502020204030204" pitchFamily="34" charset="0"/>
              </a:rPr>
              <a:t>Digital Burnout </a:t>
            </a:r>
            <a:r>
              <a:rPr lang="en-US" sz="2400" b="0" i="0" dirty="0">
                <a:effectLst/>
                <a:ea typeface="Calibri" panose="020F0502020204030204" pitchFamily="34" charset="0"/>
              </a:rPr>
              <a:t>is a condition that emerges </a:t>
            </a:r>
            <a:r>
              <a:rPr lang="en-US" sz="2400" i="0" dirty="0">
                <a:effectLst/>
                <a:ea typeface="Calibri" panose="020F0502020204030204" pitchFamily="34" charset="0"/>
              </a:rPr>
              <a:t>when</a:t>
            </a:r>
            <a:r>
              <a:rPr lang="en-US" sz="2400" b="1" i="0" dirty="0">
                <a:effectLst/>
                <a:ea typeface="Calibri" panose="020F0502020204030204" pitchFamily="34" charset="0"/>
              </a:rPr>
              <a:t> </a:t>
            </a:r>
            <a:r>
              <a:rPr lang="en-US" sz="2400" i="0" dirty="0">
                <a:effectLst/>
                <a:ea typeface="Calibri" panose="020F0502020204030204" pitchFamily="34" charset="0"/>
              </a:rPr>
              <a:t>employees</a:t>
            </a:r>
            <a:r>
              <a:rPr lang="en-US" sz="2400" b="1" i="0" dirty="0">
                <a:effectLst/>
                <a:ea typeface="Calibri" panose="020F0502020204030204" pitchFamily="34" charset="0"/>
              </a:rPr>
              <a:t> </a:t>
            </a:r>
            <a:r>
              <a:rPr lang="en-US" sz="2400" i="0" dirty="0">
                <a:effectLst/>
                <a:ea typeface="Calibri" panose="020F0502020204030204" pitchFamily="34" charset="0"/>
              </a:rPr>
              <a:t>experience prolonged exposure to digital technologies and experience mental, emotional, and physical exhaustion as a result.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t>Safe technology use </a:t>
            </a:r>
            <a:r>
              <a:rPr lang="en-US" sz="2400" dirty="0"/>
              <a:t>protects sensitive information and data but also plays a vital role in mitigating digital burnout and promoting a balanced, healthy work environment.</a:t>
            </a:r>
          </a:p>
          <a:p>
            <a:pPr marL="342900" indent="-342900">
              <a:buFont typeface="Arial" panose="020B0604020202020204" pitchFamily="34" charset="0"/>
              <a:buChar char="•"/>
            </a:pPr>
            <a:r>
              <a:rPr lang="en-US" sz="2400" b="1" i="0" dirty="0">
                <a:effectLst/>
                <a:ea typeface="Calibri" panose="020F0502020204030204" pitchFamily="34" charset="0"/>
              </a:rPr>
              <a:t>Boundary setting </a:t>
            </a:r>
            <a:r>
              <a:rPr lang="en-US" sz="2400" b="0" i="0" dirty="0">
                <a:effectLst/>
                <a:ea typeface="Calibri" panose="020F0502020204030204" pitchFamily="34" charset="0"/>
              </a:rPr>
              <a:t>creates a protective framework that shields individuals from the negative effects of constant digital engagement.</a:t>
            </a:r>
            <a:endParaRPr lang="en-US" sz="2400" dirty="0"/>
          </a:p>
          <a:p>
            <a:pPr marL="342900" indent="-342900">
              <a:buFont typeface="Arial" panose="020B0604020202020204" pitchFamily="34" charset="0"/>
              <a:buChar char="•"/>
            </a:pPr>
            <a:endParaRPr lang="en-US" dirty="0">
              <a:highlight>
                <a:srgbClr val="FFFF00"/>
              </a:highlight>
            </a:endParaRPr>
          </a:p>
          <a:p>
            <a:pPr marL="342900" indent="-342900">
              <a:buFont typeface="Arial" panose="020B0604020202020204" pitchFamily="34" charset="0"/>
              <a:buChar char="•"/>
            </a:pPr>
            <a:endParaRPr lang="en-US" dirty="0">
              <a:highlight>
                <a:srgbClr val="FFFF00"/>
              </a:highlight>
            </a:endParaRPr>
          </a:p>
        </p:txBody>
      </p:sp>
    </p:spTree>
    <p:extLst>
      <p:ext uri="{BB962C8B-B14F-4D97-AF65-F5344CB8AC3E}">
        <p14:creationId xmlns:p14="http://schemas.microsoft.com/office/powerpoint/2010/main" val="4041321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851B00E-87A4-6809-75C0-0606E0F7688C}"/>
              </a:ext>
            </a:extLst>
          </p:cNvPr>
          <p:cNvSpPr>
            <a:spLocks noGrp="1"/>
          </p:cNvSpPr>
          <p:nvPr>
            <p:ph type="body" sz="quarter" idx="16"/>
          </p:nvPr>
        </p:nvSpPr>
        <p:spPr>
          <a:xfrm>
            <a:off x="575886" y="3527961"/>
            <a:ext cx="3354126" cy="1008397"/>
          </a:xfrm>
        </p:spPr>
        <p:txBody>
          <a:bodyPr/>
          <a:lstStyle/>
          <a:p>
            <a:r>
              <a:rPr lang="en-US" dirty="0"/>
              <a:t>Follow our Journey</a:t>
            </a:r>
          </a:p>
        </p:txBody>
      </p:sp>
      <p:sp>
        <p:nvSpPr>
          <p:cNvPr id="5" name="Text Placeholder 4">
            <a:extLst>
              <a:ext uri="{FF2B5EF4-FFF2-40B4-BE49-F238E27FC236}">
                <a16:creationId xmlns:a16="http://schemas.microsoft.com/office/drawing/2014/main" id="{E06499F2-5E90-07E2-4CB3-FFBDC4494273}"/>
              </a:ext>
            </a:extLst>
          </p:cNvPr>
          <p:cNvSpPr>
            <a:spLocks noGrp="1"/>
          </p:cNvSpPr>
          <p:nvPr>
            <p:ph type="body" sz="quarter" idx="20"/>
          </p:nvPr>
        </p:nvSpPr>
        <p:spPr/>
        <p:txBody>
          <a:bodyPr/>
          <a:lstStyle/>
          <a:p>
            <a:r>
              <a:rPr lang="en-US" dirty="0" err="1"/>
              <a:t>www.</a:t>
            </a:r>
            <a:r>
              <a:rPr lang="en-US" b="1" dirty="0" err="1"/>
              <a:t>digiworkwell</a:t>
            </a:r>
            <a:r>
              <a:rPr lang="en-US" dirty="0" err="1"/>
              <a:t>.eu</a:t>
            </a:r>
            <a:endParaRPr lang="en-US" dirty="0"/>
          </a:p>
        </p:txBody>
      </p:sp>
      <p:grpSp>
        <p:nvGrpSpPr>
          <p:cNvPr id="24" name="Group 23">
            <a:extLst>
              <a:ext uri="{FF2B5EF4-FFF2-40B4-BE49-F238E27FC236}">
                <a16:creationId xmlns:a16="http://schemas.microsoft.com/office/drawing/2014/main" id="{B205A1CF-0959-78DE-5028-7853151D2286}"/>
              </a:ext>
            </a:extLst>
          </p:cNvPr>
          <p:cNvGrpSpPr/>
          <p:nvPr/>
        </p:nvGrpSpPr>
        <p:grpSpPr>
          <a:xfrm>
            <a:off x="575886" y="4931243"/>
            <a:ext cx="2476327" cy="417772"/>
            <a:chOff x="575887" y="5068173"/>
            <a:chExt cx="1664680" cy="280842"/>
          </a:xfrm>
        </p:grpSpPr>
        <p:grpSp>
          <p:nvGrpSpPr>
            <p:cNvPr id="6" name="Graphic 3">
              <a:extLst>
                <a:ext uri="{FF2B5EF4-FFF2-40B4-BE49-F238E27FC236}">
                  <a16:creationId xmlns:a16="http://schemas.microsoft.com/office/drawing/2014/main" id="{C16F0B8A-7F69-937C-F2ED-17559B20A6AB}"/>
                </a:ext>
              </a:extLst>
            </p:cNvPr>
            <p:cNvGrpSpPr/>
            <p:nvPr/>
          </p:nvGrpSpPr>
          <p:grpSpPr>
            <a:xfrm>
              <a:off x="1614025" y="5068173"/>
              <a:ext cx="280634" cy="280634"/>
              <a:chOff x="1950027" y="2499889"/>
              <a:chExt cx="850463" cy="850463"/>
            </a:xfrm>
          </p:grpSpPr>
          <p:sp>
            <p:nvSpPr>
              <p:cNvPr id="7" name="Freeform 6">
                <a:extLst>
                  <a:ext uri="{FF2B5EF4-FFF2-40B4-BE49-F238E27FC236}">
                    <a16:creationId xmlns:a16="http://schemas.microsoft.com/office/drawing/2014/main" id="{207490F1-E345-5BC9-D101-99147648B512}"/>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8" name="Graphic 3">
                <a:extLst>
                  <a:ext uri="{FF2B5EF4-FFF2-40B4-BE49-F238E27FC236}">
                    <a16:creationId xmlns:a16="http://schemas.microsoft.com/office/drawing/2014/main" id="{EF0EC305-2157-B506-4C46-7D05B4AB506E}"/>
                  </a:ext>
                </a:extLst>
              </p:cNvPr>
              <p:cNvGrpSpPr/>
              <p:nvPr/>
            </p:nvGrpSpPr>
            <p:grpSpPr>
              <a:xfrm>
                <a:off x="2107521" y="2657382"/>
                <a:ext cx="535476" cy="535477"/>
                <a:chOff x="2107521" y="2657382"/>
                <a:chExt cx="535476" cy="535477"/>
              </a:xfrm>
              <a:solidFill>
                <a:srgbClr val="FFFFFF"/>
              </a:solidFill>
            </p:grpSpPr>
            <p:sp>
              <p:nvSpPr>
                <p:cNvPr id="9" name="Freeform 8">
                  <a:extLst>
                    <a:ext uri="{FF2B5EF4-FFF2-40B4-BE49-F238E27FC236}">
                      <a16:creationId xmlns:a16="http://schemas.microsoft.com/office/drawing/2014/main" id="{9212B4F7-97DF-6D12-BC9E-8A1F181265E4}"/>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A6004818-C8CE-1437-8DFC-6531BA840172}"/>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C59713EE-BFB0-C40E-9344-FCFC1CB8A27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13" name="Graphic 3">
              <a:extLst>
                <a:ext uri="{FF2B5EF4-FFF2-40B4-BE49-F238E27FC236}">
                  <a16:creationId xmlns:a16="http://schemas.microsoft.com/office/drawing/2014/main" id="{6ADFA78E-0546-9468-4BB4-200E92A1AB17}"/>
                </a:ext>
              </a:extLst>
            </p:cNvPr>
            <p:cNvGrpSpPr/>
            <p:nvPr/>
          </p:nvGrpSpPr>
          <p:grpSpPr>
            <a:xfrm>
              <a:off x="921794" y="5068173"/>
              <a:ext cx="280634" cy="280634"/>
              <a:chOff x="-147782" y="2499889"/>
              <a:chExt cx="850463" cy="850463"/>
            </a:xfrm>
          </p:grpSpPr>
          <p:sp>
            <p:nvSpPr>
              <p:cNvPr id="14" name="Freeform 13">
                <a:extLst>
                  <a:ext uri="{FF2B5EF4-FFF2-40B4-BE49-F238E27FC236}">
                    <a16:creationId xmlns:a16="http://schemas.microsoft.com/office/drawing/2014/main" id="{FDBCB942-26FF-C552-B1A3-52312ED6BF4D}"/>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Freeform 14">
                <a:extLst>
                  <a:ext uri="{FF2B5EF4-FFF2-40B4-BE49-F238E27FC236}">
                    <a16:creationId xmlns:a16="http://schemas.microsoft.com/office/drawing/2014/main" id="{9295F478-319D-3477-9C4B-A70F9E9B7ED5}"/>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6" name="Graphic 3">
              <a:extLst>
                <a:ext uri="{FF2B5EF4-FFF2-40B4-BE49-F238E27FC236}">
                  <a16:creationId xmlns:a16="http://schemas.microsoft.com/office/drawing/2014/main" id="{80CDBD12-7227-6369-73DA-B64E6DFBC12C}"/>
                </a:ext>
              </a:extLst>
            </p:cNvPr>
            <p:cNvGrpSpPr/>
            <p:nvPr/>
          </p:nvGrpSpPr>
          <p:grpSpPr>
            <a:xfrm>
              <a:off x="1959933" y="5068173"/>
              <a:ext cx="280634" cy="280634"/>
              <a:chOff x="2998302" y="2499889"/>
              <a:chExt cx="850463" cy="850463"/>
            </a:xfrm>
          </p:grpSpPr>
          <p:sp>
            <p:nvSpPr>
              <p:cNvPr id="17" name="Freeform 16">
                <a:extLst>
                  <a:ext uri="{FF2B5EF4-FFF2-40B4-BE49-F238E27FC236}">
                    <a16:creationId xmlns:a16="http://schemas.microsoft.com/office/drawing/2014/main" id="{FF365CDF-6FF9-91B4-82AB-20B0506EDBF3}"/>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C51DB4C4-55D6-B57D-7ADB-2642557C7218}"/>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9" name="Graphic 3">
              <a:extLst>
                <a:ext uri="{FF2B5EF4-FFF2-40B4-BE49-F238E27FC236}">
                  <a16:creationId xmlns:a16="http://schemas.microsoft.com/office/drawing/2014/main" id="{0DC999F4-1270-4BAD-D991-3FF630789A37}"/>
                </a:ext>
              </a:extLst>
            </p:cNvPr>
            <p:cNvGrpSpPr/>
            <p:nvPr/>
          </p:nvGrpSpPr>
          <p:grpSpPr>
            <a:xfrm>
              <a:off x="575887" y="5068173"/>
              <a:ext cx="280634" cy="280842"/>
              <a:chOff x="-1196056" y="2499889"/>
              <a:chExt cx="850463" cy="851093"/>
            </a:xfrm>
          </p:grpSpPr>
          <p:sp>
            <p:nvSpPr>
              <p:cNvPr id="20" name="Freeform 19">
                <a:extLst>
                  <a:ext uri="{FF2B5EF4-FFF2-40B4-BE49-F238E27FC236}">
                    <a16:creationId xmlns:a16="http://schemas.microsoft.com/office/drawing/2014/main" id="{DB34B1BE-7597-2BD6-C4DE-8970A9DDD349}"/>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1" name="Freeform 20">
                <a:extLst>
                  <a:ext uri="{FF2B5EF4-FFF2-40B4-BE49-F238E27FC236}">
                    <a16:creationId xmlns:a16="http://schemas.microsoft.com/office/drawing/2014/main" id="{1A5B505D-0AE7-E7E0-3E8C-E879D3E0AE7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ADC8DA71-6474-E29C-8B02-017CD63A5BAF}"/>
                </a:ext>
              </a:extLst>
            </p:cNvPr>
            <p:cNvSpPr/>
            <p:nvPr/>
          </p:nvSpPr>
          <p:spPr>
            <a:xfrm>
              <a:off x="1267910" y="5068173"/>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B79974"/>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23" name="Graphic 22" descr="World with solid fill">
              <a:extLst>
                <a:ext uri="{FF2B5EF4-FFF2-40B4-BE49-F238E27FC236}">
                  <a16:creationId xmlns:a16="http://schemas.microsoft.com/office/drawing/2014/main" id="{D0C830EC-2994-0CE1-6328-18CA4371EAA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85189" y="5085452"/>
              <a:ext cx="246077" cy="246077"/>
            </a:xfrm>
            <a:prstGeom prst="rect">
              <a:avLst/>
            </a:prstGeom>
          </p:spPr>
        </p:pic>
      </p:grpSp>
    </p:spTree>
    <p:extLst>
      <p:ext uri="{BB962C8B-B14F-4D97-AF65-F5344CB8AC3E}">
        <p14:creationId xmlns:p14="http://schemas.microsoft.com/office/powerpoint/2010/main" val="4291396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0EE3A2-266F-470D-45F2-3CB06D6D2F12}"/>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a:xfrm>
            <a:off x="6799263" y="-265113"/>
            <a:ext cx="4994275" cy="6858001"/>
          </a:xfrm>
          <a:prstGeom prst="rect">
            <a:avLst/>
          </a:prstGeom>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SUMMARY</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marL="457200" indent="-457200">
              <a:spcAft>
                <a:spcPts val="1200"/>
              </a:spcAft>
              <a:buFont typeface="Arial" panose="020B0604020202020204" pitchFamily="34" charset="0"/>
              <a:buChar char="•"/>
            </a:pPr>
            <a:r>
              <a:rPr lang="en-GB" sz="1800" b="1" dirty="0"/>
              <a:t>Digital overload and burnout: </a:t>
            </a:r>
            <a:r>
              <a:rPr lang="en-GB" sz="1800" dirty="0"/>
              <a:t>What causes digital overload, what causes it and how it affects us.</a:t>
            </a:r>
          </a:p>
          <a:p>
            <a:pPr marL="457200" indent="-457200">
              <a:spcAft>
                <a:spcPts val="1200"/>
              </a:spcAft>
              <a:buFont typeface="Arial" panose="020B0604020202020204" pitchFamily="34" charset="0"/>
              <a:buChar char="•"/>
            </a:pPr>
            <a:r>
              <a:rPr lang="en-GB" sz="1800" b="1" dirty="0"/>
              <a:t>Safe technology use: </a:t>
            </a:r>
            <a:r>
              <a:rPr lang="en-GB" sz="1800" dirty="0"/>
              <a:t>How to promote the use of technology in a way that cares for one’s wellbeing.</a:t>
            </a:r>
          </a:p>
          <a:p>
            <a:pPr marL="457200" indent="-457200">
              <a:spcAft>
                <a:spcPts val="1200"/>
              </a:spcAft>
              <a:buFont typeface="Arial" panose="020B0604020202020204" pitchFamily="34" charset="0"/>
              <a:buChar char="•"/>
            </a:pPr>
            <a:r>
              <a:rPr lang="en-GB" sz="1800" b="1" dirty="0"/>
              <a:t>Boundaries: </a:t>
            </a:r>
            <a:r>
              <a:rPr lang="en-GB" sz="1800" dirty="0"/>
              <a:t>What it means to set digital boundaries and how to do it.</a:t>
            </a:r>
          </a:p>
          <a:p>
            <a:pPr marL="457200" indent="-457200">
              <a:spcAft>
                <a:spcPts val="1200"/>
              </a:spcAft>
              <a:buFont typeface="Arial" panose="020B0604020202020204" pitchFamily="34" charset="0"/>
              <a:buChar char="•"/>
            </a:pPr>
            <a:r>
              <a:rPr lang="en-GB" sz="1800" b="1" dirty="0"/>
              <a:t>Case study - </a:t>
            </a:r>
            <a:r>
              <a:rPr lang="en-US" sz="1800" b="1" dirty="0"/>
              <a:t>The Balance Guard Project: </a:t>
            </a:r>
            <a:r>
              <a:rPr lang="en-US" sz="1800" dirty="0"/>
              <a:t>Using digital tools to promote wellbeing at work.</a:t>
            </a:r>
          </a:p>
        </p:txBody>
      </p:sp>
    </p:spTree>
    <p:extLst>
      <p:ext uri="{BB962C8B-B14F-4D97-AF65-F5344CB8AC3E}">
        <p14:creationId xmlns:p14="http://schemas.microsoft.com/office/powerpoint/2010/main" val="3011289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71795F2C-4BCE-5049-9792-CD5702D9FFBB}"/>
              </a:ext>
            </a:extLst>
          </p:cNvPr>
          <p:cNvSpPr>
            <a:spLocks noGrp="1"/>
          </p:cNvSpPr>
          <p:nvPr>
            <p:ph type="body" sz="quarter" idx="14"/>
          </p:nvPr>
        </p:nvSpPr>
        <p:spPr/>
        <p:txBody>
          <a:bodyPr/>
          <a:lstStyle/>
          <a:p>
            <a:r>
              <a:rPr lang="en-US" dirty="0"/>
              <a:t>01</a:t>
            </a:r>
          </a:p>
        </p:txBody>
      </p:sp>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7"/>
          </p:nvPr>
        </p:nvSpPr>
        <p:spPr/>
        <p:txBody>
          <a:bodyPr/>
          <a:lstStyle/>
          <a:p>
            <a:r>
              <a:rPr lang="en-US" dirty="0"/>
              <a:t>SECTION</a:t>
            </a:r>
          </a:p>
        </p:txBody>
      </p:sp>
      <p:sp>
        <p:nvSpPr>
          <p:cNvPr id="12" name="Text Placeholder 11">
            <a:extLst>
              <a:ext uri="{FF2B5EF4-FFF2-40B4-BE49-F238E27FC236}">
                <a16:creationId xmlns:a16="http://schemas.microsoft.com/office/drawing/2014/main" id="{EA701505-57B6-7A45-B68E-0C04614F51C7}"/>
              </a:ext>
            </a:extLst>
          </p:cNvPr>
          <p:cNvSpPr>
            <a:spLocks noGrp="1"/>
          </p:cNvSpPr>
          <p:nvPr>
            <p:ph type="body" sz="quarter" idx="18"/>
          </p:nvPr>
        </p:nvSpPr>
        <p:spPr>
          <a:xfrm>
            <a:off x="703143" y="3623857"/>
            <a:ext cx="5616603" cy="972741"/>
          </a:xfrm>
        </p:spPr>
        <p:txBody>
          <a:bodyPr/>
          <a:lstStyle/>
          <a:p>
            <a:r>
              <a:rPr lang="en-US" dirty="0"/>
              <a:t>INTRODUCTION TO DIGITAL WORKING AND DIGITAL WELLBEING</a:t>
            </a:r>
          </a:p>
        </p:txBody>
      </p:sp>
      <p:pic>
        <p:nvPicPr>
          <p:cNvPr id="5" name="Picture Placeholder 4">
            <a:extLst>
              <a:ext uri="{FF2B5EF4-FFF2-40B4-BE49-F238E27FC236}">
                <a16:creationId xmlns:a16="http://schemas.microsoft.com/office/drawing/2014/main" id="{2C2D5644-C03C-9C89-CB10-BB10A925BF83}"/>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8203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What is Digital Working and Digital Wellbeing?</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r>
              <a:rPr lang="en-US" sz="2200" b="1" dirty="0"/>
              <a:t>Digital working  </a:t>
            </a:r>
            <a:r>
              <a:rPr lang="en-US" sz="2200" dirty="0"/>
              <a:t>means performing work tasks using digital technologies and tools. These tools include digital platforms, software, applications and communication channels, which enable working remotely, collaboration and completing work tasks in a different environment to the traditional office space.</a:t>
            </a:r>
          </a:p>
          <a:p>
            <a:endParaRPr lang="en-US" sz="2200" dirty="0"/>
          </a:p>
          <a:p>
            <a:r>
              <a:rPr lang="en-US" sz="2200" b="1" dirty="0"/>
              <a:t>Digital  is not new. </a:t>
            </a:r>
            <a:r>
              <a:rPr lang="en-US" sz="2200" dirty="0"/>
              <a:t>Many industries have been working this way for years and have had the opportunity to make the transition over time with appropriate resources in management, staff engagement and tech support.</a:t>
            </a:r>
          </a:p>
          <a:p>
            <a:endParaRPr lang="en-US" sz="2200" dirty="0"/>
          </a:p>
          <a:p>
            <a:r>
              <a:rPr lang="en-US" sz="2200" dirty="0"/>
              <a:t> However, since COVID-19, many businesses that had no involvement in teleworking realised that much of what they could do could be done online, which prompted a rapid change in the structure of their organisations to adapt to these new working conditions.</a:t>
            </a:r>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3578671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EF7A6C6B-DAF2-87C7-E5EA-FF08A70CFEBF}"/>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What is Digital Wellbeing?</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303049" y="1187035"/>
            <a:ext cx="5764904" cy="4813657"/>
          </a:xfrm>
        </p:spPr>
        <p:txBody>
          <a:bodyPr/>
          <a:lstStyle/>
          <a:p>
            <a:pPr marL="0"/>
            <a:r>
              <a:rPr lang="en-US" sz="2200" b="1" dirty="0"/>
              <a:t>Digital wellbeing </a:t>
            </a:r>
            <a:r>
              <a:rPr lang="en-US" sz="2200" dirty="0"/>
              <a:t>is a term used to describe the impact of technologies and digital services on people's mental, physical, social and emotional health. Nowadays, many jobs and everyday activities rely on the internet and digital devices. The goal of digital wellness (for the users of these technologies) is to promote healthy habits and assist the users in maintaining a healthy lifestyle in their daily life.</a:t>
            </a:r>
          </a:p>
          <a:p>
            <a:pPr marL="0"/>
            <a:endParaRPr lang="en-US" sz="2200" dirty="0"/>
          </a:p>
          <a:p>
            <a:pPr marL="0"/>
            <a:r>
              <a:rPr lang="en-US" sz="2200" dirty="0"/>
              <a:t>For example, common digital wellness practices include implementing screen time limits, wearing blue-light-blocking glasses to alleviate eyestrain, and muting notifications on mobile devices to prevent constant interruptions.</a:t>
            </a:r>
          </a:p>
          <a:p>
            <a:pPr marL="0"/>
            <a:endParaRPr lang="en-US" sz="2000" dirty="0"/>
          </a:p>
          <a:p>
            <a:endParaRPr lang="en-US" sz="2000" b="1" dirty="0"/>
          </a:p>
          <a:p>
            <a:endParaRPr lang="en-US" sz="2000" b="1" dirty="0">
              <a:solidFill>
                <a:srgbClr val="FF0000"/>
              </a:solidFill>
            </a:endParaRPr>
          </a:p>
        </p:txBody>
      </p:sp>
    </p:spTree>
    <p:extLst>
      <p:ext uri="{BB962C8B-B14F-4D97-AF65-F5344CB8AC3E}">
        <p14:creationId xmlns:p14="http://schemas.microsoft.com/office/powerpoint/2010/main" val="75460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sz="3200" dirty="0"/>
              <a:t>Why is Digital Wellbeing Important?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398308" y="1382591"/>
            <a:ext cx="5964317" cy="4693261"/>
          </a:xfrm>
        </p:spPr>
        <p:txBody>
          <a:bodyPr/>
          <a:lstStyle/>
          <a:p>
            <a:r>
              <a:rPr lang="en-US" sz="2000" b="1" dirty="0"/>
              <a:t>Increased use of technology </a:t>
            </a:r>
            <a:r>
              <a:rPr lang="en-US" sz="2000" dirty="0"/>
              <a:t>can be directly linked to mental health issues and disturbance in the human behavior. The excessive use of technology at workplace can lead to burnout. Employers can adopt tools and practices that moderate technology usage to promote healthier life and work.</a:t>
            </a:r>
          </a:p>
          <a:p>
            <a:pPr marL="0"/>
            <a:endParaRPr lang="en-US" sz="2000" dirty="0"/>
          </a:p>
          <a:p>
            <a:r>
              <a:rPr lang="en-US" sz="2000" b="1" dirty="0"/>
              <a:t>Digital wellbeing is crucial for businesses </a:t>
            </a:r>
            <a:r>
              <a:rPr lang="en-US" sz="2000" dirty="0"/>
              <a:t>as it impacts employee performance, health, and job satisfaction. </a:t>
            </a:r>
            <a:r>
              <a:rPr lang="en-US" sz="2000" dirty="0" err="1"/>
              <a:t>Prioritising</a:t>
            </a:r>
            <a:r>
              <a:rPr lang="en-US" sz="2000" dirty="0"/>
              <a:t> digital wellbeing helps maintain productivity, reduces the risk of burnout, and fosters a positive work culture. Businesses that support digital wellbeing attract and retain talent, promote innovation, and ensure a healthy work-life balance. By implementing strategies that encourage balanced digital use and provide breaks, </a:t>
            </a:r>
            <a:r>
              <a:rPr lang="en-US" sz="2000" dirty="0" err="1"/>
              <a:t>organisations</a:t>
            </a:r>
            <a:r>
              <a:rPr lang="en-US" sz="2000" dirty="0"/>
              <a:t> can create a more engaged, productive, and resilient workforce.</a:t>
            </a:r>
          </a:p>
          <a:p>
            <a:endParaRPr lang="en-US" sz="2000" dirty="0"/>
          </a:p>
          <a:p>
            <a:endParaRPr lang="en-US" sz="2000" b="1" dirty="0"/>
          </a:p>
          <a:p>
            <a:endParaRPr lang="en-US" sz="2000" b="1" dirty="0">
              <a:solidFill>
                <a:srgbClr val="FF0000"/>
              </a:solidFill>
            </a:endParaRPr>
          </a:p>
        </p:txBody>
      </p:sp>
      <p:pic>
        <p:nvPicPr>
          <p:cNvPr id="10" name="Picture Placeholder 9">
            <a:extLst>
              <a:ext uri="{FF2B5EF4-FFF2-40B4-BE49-F238E27FC236}">
                <a16:creationId xmlns:a16="http://schemas.microsoft.com/office/drawing/2014/main" id="{CFC60550-FD23-45A4-B6E5-0BE0BB061024}"/>
              </a:ext>
            </a:extLst>
          </p:cNvPr>
          <p:cNvPicPr>
            <a:picLocks noGrp="1" noChangeAspect="1"/>
          </p:cNvPicPr>
          <p:nvPr>
            <p:ph type="pic" sz="quarter" idx="2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04574256"/>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8">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52D1BD0-6A3E-4BCE-B57E-EF86B60C7F7E}">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7935</TotalTime>
  <Words>4122</Words>
  <Application>Microsoft Office PowerPoint</Application>
  <PresentationFormat>Widescreen</PresentationFormat>
  <Paragraphs>218</Paragraphs>
  <Slides>41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Century Schoolbook</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Laurence Cole</cp:lastModifiedBy>
  <cp:revision>406</cp:revision>
  <dcterms:created xsi:type="dcterms:W3CDTF">2021-06-15T11:45:52Z</dcterms:created>
  <dcterms:modified xsi:type="dcterms:W3CDTF">2024-01-08T08:22:23Z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