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DC_C8266FE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680" r:id="rId5"/>
    <p:sldId id="681" r:id="rId6"/>
    <p:sldId id="668" r:id="rId7"/>
    <p:sldId id="4319" r:id="rId8"/>
    <p:sldId id="4330" r:id="rId9"/>
    <p:sldId id="682" r:id="rId10"/>
    <p:sldId id="689" r:id="rId11"/>
    <p:sldId id="707" r:id="rId12"/>
    <p:sldId id="710" r:id="rId13"/>
    <p:sldId id="709" r:id="rId14"/>
    <p:sldId id="687" r:id="rId15"/>
    <p:sldId id="696" r:id="rId16"/>
    <p:sldId id="712" r:id="rId17"/>
    <p:sldId id="714" r:id="rId18"/>
    <p:sldId id="715" r:id="rId19"/>
    <p:sldId id="711" r:id="rId20"/>
    <p:sldId id="713" r:id="rId21"/>
    <p:sldId id="688" r:id="rId22"/>
    <p:sldId id="716" r:id="rId23"/>
    <p:sldId id="717" r:id="rId24"/>
    <p:sldId id="697" r:id="rId25"/>
    <p:sldId id="690" r:id="rId26"/>
    <p:sldId id="718" r:id="rId27"/>
    <p:sldId id="719" r:id="rId28"/>
    <p:sldId id="720" r:id="rId29"/>
    <p:sldId id="721" r:id="rId30"/>
    <p:sldId id="722" r:id="rId31"/>
    <p:sldId id="691" r:id="rId32"/>
    <p:sldId id="4311" r:id="rId33"/>
    <p:sldId id="4310" r:id="rId34"/>
    <p:sldId id="4312" r:id="rId35"/>
    <p:sldId id="4313" r:id="rId36"/>
    <p:sldId id="678" r:id="rId37"/>
    <p:sldId id="692" r:id="rId38"/>
    <p:sldId id="4316" r:id="rId39"/>
    <p:sldId id="4317" r:id="rId40"/>
    <p:sldId id="4315" r:id="rId41"/>
    <p:sldId id="699" r:id="rId42"/>
    <p:sldId id="4331" r:id="rId43"/>
    <p:sldId id="4318" r:id="rId44"/>
    <p:sldId id="677" r:id="rId45"/>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D24"/>
    <a:srgbClr val="B79974"/>
    <a:srgbClr val="7654A2"/>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934"/>
  </p:normalViewPr>
  <p:slideViewPr>
    <p:cSldViewPr snapToGrid="0" snapToObjects="1">
      <p:cViewPr varScale="1">
        <p:scale>
          <a:sx n="63" d="100"/>
          <a:sy n="63" d="100"/>
        </p:scale>
        <p:origin x="752" y="3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0DC_C8266FE7.xml><?xml version="1.0" encoding="utf-8"?>
<p188:cmLst xmlns:a="http://schemas.openxmlformats.org/drawingml/2006/main" xmlns:r="http://schemas.openxmlformats.org/officeDocument/2006/relationships" xmlns:p188="http://schemas.microsoft.com/office/powerpoint/2018/8/main">
  <p188:cm id="{268DC851-369D-43D3-B756-A6ECA3B333A4}" authorId="{3A646A2A-5463-31BB-24B8-887E45DDAF69}" created="2023-08-19T10:31:27.869">
    <ac:txMkLst xmlns:ac="http://schemas.microsoft.com/office/drawing/2013/main/command">
      <pc:docMk xmlns:pc="http://schemas.microsoft.com/office/powerpoint/2013/main/command"/>
      <pc:sldMk xmlns:pc="http://schemas.microsoft.com/office/powerpoint/2013/main/command" cId="3357962215" sldId="4316"/>
      <ac:spMk id="6" creationId="{B254C534-0BCD-047D-5DA7-BC562F0B4699}"/>
      <ac:txMk cp="21" len="12">
        <ac:context len="35" hash="1189558535"/>
      </ac:txMk>
    </ac:txMkLst>
    <p188:pos x="6769392" y="311568"/>
    <p188:txBody>
      <a:bodyPr/>
      <a:lstStyle/>
      <a:p>
        <a:r>
          <a:rPr lang="en-IE"/>
          <a:t>Link to it here please Laurence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B227213E-CB26-448D-D4D4-8F70297F415C}"/>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5096735D-FF59-F1D1-ADD5-7AC61265FAD7}"/>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9306E1BF-DA68-904E-F6C0-3567D4629A6A}"/>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7D9A81DA-B83E-B47D-F877-46DE68A15123}"/>
              </a:ext>
            </a:extLst>
          </p:cNvPr>
          <p:cNvPicPr>
            <a:picLocks noChangeAspect="1"/>
          </p:cNvPicPr>
          <p:nvPr userDrawn="1"/>
        </p:nvPicPr>
        <p:blipFill>
          <a:blip r:embed="rId2"/>
          <a:stretch>
            <a:fillRect/>
          </a:stretch>
        </p:blipFill>
        <p:spPr>
          <a:xfrm>
            <a:off x="9264293"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697" r:id="rId5"/>
    <p:sldLayoutId id="2147483738" r:id="rId6"/>
    <p:sldLayoutId id="2147483739" r:id="rId7"/>
    <p:sldLayoutId id="2147483703" r:id="rId8"/>
    <p:sldLayoutId id="2147483700" r:id="rId9"/>
    <p:sldLayoutId id="2147483723" r:id="rId10"/>
    <p:sldLayoutId id="2147483698" r:id="rId11"/>
    <p:sldLayoutId id="2147483695" r:id="rId12"/>
    <p:sldLayoutId id="2147483702" r:id="rId13"/>
    <p:sldLayoutId id="2147483735" r:id="rId14"/>
    <p:sldLayoutId id="2147483734" r:id="rId15"/>
    <p:sldLayoutId id="2147483708" r:id="rId16"/>
    <p:sldLayoutId id="2147483744" r:id="rId17"/>
    <p:sldLayoutId id="2147483733"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file:///C:\Users\REBA\Desktop\forbes.com\sites\jackkelly\2022\02\03\belgium-portugal-and-other-european-countries-are-ahead-of-the-us-prohibiting-managers-from-contacting-employees-outside-of-working-hours\%3fsh=3ceb5efa1d00" TargetMode="Externa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todoist.com/productivity-methods/pomodoro-technique" TargetMode="External"/><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10DC_C8266FE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573740"/>
            <a:ext cx="5113714" cy="756189"/>
          </a:xfrm>
          <a:prstGeom prst="rect">
            <a:avLst/>
          </a:prstGeom>
        </p:spPr>
        <p:txBody>
          <a:bodyPr/>
          <a:lstStyle/>
          <a:p>
            <a:r>
              <a:rPr lang="pl-PL" dirty="0">
                <a:effectLst/>
                <a:latin typeface="Calibri" panose="020F0502020204030204" pitchFamily="34" charset="0"/>
                <a:ea typeface="Times New Roman" panose="02020603050405020304" pitchFamily="18" charset="0"/>
              </a:rPr>
              <a:t>Wprowadzenie do pracy cyfrowej </a:t>
            </a:r>
            <a:br>
              <a:rPr lang="pl-PL" dirty="0">
                <a:effectLst/>
                <a:latin typeface="Calibri" panose="020F0502020204030204" pitchFamily="34" charset="0"/>
                <a:ea typeface="Times New Roman" panose="02020603050405020304" pitchFamily="18" charset="0"/>
              </a:rPr>
            </a:br>
            <a:r>
              <a:rPr lang="pl-PL" dirty="0">
                <a:effectLst/>
                <a:latin typeface="Calibri" panose="020F0502020204030204" pitchFamily="34" charset="0"/>
                <a:ea typeface="Times New Roman" panose="02020603050405020304" pitchFamily="18" charset="0"/>
              </a:rPr>
              <a:t>i </a:t>
            </a:r>
            <a:r>
              <a:rPr lang="pl-PL" dirty="0" err="1">
                <a:effectLst/>
                <a:latin typeface="Calibri" panose="020F0502020204030204" pitchFamily="34" charset="0"/>
                <a:ea typeface="Times New Roman" panose="02020603050405020304" pitchFamily="18" charset="0"/>
              </a:rPr>
              <a:t>wellbeingu</a:t>
            </a:r>
            <a:r>
              <a:rPr lang="pl-PL" dirty="0">
                <a:effectLst/>
                <a:latin typeface="Calibri" panose="020F0502020204030204" pitchFamily="34" charset="0"/>
                <a:ea typeface="Times New Roman" panose="02020603050405020304" pitchFamily="18" charset="0"/>
              </a:rPr>
              <a:t> cyfrowego </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575886" y="2754309"/>
            <a:ext cx="3182463" cy="533188"/>
          </a:xfrm>
        </p:spPr>
        <p:txBody>
          <a:bodyPr/>
          <a:lstStyle/>
          <a:p>
            <a:r>
              <a:rPr lang="pl-PL" dirty="0"/>
              <a:t>Moduł 1</a:t>
            </a:r>
            <a:endParaRPr lang="en-US" dirty="0"/>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pic>
        <p:nvPicPr>
          <p:cNvPr id="2" name="Obraz 3" descr="Downloads - Creative Commons">
            <a:extLst>
              <a:ext uri="{FF2B5EF4-FFF2-40B4-BE49-F238E27FC236}">
                <a16:creationId xmlns:a16="http://schemas.microsoft.com/office/drawing/2014/main" id="{F8AA9A94-A329-5CDD-F2A1-3CF04EE32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958" y="613256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458044" y="898146"/>
            <a:ext cx="10483431" cy="804265"/>
          </a:xfrm>
        </p:spPr>
        <p:txBody>
          <a:bodyPr/>
          <a:lstStyle/>
          <a:p>
            <a:r>
              <a:rPr lang="pl-PL" dirty="0"/>
              <a:t>Perspektywy: </a:t>
            </a:r>
            <a:r>
              <a:rPr lang="en-IE" dirty="0"/>
              <a:t>Digital Wellbeing</a:t>
            </a:r>
            <a:r>
              <a:rPr lang="pl-PL" dirty="0"/>
              <a:t> (cyfrowy dobrostan)</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1016000" y="3201111"/>
            <a:ext cx="4683760" cy="2750616"/>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1D58AEF5-BD0B-407A-B0E3-C8BDAE8064AB}"/>
              </a:ext>
            </a:extLst>
          </p:cNvPr>
          <p:cNvSpPr/>
          <p:nvPr/>
        </p:nvSpPr>
        <p:spPr>
          <a:xfrm>
            <a:off x="6461762" y="3201111"/>
            <a:ext cx="4602480" cy="2750616"/>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pl-PL" sz="1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Cyfrowy dobrostan jest niezbędny do promowania równowagi między życiem zawodowym a prywatnym oraz wykorzystywania narzędzi cyfrowych do zwiększania zaangażowania i produktywności pracowników, przyczyniając się w ten sposób do zrównoważonego wzrostu firmy. Ma kluczowe znaczenie dla MŚP, ponieważ buduje odporną siłę roboczą, eliminuje zmęczenie cyfrowe i tworzy środowisko, w którym pracownicy i przedsiębiorstwa mogą rozwijać się w cyfrowym świecie.</a:t>
            </a:r>
            <a:endParaRPr lang="en-IE"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909A24-104C-4F3B-5DA1-DDA74DC0E81A}"/>
              </a:ext>
            </a:extLst>
          </p:cNvPr>
          <p:cNvSpPr txBox="1"/>
          <p:nvPr/>
        </p:nvSpPr>
        <p:spPr>
          <a:xfrm>
            <a:off x="1341120" y="3322866"/>
            <a:ext cx="3972560" cy="2431435"/>
          </a:xfrm>
          <a:prstGeom prst="rect">
            <a:avLst/>
          </a:prstGeom>
          <a:noFill/>
        </p:spPr>
        <p:txBody>
          <a:bodyPr wrap="square" rtlCol="0">
            <a:spAutoFit/>
          </a:bodyPr>
          <a:lstStyle/>
          <a:p>
            <a:pPr algn="ct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Indywidualna perspektywa</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pl-PL" sz="1600" dirty="0">
                <a:solidFill>
                  <a:schemeClr val="bg1"/>
                </a:solidFill>
                <a:latin typeface="Calibri" panose="020F0502020204030204" pitchFamily="34" charset="0"/>
                <a:ea typeface="Calibri" panose="020F0502020204030204" pitchFamily="34" charset="0"/>
                <a:cs typeface="Calibri" panose="020F0502020204030204" pitchFamily="34" charset="0"/>
              </a:rPr>
              <a:t>Kontekst osobisty, nauka i praca: obejmuje to identyfikację i zrozumienie pozytywnych korzyści i wszelkich potencjalnych negatywnych aspektów angażowania się w działania cyfrowe oraz świadomość sposobów zarządzania nimi i kontrolowania ich w celu poprawy dobrostanu.</a:t>
            </a:r>
            <a:endParaRPr lang="en-IE" sz="1400" dirty="0"/>
          </a:p>
        </p:txBody>
      </p:sp>
      <p:sp>
        <p:nvSpPr>
          <p:cNvPr id="7" name="TextBox 6">
            <a:extLst>
              <a:ext uri="{FF2B5EF4-FFF2-40B4-BE49-F238E27FC236}">
                <a16:creationId xmlns:a16="http://schemas.microsoft.com/office/drawing/2014/main" id="{4796EB54-B5EA-7CCC-5CA6-A55541985509}"/>
              </a:ext>
            </a:extLst>
          </p:cNvPr>
          <p:cNvSpPr txBox="1"/>
          <p:nvPr/>
        </p:nvSpPr>
        <p:spPr>
          <a:xfrm>
            <a:off x="477520" y="1889761"/>
            <a:ext cx="10789920" cy="954107"/>
          </a:xfrm>
          <a:prstGeom prst="rect">
            <a:avLst/>
          </a:prstGeom>
          <a:noFill/>
        </p:spPr>
        <p:txBody>
          <a:bodyPr wrap="square" rtlCol="0">
            <a:spAutoFit/>
          </a:bodyPr>
          <a:lstStyle/>
          <a:p>
            <a:r>
              <a:rPr lang="pl-PL" sz="2800" dirty="0">
                <a:latin typeface="Calibri" panose="020F0502020204030204" pitchFamily="34" charset="0"/>
                <a:ea typeface="Calibri" panose="020F0502020204030204" pitchFamily="34" charset="0"/>
                <a:cs typeface="Calibri" panose="020F0502020204030204" pitchFamily="34" charset="0"/>
              </a:rPr>
              <a:t>Na cyfrowy dobrostan można patrzeć z różnych perspektyw oraz w różnych kontekstach i sytuacjach:</a:t>
            </a:r>
            <a:endParaRPr lang="en-IE" dirty="0"/>
          </a:p>
        </p:txBody>
      </p:sp>
      <p:sp>
        <p:nvSpPr>
          <p:cNvPr id="8" name="TextBox 7">
            <a:extLst>
              <a:ext uri="{FF2B5EF4-FFF2-40B4-BE49-F238E27FC236}">
                <a16:creationId xmlns:a16="http://schemas.microsoft.com/office/drawing/2014/main" id="{76E28AD6-98F1-161B-CD1D-3E1B8160D7C8}"/>
              </a:ext>
            </a:extLst>
          </p:cNvPr>
          <p:cNvSpPr txBox="1"/>
          <p:nvPr/>
        </p:nvSpPr>
        <p:spPr>
          <a:xfrm>
            <a:off x="6715760" y="3228645"/>
            <a:ext cx="4135120" cy="659091"/>
          </a:xfrm>
          <a:prstGeom prst="rect">
            <a:avLst/>
          </a:prstGeom>
          <a:noFill/>
        </p:spPr>
        <p:txBody>
          <a:bodyPr wrap="square" rtlCol="0">
            <a:spAutoFit/>
          </a:bodyPr>
          <a:lstStyle/>
          <a:p>
            <a:pPr algn="ct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Perspektywa MŚP</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342923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MODUŁ</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03143" y="3623857"/>
            <a:ext cx="5616603" cy="972741"/>
          </a:xfrm>
        </p:spPr>
        <p:txBody>
          <a:bodyPr/>
          <a:lstStyle/>
          <a:p>
            <a:r>
              <a:rPr lang="pl-PL" dirty="0"/>
              <a:t>Korzyści: </a:t>
            </a:r>
            <a:r>
              <a:rPr lang="en-US" dirty="0"/>
              <a:t>Digital Work</a:t>
            </a:r>
            <a:endParaRPr lang="pl-PL" dirty="0"/>
          </a:p>
          <a:p>
            <a:r>
              <a:rPr lang="pl-PL" dirty="0"/>
              <a:t>Korzyści z pracy cyfrowej</a:t>
            </a:r>
            <a:endParaRPr lang="en-US" dirty="0"/>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3200" dirty="0"/>
              <a:t>Zalety pracy cyfrowej:</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50" y="1186939"/>
            <a:ext cx="5364344" cy="5650340"/>
          </a:xfrm>
        </p:spPr>
        <p:txBody>
          <a:bodyPr/>
          <a:lstStyle/>
          <a:p>
            <a:r>
              <a:rPr lang="pl-PL" sz="2000" dirty="0"/>
              <a:t>Jak widzieliśmy w poprzednim temacie, </a:t>
            </a:r>
            <a:r>
              <a:rPr lang="pl-PL" sz="2000" b="1" dirty="0"/>
              <a:t>siła robocza charakteryzująca się pozytywnym poziomem cyfrowego dobrostanu może prowadzić do wielu różnych korzyści zarówno dla pracowników, jak i firmy. </a:t>
            </a:r>
            <a:r>
              <a:rPr lang="pl-PL" sz="2000" dirty="0"/>
              <a:t>Umożliwiając pracownikom wykonywanie zadań z lokalizacji poza tradycyjnym biurem, telepraca przynosi korzyści, takie jak większa elastyczność godzin i lokalizacji pracy, większa autonomia i samozarządzanie oraz potencjał poprawy równowagi między życiem zawodowym a prywatnym. Korzyści te nie tylko umożliwiają pracownikom dostosowanie środowiska pracy do swoich potrzeb, ale także przyczyniają się do wyższego poziomu satysfakcji z pracy i ogólnej produktywności. </a:t>
            </a:r>
            <a:r>
              <a:rPr lang="pl-PL" sz="2000" b="1" dirty="0"/>
              <a:t>Przyjrzyjmy się bliżej 12 kluczowym zaletom pracy cyfrowej.</a:t>
            </a:r>
            <a:endParaRPr lang="en-US" sz="2000" b="1" dirty="0"/>
          </a:p>
          <a:p>
            <a:endParaRPr lang="en-US" sz="2200" dirty="0"/>
          </a:p>
        </p:txBody>
      </p:sp>
    </p:spTree>
    <p:extLst>
      <p:ext uri="{BB962C8B-B14F-4D97-AF65-F5344CB8AC3E}">
        <p14:creationId xmlns:p14="http://schemas.microsoft.com/office/powerpoint/2010/main" val="387136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7198424" cy="984023"/>
          </a:xfrm>
        </p:spPr>
        <p:txBody>
          <a:bodyPr/>
          <a:lstStyle/>
          <a:p>
            <a:r>
              <a:rPr lang="pl-PL" sz="2400" dirty="0"/>
              <a:t>12 powodów, dla których firmy powinny rozważyć pracę cyfrową jako podstawową strategię</a:t>
            </a:r>
            <a:endParaRPr lang="en-US" sz="24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73732" y="1509106"/>
            <a:ext cx="5993219" cy="4813657"/>
          </a:xfrm>
        </p:spPr>
        <p:txBody>
          <a:bodyPr/>
          <a:lstStyle/>
          <a:p>
            <a:pPr algn="l">
              <a:buFont typeface="+mj-lt"/>
              <a:buAutoNum type="arabicPeriod"/>
            </a:pPr>
            <a:r>
              <a:rPr lang="pl-PL" sz="1800" b="1" i="0" dirty="0">
                <a:solidFill>
                  <a:srgbClr val="374151"/>
                </a:solidFill>
                <a:effectLst/>
                <a:ea typeface="Calibri" panose="020F0502020204030204" pitchFamily="34" charset="0"/>
              </a:rPr>
              <a:t>Większa wydajność i produktywność: </a:t>
            </a:r>
            <a:r>
              <a:rPr lang="pl-PL" sz="1800" i="0" dirty="0">
                <a:solidFill>
                  <a:srgbClr val="374151"/>
                </a:solidFill>
                <a:effectLst/>
                <a:ea typeface="Calibri" panose="020F0502020204030204" pitchFamily="34" charset="0"/>
              </a:rPr>
              <a:t>cyfrowe narzędzia i platformy umożliwiają usprawnioną komunikację, współpracę w czasie rzeczywistym i efektywne zarządzanie zadaniami, co prowadzi do zwiększonej produktywności zespołów.</a:t>
            </a:r>
          </a:p>
          <a:p>
            <a:pPr algn="l">
              <a:buFont typeface="+mj-lt"/>
              <a:buAutoNum type="arabicPeriod"/>
            </a:pPr>
            <a:r>
              <a:rPr lang="pl-PL" sz="1800" b="1" i="0" dirty="0">
                <a:solidFill>
                  <a:srgbClr val="374151"/>
                </a:solidFill>
                <a:effectLst/>
                <a:ea typeface="Calibri" panose="020F0502020204030204" pitchFamily="34" charset="0"/>
              </a:rPr>
              <a:t>Globalny dostęp do talentów: </a:t>
            </a:r>
            <a:r>
              <a:rPr lang="pl-PL" sz="1800" i="0" dirty="0">
                <a:solidFill>
                  <a:srgbClr val="374151"/>
                </a:solidFill>
                <a:effectLst/>
                <a:ea typeface="Calibri" panose="020F0502020204030204" pitchFamily="34" charset="0"/>
              </a:rPr>
              <a:t>firmy mogą korzystać ze zróżnicowanej i globalnej puli talentów, co pozwala im rekrutować najlepiej dopasowanych specjalistów niezależnie od granic geograficznych.</a:t>
            </a:r>
          </a:p>
          <a:p>
            <a:pPr algn="l">
              <a:buFont typeface="+mj-lt"/>
              <a:buAutoNum type="arabicPeriod"/>
            </a:pPr>
            <a:r>
              <a:rPr lang="pl-PL" sz="1800" b="1" i="0" dirty="0">
                <a:solidFill>
                  <a:srgbClr val="374151"/>
                </a:solidFill>
                <a:effectLst/>
                <a:ea typeface="Calibri" panose="020F0502020204030204" pitchFamily="34" charset="0"/>
              </a:rPr>
              <a:t>Oszczędności kosztów: </a:t>
            </a:r>
            <a:r>
              <a:rPr lang="pl-PL" sz="1800" i="0" dirty="0">
                <a:solidFill>
                  <a:srgbClr val="374151"/>
                </a:solidFill>
                <a:effectLst/>
                <a:ea typeface="Calibri" panose="020F0502020204030204" pitchFamily="34" charset="0"/>
              </a:rPr>
              <a:t>praca cyfrowa zmniejsza zapotrzebowanie na rozbudowaną infrastrukturę fizyczną, przestrzeń biurową i powiązane wydatki, co prowadzi do znacznych oszczędności.</a:t>
            </a:r>
          </a:p>
          <a:p>
            <a:pPr algn="l">
              <a:buFont typeface="+mj-lt"/>
              <a:buAutoNum type="arabicPeriod"/>
            </a:pPr>
            <a:r>
              <a:rPr lang="pl-PL" sz="1800" b="1" i="0" dirty="0">
                <a:solidFill>
                  <a:srgbClr val="374151"/>
                </a:solidFill>
                <a:effectLst/>
                <a:ea typeface="Calibri" panose="020F0502020204030204" pitchFamily="34" charset="0"/>
              </a:rPr>
              <a:t>Elastyczne warunki pracy: </a:t>
            </a:r>
            <a:r>
              <a:rPr lang="pl-PL" sz="1800" i="0" dirty="0">
                <a:solidFill>
                  <a:srgbClr val="374151"/>
                </a:solidFill>
                <a:effectLst/>
                <a:ea typeface="Calibri" panose="020F0502020204030204" pitchFamily="34" charset="0"/>
              </a:rPr>
              <a:t>Praca cyfrowa umożliwia elastyczną organizację pracy zdalną, zaspokajającą potrzeby pracowników i promującą równowagę między życiem zawodowym a prywatnym, co może prowadzić do poprawy zadowolenia z pracy i wskaźników retencji pracowników.</a:t>
            </a:r>
            <a:endParaRPr lang="en-IE" sz="1800"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06969E-345E-85ED-9D93-AA8AC00961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145984"/>
            <a:ext cx="7129544" cy="842867"/>
          </a:xfrm>
        </p:spPr>
        <p:txBody>
          <a:bodyPr/>
          <a:lstStyle/>
          <a:p>
            <a:r>
              <a:rPr lang="pl-PL" sz="2400" dirty="0"/>
              <a:t>12 powodów, dla których firmy powinny rozważyć pracę cyfrową jako podstawową strategię</a:t>
            </a:r>
            <a:endParaRPr lang="en-US" sz="24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788" y="1182550"/>
            <a:ext cx="6507268" cy="4693261"/>
          </a:xfrm>
        </p:spPr>
        <p:txBody>
          <a:bodyPr/>
          <a:lstStyle/>
          <a:p>
            <a:pPr marL="342900" lvl="0" indent="-342900">
              <a:lnSpc>
                <a:spcPct val="107000"/>
              </a:lnSpc>
              <a:spcAft>
                <a:spcPts val="800"/>
              </a:spcAft>
              <a:buFont typeface="+mj-lt"/>
              <a:buAutoNum type="arabicPeriod" startAt="5"/>
              <a:tabLst>
                <a:tab pos="457200" algn="l"/>
              </a:tabLst>
            </a:pPr>
            <a:r>
              <a:rPr lang="pl-PL" sz="1800" b="1" kern="100" dirty="0">
                <a:ea typeface="Calibri" panose="020F0502020204030204" pitchFamily="34" charset="0"/>
                <a:cs typeface="Times New Roman" panose="02020603050405020304" pitchFamily="18" charset="0"/>
              </a:rPr>
              <a:t>W</a:t>
            </a: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pływ na środowisko: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wykorzystanie pracy cyfrowej często prowadzi do zmniejszenia zużycia papieru i energii, przyczyniając się do bardziej zrównoważonego i przyjaznego dla środowiska podejścia biznesowego.</a:t>
            </a:r>
          </a:p>
          <a:p>
            <a:pPr marL="342900" lvl="0" indent="-342900">
              <a:lnSpc>
                <a:spcPct val="107000"/>
              </a:lnSpc>
              <a:spcAft>
                <a:spcPts val="800"/>
              </a:spcAft>
              <a:buFont typeface="+mj-lt"/>
              <a:buAutoNum type="arabicPeriod" startAt="5"/>
              <a:tabLst>
                <a:tab pos="457200" algn="l"/>
              </a:tabLst>
            </a:pP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Monitorowanie w czasie rzeczywistym i śledzenie wydajności: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Narzędzia cyfrowe umożliwiają monitorowanie projektów i wydajności pracowników w czasie rzeczywistym, dostarczając cennych informacji umożliwiających optymalizację i ciągłe doskonalenie.</a:t>
            </a:r>
          </a:p>
          <a:p>
            <a:pPr marL="342900" lvl="0" indent="-342900">
              <a:lnSpc>
                <a:spcPct val="107000"/>
              </a:lnSpc>
              <a:spcAft>
                <a:spcPts val="800"/>
              </a:spcAft>
              <a:buFont typeface="+mj-lt"/>
              <a:buAutoNum type="arabicPeriod" startAt="5"/>
              <a:tabLst>
                <a:tab pos="457200" algn="l"/>
              </a:tabLst>
            </a:pP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Zasięg rynkowy i obecność w Internecie: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Praca cyfrowa zwiększa obecność firmy w Internecie i zasięg rynkowy poprzez marketing cyfrowy, platformy handlu elektronicznego i wysiłki związane z budowaniem marki w Internecie.</a:t>
            </a:r>
          </a:p>
          <a:p>
            <a:pPr marL="342900" lvl="0" indent="-342900">
              <a:lnSpc>
                <a:spcPct val="107000"/>
              </a:lnSpc>
              <a:spcAft>
                <a:spcPts val="800"/>
              </a:spcAft>
              <a:buFont typeface="+mj-lt"/>
              <a:buAutoNum type="arabicPeriod" startAt="5"/>
              <a:tabLst>
                <a:tab pos="457200" algn="l"/>
              </a:tabLst>
            </a:pPr>
            <a:r>
              <a:rPr lang="pl-PL" sz="1800" b="1" kern="100" dirty="0">
                <a:effectLst/>
                <a:latin typeface="Calibri" panose="020F0502020204030204" pitchFamily="34" charset="0"/>
                <a:ea typeface="Calibri" panose="020F0502020204030204" pitchFamily="34" charset="0"/>
                <a:cs typeface="Times New Roman" panose="02020603050405020304" pitchFamily="18" charset="0"/>
              </a:rPr>
              <a:t>Ciągłość działania: </a:t>
            </a: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praca cyfrowa zapewnia większą odporność na nieoczekiwane zdarzenia, takie jak klęski żywiołowe lub zakłócenia, umożliwiając pracownikom kontynuowanie pracy zdalnej.</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795904" y="269424"/>
            <a:ext cx="7301205" cy="842867"/>
          </a:xfrm>
        </p:spPr>
        <p:txBody>
          <a:bodyPr/>
          <a:lstStyle/>
          <a:p>
            <a:r>
              <a:rPr lang="pl-PL" sz="2400" dirty="0"/>
              <a:t>12 powodów, dla których firmy powinny rozważyć pracę cyfrową jako podstawową strategię</a:t>
            </a:r>
            <a:endParaRPr lang="en-US" sz="24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4813657"/>
          </a:xfrm>
        </p:spPr>
        <p:txBody>
          <a:bodyPr/>
          <a:lstStyle/>
          <a:p>
            <a:pPr marL="457200" indent="-457200" algn="l">
              <a:buFont typeface="+mj-lt"/>
              <a:buAutoNum type="arabicPeriod" startAt="9"/>
            </a:pPr>
            <a:r>
              <a:rPr lang="pl-PL" sz="1800" b="1" i="0" dirty="0">
                <a:solidFill>
                  <a:srgbClr val="374151"/>
                </a:solidFill>
                <a:effectLst/>
                <a:ea typeface="Calibri" panose="020F0502020204030204" pitchFamily="34" charset="0"/>
              </a:rPr>
              <a:t>Lepsza komunikacja: </a:t>
            </a:r>
            <a:r>
              <a:rPr lang="pl-PL" sz="1800" i="0" dirty="0">
                <a:solidFill>
                  <a:srgbClr val="374151"/>
                </a:solidFill>
                <a:effectLst/>
                <a:ea typeface="Calibri" panose="020F0502020204030204" pitchFamily="34" charset="0"/>
              </a:rPr>
              <a:t>Platformy cyfrowe ułatwiają natychmiastową komunikację, zarówno wewnątrz organizacji, jak i z klientami czy partnerami, zapewniając szybkie podejmowanie decyzji i płynną wymianę informacji.</a:t>
            </a:r>
          </a:p>
          <a:p>
            <a:pPr marL="457200" indent="-457200" algn="l">
              <a:buFont typeface="+mj-lt"/>
              <a:buAutoNum type="arabicPeriod" startAt="9"/>
            </a:pPr>
            <a:r>
              <a:rPr lang="pl-PL" sz="1800" b="1" i="0" dirty="0">
                <a:solidFill>
                  <a:srgbClr val="374151"/>
                </a:solidFill>
                <a:effectLst/>
                <a:ea typeface="Calibri" panose="020F0502020204030204" pitchFamily="34" charset="0"/>
              </a:rPr>
              <a:t>Możliwości innowacyjne: </a:t>
            </a:r>
            <a:r>
              <a:rPr lang="pl-PL" sz="1800" i="0" dirty="0">
                <a:solidFill>
                  <a:srgbClr val="374151"/>
                </a:solidFill>
                <a:effectLst/>
                <a:ea typeface="Calibri" panose="020F0502020204030204" pitchFamily="34" charset="0"/>
              </a:rPr>
              <a:t>Praca cyfrowa sprzyja kulturze innowacji, zapewniając dostęp do zaawansowanych narzędzi i technologii, zachęcając do kreatywnego rozwiązywania problemów i nowego podejścia.</a:t>
            </a:r>
          </a:p>
          <a:p>
            <a:pPr marL="457200" indent="-457200" algn="l">
              <a:buFont typeface="+mj-lt"/>
              <a:buAutoNum type="arabicPeriod" startAt="9"/>
            </a:pPr>
            <a:r>
              <a:rPr lang="pl-PL" sz="1800" b="1" i="0" dirty="0">
                <a:solidFill>
                  <a:srgbClr val="374151"/>
                </a:solidFill>
                <a:effectLst/>
                <a:ea typeface="Calibri" panose="020F0502020204030204" pitchFamily="34" charset="0"/>
              </a:rPr>
              <a:t>Spostrzeżenia oparte na danych: </a:t>
            </a:r>
            <a:r>
              <a:rPr lang="pl-PL" sz="1800" i="0" dirty="0">
                <a:solidFill>
                  <a:srgbClr val="374151"/>
                </a:solidFill>
                <a:effectLst/>
                <a:ea typeface="Calibri" panose="020F0502020204030204" pitchFamily="34" charset="0"/>
              </a:rPr>
              <a:t>systemy cyfrowe przechwytują dane, które można analizować w celu uzyskania spostrzeżeń, umożliwiających podejmowanie świadomych decyzji i opracowywanie strategii opartych na danych.</a:t>
            </a:r>
          </a:p>
          <a:p>
            <a:pPr marL="457200" indent="-457200" algn="l">
              <a:buFont typeface="+mj-lt"/>
              <a:buAutoNum type="arabicPeriod" startAt="9"/>
            </a:pPr>
            <a:r>
              <a:rPr lang="pl-PL" sz="1800" b="1" i="0" dirty="0">
                <a:solidFill>
                  <a:srgbClr val="374151"/>
                </a:solidFill>
                <a:effectLst/>
                <a:ea typeface="Calibri" panose="020F0502020204030204" pitchFamily="34" charset="0"/>
              </a:rPr>
              <a:t>Skalowalność i elastyczność: </a:t>
            </a:r>
            <a:r>
              <a:rPr lang="pl-PL" sz="1800" i="0" dirty="0">
                <a:solidFill>
                  <a:srgbClr val="374151"/>
                </a:solidFill>
                <a:effectLst/>
                <a:ea typeface="Calibri" panose="020F0502020204030204" pitchFamily="34" charset="0"/>
              </a:rPr>
              <a:t>systemy cyfrowe można łatwo skalować w celu dostosowania do wzrostu, umożliwiając firmom szybkie dostosowywanie się do zmieniających się wymagań i trendów rynkowych.</a:t>
            </a:r>
            <a:endParaRPr lang="en-IE" dirty="0"/>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pl-PL" sz="3200" dirty="0"/>
              <a:t>I jeszcze jeden, bardzo ważny czynnik:</a:t>
            </a:r>
            <a:endParaRPr lang="en-IE"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775472"/>
            <a:ext cx="5558219" cy="4693261"/>
          </a:xfrm>
        </p:spPr>
        <p:txBody>
          <a:bodyPr/>
          <a:lstStyle/>
          <a:p>
            <a:pPr>
              <a:lnSpc>
                <a:spcPct val="107000"/>
              </a:lnSpc>
              <a:spcAft>
                <a:spcPts val="800"/>
              </a:spcAft>
            </a:pPr>
            <a:r>
              <a:rPr lang="pl-PL" sz="1600" b="1" kern="100" dirty="0">
                <a:effectLst/>
                <a:latin typeface="Calibri" panose="020F0502020204030204" pitchFamily="34" charset="0"/>
                <a:ea typeface="Calibri" panose="020F0502020204030204" pitchFamily="34" charset="0"/>
                <a:cs typeface="Times New Roman" panose="02020603050405020304" pitchFamily="18" charset="0"/>
              </a:rPr>
              <a:t>Liczne korzyści dla pracowników:</a:t>
            </a:r>
            <a:endParaRPr lang="en-US" sz="1600" b="1" kern="1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pl-PL" sz="1600" b="1" kern="100" dirty="0">
                <a:effectLst/>
                <a:latin typeface="Calibri" panose="020F0502020204030204" pitchFamily="34" charset="0"/>
                <a:ea typeface="Calibri" panose="020F0502020204030204" pitchFamily="34" charset="0"/>
                <a:cs typeface="Times New Roman" panose="02020603050405020304" pitchFamily="18" charset="0"/>
              </a:rPr>
              <a:t>Korzyści zdrowotne</a:t>
            </a: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 Może poprawić równowagę między życiem zawodowym a prywatnym, oferować możliwości bardziej elastycznych godzin pracy i więcej czasu na aktywność fizyczną, oszczędzając jednocześnie czas potrzebny na dojazdy.</a:t>
            </a:r>
          </a:p>
          <a:p>
            <a:pPr marL="342900" indent="-342900">
              <a:lnSpc>
                <a:spcPct val="107000"/>
              </a:lnSpc>
              <a:spcAft>
                <a:spcPts val="800"/>
              </a:spcAft>
              <a:buFont typeface="Arial" panose="020B0604020202020204" pitchFamily="34" charset="0"/>
              <a:buChar char="•"/>
            </a:pPr>
            <a:r>
              <a:rPr lang="pl-PL" sz="1600" b="1" kern="100" dirty="0">
                <a:effectLst/>
                <a:latin typeface="Calibri" panose="020F0502020204030204" pitchFamily="34" charset="0"/>
                <a:ea typeface="Calibri" panose="020F0502020204030204" pitchFamily="34" charset="0"/>
                <a:cs typeface="Times New Roman" panose="02020603050405020304" pitchFamily="18" charset="0"/>
              </a:rPr>
              <a:t>Oszczędność czasu i pieniędzy: </a:t>
            </a: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Mniej zasobów wydawanych na dojazdy zmniejsza również emisję dwutlenku węgla, łagodząc wpływ zmian klimatycznych.</a:t>
            </a:r>
          </a:p>
          <a:p>
            <a:pPr marL="342900" indent="-342900">
              <a:lnSpc>
                <a:spcPct val="107000"/>
              </a:lnSpc>
              <a:spcAft>
                <a:spcPts val="800"/>
              </a:spcAft>
              <a:buFont typeface="Arial" panose="020B0604020202020204" pitchFamily="34" charset="0"/>
              <a:buChar char="•"/>
            </a:pPr>
            <a:r>
              <a:rPr lang="pl-PL" sz="1600" b="1" kern="100" dirty="0">
                <a:effectLst/>
                <a:latin typeface="Calibri" panose="020F0502020204030204" pitchFamily="34" charset="0"/>
                <a:ea typeface="Calibri" panose="020F0502020204030204" pitchFamily="34" charset="0"/>
                <a:cs typeface="Times New Roman" panose="02020603050405020304" pitchFamily="18" charset="0"/>
              </a:rPr>
              <a:t>Elastyczność: </a:t>
            </a: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wszechstronność organizacji pracy obejmuje opcje takie jak całkowicie zdalna praca, konfiguracje w centrach, praca mobilna i podejście hybrydowe, które łączy te alternatywy. Wybory te są dostosowane do potrzeb pracowników zaangażowanych w pracę cyfrową, zapewniając im różnorodne sposoby efektywnego wykonywania pracy.</a:t>
            </a:r>
            <a:endParaRPr lang="en-IE" sz="1200" dirty="0"/>
          </a:p>
        </p:txBody>
      </p:sp>
    </p:spTree>
    <p:extLst>
      <p:ext uri="{BB962C8B-B14F-4D97-AF65-F5344CB8AC3E}">
        <p14:creationId xmlns:p14="http://schemas.microsoft.com/office/powerpoint/2010/main" val="30661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523547"/>
            <a:ext cx="10483431" cy="804265"/>
          </a:xfrm>
        </p:spPr>
        <p:txBody>
          <a:bodyPr/>
          <a:lstStyle/>
          <a:p>
            <a:r>
              <a:rPr lang="pl-PL" dirty="0"/>
              <a:t>Cyfrowy dobrostan w firmach ma sens ekonomiczny!</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0122" y="1344410"/>
            <a:ext cx="10483429" cy="4439577"/>
          </a:xfrm>
        </p:spPr>
        <p:txBody>
          <a:bodyPr/>
          <a:lstStyle/>
          <a:p>
            <a:r>
              <a:rPr lang="pl-PL" sz="1800" b="1" dirty="0"/>
              <a:t>Większe zaangażowanie pracowników i wyższa produktywność:</a:t>
            </a:r>
          </a:p>
          <a:p>
            <a:r>
              <a:rPr lang="pl-PL" sz="1800" dirty="0"/>
              <a:t>Przeciętny pracownik biznesowy korzysta z ponad 9 różnych aplikacji, aby wykonać swoją pracę! Promując cyfrowe dobre samopoczucie za pomocą technologii cyfrowej przestrzeni pracy, które zachęcają do skupienia i ograniczają rozproszenie uwagi, MŚP mogą zmniejszyć zmęczenie pracowników oraz poprawić zaangażowanie i produktywność pracowników.</a:t>
            </a:r>
          </a:p>
          <a:p>
            <a:endParaRPr lang="en-US" sz="1800" dirty="0"/>
          </a:p>
          <a:p>
            <a:r>
              <a:rPr lang="pl-PL" sz="1800" b="1" dirty="0"/>
              <a:t>Większe zadowolenie pracowników:</a:t>
            </a:r>
          </a:p>
          <a:p>
            <a:r>
              <a:rPr lang="pl-PL" sz="1800" dirty="0"/>
              <a:t>Ponad 84 procent pracowników uważa, że lepsza równowaga między życiem zawodowym a prywatnym jest niezbędna do osiągnięcia satysfakcji z pracy, a cyfrowe dobre samopoczucie jest ważnym elementem tej równowagi. Przyjmując praktyki związane z cyfrowym dobrostanem, takie jak wolne przestrzenie i elastyczne warunki pracy, MŚP mogą poprawić satysfakcję swoich pracowników.</a:t>
            </a:r>
          </a:p>
          <a:p>
            <a:endParaRPr lang="en-US" sz="1800" dirty="0"/>
          </a:p>
          <a:p>
            <a:r>
              <a:rPr lang="pl-PL" sz="1800" b="1" dirty="0"/>
              <a:t>Lepszy wynik zdrowotny:</a:t>
            </a:r>
          </a:p>
          <a:p>
            <a:r>
              <a:rPr lang="pl-PL" sz="1800" dirty="0"/>
              <a:t>Brak dbałości o cyfrowe dobre samopoczucie może prowadzić do uzależnienia od technologii, które wiąże się z wyższym poziomem stresu i niepokoju. Jeśli pracownicy borykają się z wypaleniem wynikającym z nadmiernego korzystania z technologii, częściej biorą zwolnienia lekarskie i czują się mniej pewni siebie w pracy. Koncentrując się na cyfrowym dobrostanie, pracownicy mogą złagodzić te zagrożenia i cieszyć się lepszymi wynikami w zakresie zdrowia psychicznego i fizycznego.</a:t>
            </a:r>
            <a:endParaRPr lang="en-US" sz="1800" dirty="0">
              <a:solidFill>
                <a:srgbClr val="FF0000"/>
              </a:solidFill>
              <a:highlight>
                <a:srgbClr val="FFFF00"/>
              </a:highlight>
            </a:endParaRPr>
          </a:p>
        </p:txBody>
      </p:sp>
    </p:spTree>
    <p:extLst>
      <p:ext uri="{BB962C8B-B14F-4D97-AF65-F5344CB8AC3E}">
        <p14:creationId xmlns:p14="http://schemas.microsoft.com/office/powerpoint/2010/main" val="339389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MODUŁ</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a:lstStyle/>
          <a:p>
            <a:r>
              <a:rPr lang="pl-PL" dirty="0"/>
              <a:t>CZYM JEST CYFROWE PRZECIĄŻENIE/ WYPALENIE?</a:t>
            </a:r>
            <a:endParaRPr lang="en-US" dirty="0"/>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a:lstStyle/>
          <a:p>
            <a:r>
              <a:rPr lang="pl-PL" sz="2400" dirty="0"/>
              <a:t>Czym jest przeciążenie cyfrowe u pracowników?</a:t>
            </a:r>
            <a:endParaRPr lang="en-US" sz="24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20855" y="1376288"/>
            <a:ext cx="5574211" cy="4813657"/>
          </a:xfrm>
        </p:spPr>
        <p:txBody>
          <a:bodyPr/>
          <a:lstStyle/>
          <a:p>
            <a:r>
              <a:rPr lang="pl-PL" sz="1800" b="1" dirty="0"/>
              <a:t>Przeciążenie cyfrowe </a:t>
            </a:r>
            <a:r>
              <a:rPr lang="pl-PL" sz="1800" dirty="0"/>
              <a:t>pracowników oznacza stan, w którym poszczególne osoby są zalewane nadmierną ilością cyfrowych informacji i komunikacji do tego stopnia, że ich zdolności poznawcze i emocjonalne zostają przeciążone. Dzieje się tak, gdy ciągły napływ e-maili, wiadomości, powiadomień i presja utrzymywania kontaktu w Internecie przekracza zdolność danej osoby do skutecznego przetwarzania tych danych i reagowania na nie.</a:t>
            </a:r>
          </a:p>
          <a:p>
            <a:endParaRPr lang="en-US" sz="1800" dirty="0"/>
          </a:p>
          <a:p>
            <a:r>
              <a:rPr lang="pl-PL" sz="1800" dirty="0"/>
              <a:t>Przeciążenie cyfrowe </a:t>
            </a:r>
            <a:r>
              <a:rPr lang="pl-PL" sz="1800" b="1" dirty="0"/>
              <a:t>często skutkuje zmniejszoną koncentracją, zmniejszoną produktywnością i podwyższonym poziomem stresu. </a:t>
            </a:r>
            <a:r>
              <a:rPr lang="pl-PL" sz="1800" dirty="0"/>
              <a:t>Ciągłe przełączanie się między zadaniami i ciągła potrzeba korzystania z urządzeń cyfrowych mogą prowadzić do zmęczenia poznawczego i poczucia ciągłego „podłączenia”, co ostatecznie pogarsza wydajność pracy i ogólne samopoczucie.</a:t>
            </a:r>
            <a:endParaRPr lang="en-US" sz="1800" dirty="0">
              <a:solidFill>
                <a:srgbClr val="FF0000"/>
              </a:solidFill>
            </a:endParaRPr>
          </a:p>
        </p:txBody>
      </p:sp>
    </p:spTree>
    <p:extLst>
      <p:ext uri="{BB962C8B-B14F-4D97-AF65-F5344CB8AC3E}">
        <p14:creationId xmlns:p14="http://schemas.microsoft.com/office/powerpoint/2010/main" val="130181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812736" y="2070648"/>
            <a:ext cx="7660395" cy="223473"/>
          </a:xfrm>
        </p:spPr>
        <p:txBody>
          <a:bodyPr/>
          <a:lstStyle/>
          <a:p>
            <a:r>
              <a:rPr lang="pl-PL" dirty="0"/>
              <a:t>Wprowadzenie do pracy cyfrowej i </a:t>
            </a:r>
            <a:r>
              <a:rPr lang="pl-PL" dirty="0" err="1"/>
              <a:t>wellbeingu</a:t>
            </a:r>
            <a:r>
              <a:rPr lang="pl-PL" dirty="0"/>
              <a:t> cyfrowego</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28284" y="2933524"/>
            <a:ext cx="5715653" cy="223986"/>
          </a:xfrm>
        </p:spPr>
        <p:txBody>
          <a:bodyPr/>
          <a:lstStyle/>
          <a:p>
            <a:r>
              <a:rPr lang="pl-PL" dirty="0"/>
              <a:t>Co to jest cyfrowe przeciążenie/wypalenie?</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470998"/>
            <a:ext cx="6156763" cy="223473"/>
          </a:xfrm>
        </p:spPr>
        <p:txBody>
          <a:bodyPr/>
          <a:lstStyle/>
          <a:p>
            <a:r>
              <a:rPr lang="pl-PL" dirty="0"/>
              <a:t>Korzyści z pracy cyfrowej</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err="1"/>
              <a:t>Bezpieczne</a:t>
            </a:r>
            <a:r>
              <a:rPr lang="en-US" dirty="0"/>
              <a:t> </a:t>
            </a:r>
            <a:r>
              <a:rPr lang="en-US" dirty="0" err="1"/>
              <a:t>korzystanie</a:t>
            </a:r>
            <a:r>
              <a:rPr lang="en-US" dirty="0"/>
              <a:t> z </a:t>
            </a:r>
            <a:r>
              <a:rPr lang="en-US" dirty="0" err="1"/>
              <a:t>technologii</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err="1"/>
              <a:t>Ustawienie</a:t>
            </a:r>
            <a:r>
              <a:rPr lang="en-US" dirty="0"/>
              <a:t> </a:t>
            </a:r>
            <a:r>
              <a:rPr lang="en-US" dirty="0" err="1"/>
              <a:t>granicy</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Case Studies </a:t>
            </a:r>
            <a:r>
              <a:rPr lang="pl-PL" dirty="0"/>
              <a:t>i przykłady</a:t>
            </a:r>
            <a:endParaRPr lang="en-US" dirty="0"/>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5" y="991145"/>
            <a:ext cx="5715653" cy="532331"/>
          </a:xfrm>
        </p:spPr>
        <p:txBody>
          <a:bodyPr/>
          <a:lstStyle/>
          <a:p>
            <a:r>
              <a:rPr lang="pl-PL" dirty="0"/>
              <a:t>MODUŁ 1</a:t>
            </a:r>
            <a:endParaRPr lang="en-US" dirty="0"/>
          </a:p>
        </p:txBody>
      </p:sp>
      <p:sp>
        <p:nvSpPr>
          <p:cNvPr id="2" name="Text Placeholder 18">
            <a:extLst>
              <a:ext uri="{FF2B5EF4-FFF2-40B4-BE49-F238E27FC236}">
                <a16:creationId xmlns:a16="http://schemas.microsoft.com/office/drawing/2014/main" id="{267E169B-898E-F953-F3BB-4AA8BA0BAA61}"/>
              </a:ext>
            </a:extLst>
          </p:cNvPr>
          <p:cNvSpPr txBox="1">
            <a:spLocks/>
          </p:cNvSpPr>
          <p:nvPr/>
        </p:nvSpPr>
        <p:spPr>
          <a:xfrm>
            <a:off x="2679029" y="4667194"/>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a:t>07</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667194"/>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pl-PL" dirty="0"/>
              <a:t>Streszczenie</a:t>
            </a:r>
            <a:endParaRPr lang="en-US" dirty="0"/>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a:lstStyle/>
          <a:p>
            <a:r>
              <a:rPr lang="pl-PL" sz="2400" dirty="0"/>
              <a:t>Czym jest wypalenie cyfrowe u pracowników?</a:t>
            </a:r>
            <a:endParaRPr lang="en-IE" sz="24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264160" y="1459955"/>
            <a:ext cx="6461760" cy="4693261"/>
          </a:xfrm>
        </p:spPr>
        <p:txBody>
          <a:bodyPr/>
          <a:lstStyle/>
          <a:p>
            <a:pPr algn="l"/>
            <a:r>
              <a:rPr lang="pl-PL" sz="2000" b="1" i="0" dirty="0">
                <a:solidFill>
                  <a:srgbClr val="374151"/>
                </a:solidFill>
                <a:effectLst/>
                <a:ea typeface="Calibri" panose="020F0502020204030204" pitchFamily="34" charset="0"/>
              </a:rPr>
              <a:t>Wypalenie cyfrowe </a:t>
            </a:r>
            <a:r>
              <a:rPr lang="pl-PL" sz="1800" i="0" dirty="0">
                <a:solidFill>
                  <a:srgbClr val="374151"/>
                </a:solidFill>
                <a:effectLst/>
                <a:ea typeface="Calibri" panose="020F0502020204030204" pitchFamily="34" charset="0"/>
              </a:rPr>
              <a:t>to stan, który pojawia się, gdy pracownicy doświadczają </a:t>
            </a:r>
            <a:r>
              <a:rPr lang="pl-PL" sz="1800" b="1" i="0" dirty="0">
                <a:solidFill>
                  <a:srgbClr val="374151"/>
                </a:solidFill>
                <a:effectLst/>
                <a:ea typeface="Calibri" panose="020F0502020204030204" pitchFamily="34" charset="0"/>
              </a:rPr>
              <a:t>długotrwałego kontaktu z technologiami cyfrowymi, w wyniku czego doświadczają wyczerpania psychicznego, emocjonalnego i fizycznego.</a:t>
            </a:r>
            <a:r>
              <a:rPr lang="pl-PL" sz="1800" i="0" dirty="0">
                <a:solidFill>
                  <a:srgbClr val="374151"/>
                </a:solidFill>
                <a:effectLst/>
                <a:ea typeface="Calibri" panose="020F0502020204030204" pitchFamily="34" charset="0"/>
              </a:rPr>
              <a:t> Charakteryzuje się poczuciem oderwania, zmniejszonym entuzjazmem i przytłaczającym poczuciem wyczerpania z powodu nieustannego zapotrzebowania na komunikację cyfrową i łączność.</a:t>
            </a:r>
          </a:p>
          <a:p>
            <a:pPr algn="l"/>
            <a:endParaRPr lang="pl-PL" sz="1800" dirty="0">
              <a:solidFill>
                <a:srgbClr val="374151"/>
              </a:solidFill>
              <a:ea typeface="Calibri" panose="020F0502020204030204" pitchFamily="34" charset="0"/>
            </a:endParaRPr>
          </a:p>
          <a:p>
            <a:pPr algn="l"/>
            <a:r>
              <a:rPr lang="pl-PL" sz="1800" i="0" dirty="0">
                <a:solidFill>
                  <a:srgbClr val="374151"/>
                </a:solidFill>
                <a:effectLst/>
                <a:ea typeface="Calibri" panose="020F0502020204030204" pitchFamily="34" charset="0"/>
              </a:rPr>
              <a:t>Wypalenie cyfrowe pogłębia się w wyniku zatarcia granic między pracą a życiem osobistym, w związku z czym pracownicy czują się zmuszeni do kontynuowania zadań związanych z pracą poza wyznaczonymi godzinami. Prowadzi to do zwiększonego stresu, zmniejszenia satysfakcji z pracy i większego prawdopodobieństwa wypalenia zawodowego. </a:t>
            </a:r>
            <a:r>
              <a:rPr lang="pl-PL" sz="1800" b="1" i="0" dirty="0">
                <a:solidFill>
                  <a:srgbClr val="374151"/>
                </a:solidFill>
                <a:effectLst/>
                <a:ea typeface="Calibri" panose="020F0502020204030204" pitchFamily="34" charset="0"/>
              </a:rPr>
              <a:t>MŚP, które zaniedbują rozwiązanie problemu wypalenia cyfrowego, ryzykują spadkiem morale, produktywności i ogólnej wydajności pracowników, co podkreśla znaczenie wspierania zrównoważonego cyfrowego środowiska pracy.</a:t>
            </a:r>
            <a:endParaRPr lang="en-IE" sz="2000" b="1" dirty="0">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Chcesz</a:t>
            </a:r>
            <a:r>
              <a:rPr lang="en-US" dirty="0"/>
              <a:t> </a:t>
            </a:r>
            <a:r>
              <a:rPr lang="en-US" dirty="0" err="1"/>
              <a:t>dowiedzieć</a:t>
            </a:r>
            <a:r>
              <a:rPr lang="en-US" dirty="0"/>
              <a:t> </a:t>
            </a:r>
            <a:r>
              <a:rPr lang="en-US" dirty="0" err="1"/>
              <a:t>się</a:t>
            </a:r>
            <a:r>
              <a:rPr lang="en-US" dirty="0"/>
              <a:t> </a:t>
            </a:r>
            <a:r>
              <a:rPr lang="en-US" dirty="0" err="1"/>
              <a:t>więcej</a:t>
            </a:r>
            <a:r>
              <a:rPr lang="en-US" dirty="0"/>
              <a: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pl-PL" sz="2000" dirty="0"/>
              <a:t>Jak widzimy, bez odpowiedniego wsparcia, przywództwa oraz praktyk w zakresie bezpieczeństwa i higieny pracy praca cyfrowa może potencjalnie mieć negatywne skutki. W całym kursie </a:t>
            </a:r>
            <a:r>
              <a:rPr lang="pl-PL" sz="2000" b="1" dirty="0" err="1"/>
              <a:t>DigiWorkWell</a:t>
            </a:r>
            <a:r>
              <a:rPr lang="pl-PL" sz="2000" b="1" dirty="0"/>
              <a:t> </a:t>
            </a:r>
            <a:r>
              <a:rPr lang="pl-PL" sz="2000" dirty="0"/>
              <a:t>znajdziesz więcej informacji na temat różnych koncepcji. Aby uzyskać więcej informacji, zapoznaj się z poniższymi zaleceniami:</a:t>
            </a:r>
          </a:p>
          <a:p>
            <a:endParaRPr lang="en-US" sz="2000" b="1" dirty="0"/>
          </a:p>
          <a:p>
            <a:pPr marL="342900" indent="-342900">
              <a:buFont typeface="Arial" panose="020B0604020202020204" pitchFamily="34" charset="0"/>
              <a:buChar char="•"/>
            </a:pPr>
            <a:r>
              <a:rPr lang="pl-PL" sz="2000" b="1" dirty="0"/>
              <a:t>Problemy ze zdrowiem psychicznym, </a:t>
            </a:r>
            <a:r>
              <a:rPr lang="pl-PL" sz="2000" dirty="0"/>
              <a:t>takie jak stres, wypalenie zawodowe, stany lękowe i depresja, mogą się nasilić, jeśli nie zostaną odpowiednio uwzględnione w polityce zdrowotnej organizacji.</a:t>
            </a:r>
          </a:p>
          <a:p>
            <a:r>
              <a:rPr lang="pl-PL" sz="2000" i="1" dirty="0"/>
              <a:t>→ Dowiedz się więcej o dobrostanie psychicznym w pracy cyfrowej w module 4.</a:t>
            </a:r>
            <a:endParaRPr lang="en-US" sz="2000" i="1" dirty="0"/>
          </a:p>
          <a:p>
            <a:pPr marL="342900" indent="-342900">
              <a:buFont typeface="Arial" panose="020B0604020202020204" pitchFamily="34" charset="0"/>
              <a:buChar char="•"/>
            </a:pPr>
            <a:r>
              <a:rPr lang="pl-PL" sz="2000" b="1" dirty="0"/>
              <a:t>W wyniku zwiększonego siedzącego trybu życia </a:t>
            </a:r>
            <a:r>
              <a:rPr lang="pl-PL" sz="2000" dirty="0"/>
              <a:t>mogą wystąpić problemy ze zdrowiem fizycznym, takie jak przyrost masy ciała, ryzyko sercowo-naczyniowe i problemy mięśniowo-szkieletowe. Złe środowisko pracy i nieodpowiedni sprzęt mogą prowadzić do problemów układu mięśniowo-szkieletowego i oczu.</a:t>
            </a:r>
          </a:p>
          <a:p>
            <a:r>
              <a:rPr lang="pl-PL" sz="2000" i="1" dirty="0"/>
              <a:t>→ Dowiedz się więcej o zdrowiu fizycznym w pracy cyfrowej w module 3.</a:t>
            </a:r>
            <a:endParaRPr lang="en-US" sz="2000" i="1" dirty="0"/>
          </a:p>
          <a:p>
            <a:endParaRPr lang="en-US" sz="2000" dirty="0"/>
          </a:p>
          <a:p>
            <a:endParaRPr lang="en-US" sz="2000" dirty="0"/>
          </a:p>
        </p:txBody>
      </p:sp>
    </p:spTree>
    <p:extLst>
      <p:ext uri="{BB962C8B-B14F-4D97-AF65-F5344CB8AC3E}">
        <p14:creationId xmlns:p14="http://schemas.microsoft.com/office/powerpoint/2010/main" val="264503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MODUŁ</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err="1"/>
              <a:t>Promowanie</a:t>
            </a:r>
            <a:r>
              <a:rPr lang="en-US" dirty="0"/>
              <a:t> </a:t>
            </a:r>
            <a:r>
              <a:rPr lang="en-US" dirty="0" err="1"/>
              <a:t>stosowania</a:t>
            </a:r>
            <a:r>
              <a:rPr lang="en-US" dirty="0"/>
              <a:t> </a:t>
            </a:r>
            <a:r>
              <a:rPr lang="en-US" dirty="0" err="1"/>
              <a:t>bezpiecznej</a:t>
            </a:r>
            <a:r>
              <a:rPr lang="en-US" dirty="0"/>
              <a:t> </a:t>
            </a:r>
            <a:r>
              <a:rPr lang="en-US" dirty="0" err="1"/>
              <a:t>technologii</a:t>
            </a:r>
            <a:endParaRPr lang="fi-FI"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37815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en-IE" sz="3200" dirty="0" err="1"/>
              <a:t>Bezpieczne</a:t>
            </a:r>
            <a:r>
              <a:rPr lang="en-IE" sz="3200" dirty="0"/>
              <a:t> </a:t>
            </a:r>
            <a:r>
              <a:rPr lang="en-IE" sz="3200" dirty="0" err="1"/>
              <a:t>korzystanie</a:t>
            </a:r>
            <a:r>
              <a:rPr lang="en-IE" sz="3200" dirty="0"/>
              <a:t> z </a:t>
            </a:r>
            <a:r>
              <a:rPr lang="en-IE" sz="3200" dirty="0" err="1"/>
              <a:t>technologii</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5"/>
            <a:ext cx="6124412" cy="4693261"/>
          </a:xfrm>
        </p:spPr>
        <p:txBody>
          <a:bodyPr/>
          <a:lstStyle/>
          <a:p>
            <a:r>
              <a:rPr lang="pl-PL" sz="1800" dirty="0"/>
              <a:t>Integracja technologii w miejscu pracy zrewolucjonizowała sposób, w jaki działamy, komunikujemy się i współpracujemy w pracy. Jednakże granice między pracą a życiem osobistym zacierają się ze względu na ciągłą łączność zapewnianą przez technologię, ważne jest, aby zająć się bezpiecznym i odpowiedzialnym korzystaniem z tych narzędzi, aby chronić dobro pracowników.</a:t>
            </a:r>
          </a:p>
          <a:p>
            <a:endParaRPr lang="pl-PL" sz="1800" dirty="0"/>
          </a:p>
          <a:p>
            <a:r>
              <a:rPr lang="pl-PL" sz="1800" dirty="0"/>
              <a:t>Zapewnienie bezpiecznego korzystania z technologii w miejscu pracy nie tylko chroni wrażliwe informacje i dane, ale także odgrywa kluczową rolę w łagodzeniu wypalenia cyfrowego i promowaniu zrównoważonego, zdrowego środowiska pracy. </a:t>
            </a:r>
            <a:br>
              <a:rPr lang="pl-PL" sz="1800" dirty="0"/>
            </a:br>
            <a:r>
              <a:rPr lang="pl-PL" sz="1800" dirty="0"/>
              <a:t>W tym temacie przedstawiono wskazówki, które MŚP mogą zastosować, aby wspierać kulturę świadomego korzystania z technologii, podkreślając znaczenie cyfrowego dobrostanu, jednocześnie wykorzystując zalety technologii w celu zwiększenia produktywności i współpracy.</a:t>
            </a:r>
            <a:endParaRPr lang="en-IE" sz="1800" dirty="0"/>
          </a:p>
        </p:txBody>
      </p:sp>
    </p:spTree>
    <p:extLst>
      <p:ext uri="{BB962C8B-B14F-4D97-AF65-F5344CB8AC3E}">
        <p14:creationId xmlns:p14="http://schemas.microsoft.com/office/powerpoint/2010/main" val="2640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pl-PL" sz="2000" dirty="0"/>
              <a:t>Wskazówki dotyczące poprawy bezpiecznego korzystania </a:t>
            </a:r>
            <a:br>
              <a:rPr lang="pl-PL" sz="2000" dirty="0"/>
            </a:br>
            <a:r>
              <a:rPr lang="pl-PL" sz="2000" dirty="0"/>
              <a:t>z technologii</a:t>
            </a:r>
            <a:endParaRPr lang="en-IE" sz="20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079279"/>
            <a:ext cx="5574211" cy="4813657"/>
          </a:xfrm>
        </p:spPr>
        <p:txBody>
          <a:bodyPr/>
          <a:lstStyle/>
          <a:p>
            <a:r>
              <a:rPr lang="pl-PL" sz="2000" b="1" dirty="0"/>
              <a:t>Monitorowanie korzystania ze </a:t>
            </a:r>
            <a:r>
              <a:rPr lang="pl-PL" sz="2000" b="1" dirty="0" err="1"/>
              <a:t>smartfona</a:t>
            </a:r>
            <a:r>
              <a:rPr lang="pl-PL" sz="2000" b="1" dirty="0"/>
              <a:t>:</a:t>
            </a:r>
          </a:p>
          <a:p>
            <a:endParaRPr lang="pl-PL" sz="2000" b="1" dirty="0"/>
          </a:p>
          <a:p>
            <a:r>
              <a:rPr lang="pl-PL" sz="1800" dirty="0"/>
              <a:t>Smartfony zapewniają nam stałą łączność. Chociaż początkowo brzmi to genialnie, może możesz odnieść się do sytuacji, gdy otrzymałeś e-mail w zaplanowany dzień wolny i czułeś się zmuszony na niego odpowiedzieć? Aby móc bezpiecznie korzystać z telefonu, zwłaszcza w pracy, gdzie może to powodować duże rozproszenie uwagi, zaleca się monitorowanie sposobu korzystania z telefonu. </a:t>
            </a:r>
          </a:p>
          <a:p>
            <a:endParaRPr lang="pl-PL" sz="1800" dirty="0"/>
          </a:p>
          <a:p>
            <a:r>
              <a:rPr lang="pl-PL" sz="1800" dirty="0"/>
              <a:t>Możesz to zrobić, wyznaczając określone godziny korzystania z telefonu lub zwracając uwagę na częstotliwość jego używania. Dzięki temu czynniki rozpraszające są ograniczone do minimum, co oznacza, że masz mniej straconego czasu. </a:t>
            </a:r>
          </a:p>
          <a:p>
            <a:endParaRPr lang="pl-PL" sz="1800" dirty="0"/>
          </a:p>
          <a:p>
            <a:r>
              <a:rPr lang="pl-PL" sz="1800" dirty="0"/>
              <a:t>Niektóre smartfony mają także opcję cyfrowego dobrego samopoczucia, w której można ustawić określone godziny, w których „inteligentna” funkcjonalność telefonu będzie ograniczona.</a:t>
            </a:r>
            <a:endParaRPr lang="en-US" sz="2000" dirty="0"/>
          </a:p>
        </p:txBody>
      </p:sp>
    </p:spTree>
    <p:extLst>
      <p:ext uri="{BB962C8B-B14F-4D97-AF65-F5344CB8AC3E}">
        <p14:creationId xmlns:p14="http://schemas.microsoft.com/office/powerpoint/2010/main" val="27908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pl-PL" sz="2400" dirty="0"/>
              <a:t>Wskazówki dotyczące poprawy bezpiecznego korzystania z technologii</a:t>
            </a:r>
            <a:endParaRPr lang="en-IE" sz="24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5"/>
            <a:ext cx="6124412" cy="4693261"/>
          </a:xfrm>
        </p:spPr>
        <p:txBody>
          <a:bodyPr/>
          <a:lstStyle/>
          <a:p>
            <a:r>
              <a:rPr lang="pl-PL" sz="1800" b="1" dirty="0"/>
              <a:t>Zachęcaj do regularnych przerw przed ekranem: </a:t>
            </a:r>
            <a:r>
              <a:rPr lang="pl-PL" sz="1800" dirty="0"/>
              <a:t>Nasze mózgi mają tylko określoną ilość energii, którą możemy wykorzystać do myślenia, zanim będziemy musieli zrobić sobie przerwę. Kontynuowanie korzystania z technologii podczas przerwy nie pozwala naszym umysłom na odpowiedni odpoczynek.</a:t>
            </a:r>
          </a:p>
          <a:p>
            <a:endParaRPr lang="pl-PL" sz="1800" dirty="0"/>
          </a:p>
          <a:p>
            <a:r>
              <a:rPr lang="pl-PL" sz="1800" dirty="0"/>
              <a:t>Zalecaj regularne przerwy od ekranu, aby zmniejszyć zmęczenie oczu i zapobiec zmęczeniu poznawczemu. Zachęcaj pracowników, aby przestrzegali zasady 20-20-20: na każde 20 minut czasu spędzonego przed ekranem rób 20-sekundową przerwę i skup się na czymś oddalonym o 6 metrów. Te krótkie przerwy mogą znacznie poprawić koncentrację, zmniejszyć obciążenie fizyczne i poprawić ogólny dobrostan cyfrowy. </a:t>
            </a:r>
          </a:p>
          <a:p>
            <a:endParaRPr lang="pl-PL" sz="1800" dirty="0"/>
          </a:p>
          <a:p>
            <a:r>
              <a:rPr lang="pl-PL" sz="1800" dirty="0"/>
              <a:t>Podobnie zachęcaj pracowników do robienia regularnych 5-minutowych przerw na zdrowy napój lub pójścia na krótki spacer. Wszystkie te przerwy pomogą nam zregenerować siły.</a:t>
            </a:r>
            <a:endParaRPr lang="en-US" sz="1800" dirty="0"/>
          </a:p>
          <a:p>
            <a:endParaRPr lang="en-IE" sz="2000" dirty="0"/>
          </a:p>
        </p:txBody>
      </p:sp>
    </p:spTree>
    <p:extLst>
      <p:ext uri="{BB962C8B-B14F-4D97-AF65-F5344CB8AC3E}">
        <p14:creationId xmlns:p14="http://schemas.microsoft.com/office/powerpoint/2010/main" val="317929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9F8A26F-EF6E-C25B-6DC4-01CF642F9C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pl-PL" sz="1600" dirty="0"/>
              <a:t>Wskazówki dotyczące poprawy bezpiecznego korzystania z technologii</a:t>
            </a:r>
            <a:endParaRPr lang="en-IE" sz="16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6" y="1187641"/>
            <a:ext cx="5463938" cy="4813657"/>
          </a:xfrm>
        </p:spPr>
        <p:txBody>
          <a:bodyPr/>
          <a:lstStyle/>
          <a:p>
            <a:r>
              <a:rPr lang="pl-PL" sz="2000" b="1" dirty="0"/>
              <a:t>Promuj cyfrową higienę pracy:</a:t>
            </a:r>
          </a:p>
          <a:p>
            <a:endParaRPr lang="pl-PL" sz="2000" b="1" dirty="0"/>
          </a:p>
          <a:p>
            <a:r>
              <a:rPr lang="pl-PL" sz="2000" dirty="0"/>
              <a:t>Edukuj pracowników w zakresie najlepszych praktyk w zakresie higieny cyfrowej. Obejmuje to utrzymywanie rygorystycznych praktyk dotyczących haseł, umożliwianie uwierzytelniania dwuskładnikowego, regularne aktualizowanie oprogramowania i aplikacji oraz korzystanie z bezpiecznych sieci.</a:t>
            </a:r>
          </a:p>
          <a:p>
            <a:endParaRPr lang="pl-PL" sz="2000" dirty="0"/>
          </a:p>
          <a:p>
            <a:r>
              <a:rPr lang="pl-PL" sz="2000" dirty="0"/>
              <a:t>Wspierając kulturę świadomości </a:t>
            </a:r>
            <a:r>
              <a:rPr lang="pl-PL" sz="2000" dirty="0" err="1"/>
              <a:t>cyberbezpieczeństwa</a:t>
            </a:r>
            <a:r>
              <a:rPr lang="pl-PL" sz="2000" dirty="0"/>
              <a:t>, nie tylko chronisz wrażliwe dane, ale także łagodzisz stres związany z potencjalnymi naruszeniami bezpieczeństwa.</a:t>
            </a:r>
            <a:endParaRPr lang="en-US" sz="2000" dirty="0">
              <a:solidFill>
                <a:srgbClr val="B79974"/>
              </a:solidFill>
            </a:endParaRPr>
          </a:p>
        </p:txBody>
      </p:sp>
    </p:spTree>
    <p:extLst>
      <p:ext uri="{BB962C8B-B14F-4D97-AF65-F5344CB8AC3E}">
        <p14:creationId xmlns:p14="http://schemas.microsoft.com/office/powerpoint/2010/main" val="314923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B170A4B-5D89-1235-2289-AD486BEB3A0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pl-PL" sz="2400" dirty="0"/>
              <a:t>Wskazówki dotyczące poprawy bezpiecznego korzystania z technologii</a:t>
            </a:r>
            <a:endParaRPr lang="en-IE" sz="24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5"/>
            <a:ext cx="6124412" cy="4693261"/>
          </a:xfrm>
        </p:spPr>
        <p:txBody>
          <a:bodyPr/>
          <a:lstStyle/>
          <a:p>
            <a:r>
              <a:rPr lang="pl-PL" sz="2000" b="1" dirty="0"/>
              <a:t>Wyłącz powiadomienia </a:t>
            </a:r>
            <a:r>
              <a:rPr lang="pl-PL" sz="2000" b="1" dirty="0" err="1"/>
              <a:t>push</a:t>
            </a:r>
            <a:r>
              <a:rPr lang="pl-PL" sz="2000" b="1" dirty="0"/>
              <a:t>: </a:t>
            </a:r>
            <a:r>
              <a:rPr lang="pl-PL" sz="2000" dirty="0"/>
              <a:t>Powiadomienia, ze względu na ich stały i często natrętny charakter, mogą znacząco zakłócać cyfrowy dobrostan, rozpraszając uwagę i tworząc cykl ciągłego rozpraszania. Ich ciągła obecność sprzyja podwyższonemu poziomowi stresu i zmniejszonej produktywności, gdy ludzie mają trudności z utrzymaniem niepodzielnej uwagi na zadaniach wśród tak wielu przerw.</a:t>
            </a:r>
          </a:p>
          <a:p>
            <a:endParaRPr lang="pl-PL" sz="2000" dirty="0"/>
          </a:p>
          <a:p>
            <a:r>
              <a:rPr lang="pl-PL" sz="2000" dirty="0"/>
              <a:t>Jednym ze sposobów, aby temu zaradzić, jest wyłączenie powiadomień </a:t>
            </a:r>
            <a:r>
              <a:rPr lang="pl-PL" sz="2000" dirty="0" err="1"/>
              <a:t>push</a:t>
            </a:r>
            <a:r>
              <a:rPr lang="pl-PL" sz="2000" dirty="0"/>
              <a:t>. Powiadomienie </a:t>
            </a:r>
            <a:r>
              <a:rPr lang="pl-PL" sz="2000" dirty="0" err="1"/>
              <a:t>push</a:t>
            </a:r>
            <a:r>
              <a:rPr lang="pl-PL" sz="2000" dirty="0"/>
              <a:t> to automatyczna wiadomość wysyłana przez aplikację lub program, gdy aktualnie z niej nie korzystasz. Wyłączenie powiadomień </a:t>
            </a:r>
            <a:r>
              <a:rPr lang="pl-PL" sz="2000" dirty="0" err="1"/>
              <a:t>push</a:t>
            </a:r>
            <a:r>
              <a:rPr lang="pl-PL" sz="2000" dirty="0"/>
              <a:t> pomaga mieć pewność, że się nie rozproszysz, ponieważ ponowne skupienie się na zadaniu, które próbowałeś wykonać, może zająć trochę czasu.</a:t>
            </a:r>
            <a:endParaRPr lang="en-US" sz="2000" dirty="0"/>
          </a:p>
          <a:p>
            <a:endParaRPr lang="en-IE" sz="2000" dirty="0"/>
          </a:p>
        </p:txBody>
      </p:sp>
    </p:spTree>
    <p:extLst>
      <p:ext uri="{BB962C8B-B14F-4D97-AF65-F5344CB8AC3E}">
        <p14:creationId xmlns:p14="http://schemas.microsoft.com/office/powerpoint/2010/main" val="788672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a:xfrm>
            <a:off x="1760759" y="553357"/>
            <a:ext cx="4250944" cy="882717"/>
          </a:xfrm>
        </p:spPr>
        <p:txBody>
          <a:bodyPr/>
          <a:lstStyle/>
          <a:p>
            <a:r>
              <a:rPr lang="pl-PL" dirty="0"/>
              <a:t>MODUŁ</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pl-PL" dirty="0"/>
              <a:t>Ustanowienie granicy</a:t>
            </a:r>
            <a:endParaRPr lang="en-US"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215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p:txBody>
          <a:bodyPr/>
          <a:lstStyle/>
          <a:p>
            <a:r>
              <a:rPr lang="pl-PL" sz="2400" dirty="0"/>
              <a:t>Dlaczego wyznaczanie granic to dobry pomysł</a:t>
            </a:r>
            <a:endParaRPr lang="en-IE" sz="24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221770" y="1181854"/>
            <a:ext cx="5445624" cy="4813657"/>
          </a:xfrm>
        </p:spPr>
        <p:txBody>
          <a:bodyPr/>
          <a:lstStyle/>
          <a:p>
            <a:r>
              <a:rPr lang="pl-PL" sz="1800" b="0" i="0" dirty="0">
                <a:solidFill>
                  <a:srgbClr val="374151"/>
                </a:solidFill>
                <a:effectLst/>
                <a:ea typeface="Calibri" panose="020F0502020204030204" pitchFamily="34" charset="0"/>
              </a:rPr>
              <a:t>Wyznaczanie granic ma kluczowe znaczenie dla dobrostanu cyfrowego pracowników, ponieważ tworzy ramy ochronne, które chronią jednostki przed negatywnymi skutkami ciągłego zaangażowania w technologie cyfrowe. Ustanawiając jasne ograniczenia dotyczące interakcji cyfrowych, takie jak godziny pracy i normy komunikacji, pracownicy mają możliwość odłączenia się i naładowania baterii poza godzinami pracy.</a:t>
            </a:r>
          </a:p>
          <a:p>
            <a:endParaRPr lang="pl-PL" sz="1800" dirty="0">
              <a:solidFill>
                <a:srgbClr val="374151"/>
              </a:solidFill>
              <a:ea typeface="Calibri" panose="020F0502020204030204" pitchFamily="34" charset="0"/>
            </a:endParaRPr>
          </a:p>
          <a:p>
            <a:r>
              <a:rPr lang="pl-PL" sz="1800" b="0" i="0" dirty="0">
                <a:solidFill>
                  <a:srgbClr val="374151"/>
                </a:solidFill>
                <a:effectLst/>
                <a:ea typeface="Calibri" panose="020F0502020204030204" pitchFamily="34" charset="0"/>
              </a:rPr>
              <a:t>To oddzielenie pracy od życia osobistego zapobiega wypaleniu cyfrowemu, zmniejsza stres i poprawia ogólne samopoczucie psychiczne i emocjonalne. Co więcej, wyznaczanie granic sprzyja zdrowszym relacjom z technologią, umożliwiając pracownikom celowe i uważne korzystanie z narzędzi cyfrowych, co z kolei sprzyja trwałemu skupieniu, zwiększonej produktywności i bardziej zrównoważonej równowadze między życiem zawodowym a prywatnym.</a:t>
            </a:r>
            <a:endParaRPr lang="en-US" sz="1800" dirty="0">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pl-PL" dirty="0"/>
              <a:t>Witamy na kursie szkoleniowym </a:t>
            </a:r>
            <a:r>
              <a:rPr lang="pl-PL" dirty="0" err="1"/>
              <a:t>DigiWorkWell</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p:txBody>
          <a:bodyPr/>
          <a:lstStyle/>
          <a:p>
            <a:pPr>
              <a:spcAft>
                <a:spcPts val="600"/>
              </a:spcAft>
            </a:pPr>
            <a:r>
              <a:rPr lang="pl-PL" sz="1800" dirty="0"/>
              <a:t>Cyfryzacja i technologia umożliwiły pracę i komunikację niezależnie od odległości i czasu. Chociaż miało to wiele pozytywnych skutków, zmiany te mogą mieć również negatywne konsekwencje dla pracodawców i pracowników. Ten kurs oferuje wiedzę, umiejętności i wiarę w siebie wymagane do wdrożenia w firmie programu zapobiegającego przeciążeniu cyfrowemu pracowników. MŚP pozostają w tyle za dużymi firmami pod względem polityk i inicjatyw w zakresie cyfrowego dobrostanu pracowników – przy czym 82% pracodawców z MŚP NIE posiada żadnych polityk w zakresie cyfrowego zdrowia i dobrego samopoczucia ani nie planuje ich wprowadzenia. Kurs podzielony jest na pięć modułów. Każdy z tych modułów zawiera wprowadzenie do tematów, najlepsze praktyki i inne materiały szkoleniowe. </a:t>
            </a:r>
          </a:p>
          <a:p>
            <a:pPr>
              <a:spcAft>
                <a:spcPts val="600"/>
              </a:spcAft>
            </a:pPr>
            <a:r>
              <a:rPr lang="pl-PL" sz="1800" b="1" dirty="0"/>
              <a:t>Dzięki modułom dowiesz się:</a:t>
            </a:r>
            <a:endParaRPr lang="en-GB" sz="1800" b="1" dirty="0"/>
          </a:p>
          <a:p>
            <a:pPr marL="342900" indent="-342900">
              <a:buFont typeface="Arial" panose="020B0604020202020204" pitchFamily="34" charset="0"/>
              <a:buChar char="•"/>
            </a:pPr>
            <a:r>
              <a:rPr lang="pl-PL" sz="1800" dirty="0"/>
              <a:t>Czym jest praca cyfrowa i jej wpływ na zdrowie psychiczne i fizyczne</a:t>
            </a:r>
          </a:p>
          <a:p>
            <a:pPr marL="342900" indent="-342900">
              <a:buFont typeface="Arial" panose="020B0604020202020204" pitchFamily="34" charset="0"/>
              <a:buChar char="•"/>
            </a:pPr>
            <a:r>
              <a:rPr lang="pl-PL" sz="1800" dirty="0"/>
              <a:t>Więcej w temacie własnego cyfrowego życia w różnych obszarach oraz poznasz szczególne cechy cyfrowej pracy i komunikacji</a:t>
            </a:r>
          </a:p>
          <a:p>
            <a:pPr marL="342900" indent="-342900">
              <a:buFont typeface="Arial" panose="020B0604020202020204" pitchFamily="34" charset="0"/>
              <a:buChar char="•"/>
            </a:pPr>
            <a:r>
              <a:rPr lang="pl-PL" sz="1800" dirty="0"/>
              <a:t>Co oznacza kierowanie cyfrowym personelem i poznasz najlepsze praktyki w tym zakresie</a:t>
            </a:r>
            <a:endParaRPr lang="en-GB"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pl-PL" sz="2400" dirty="0"/>
              <a:t>Wskazówki dotyczące poprawy bezpiecznego korzystania z technologii</a:t>
            </a:r>
            <a:endParaRPr lang="en-IE" sz="24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a:lstStyle/>
          <a:p>
            <a:r>
              <a:rPr lang="pl-PL" sz="2000" b="1" dirty="0"/>
              <a:t>Wdrażaj wytyczne dotyczące etykiety cyfrowej: </a:t>
            </a:r>
            <a:r>
              <a:rPr lang="pl-PL" sz="2000" dirty="0"/>
              <a:t>ustal jasne wytyczne dotyczące odpowiedniego korzystania z technologii w godzinach pracy. Zachęcaj pracowników, aby szanowali wyznaczone godziny przerw i unikali sprawdzania e-maili i wiadomości poza tymi godzinami. Zdefiniuj oczekiwania dotyczące czasu reakcji i przekaż, jak ważne jest odłączanie się od pracy poza godzinami pracy, aby zapobiec wypaleniu cyfrowemu.</a:t>
            </a:r>
          </a:p>
          <a:p>
            <a:endParaRPr lang="pl-PL" sz="2000" dirty="0"/>
          </a:p>
          <a:p>
            <a:r>
              <a:rPr lang="pl-PL" sz="2000" dirty="0"/>
              <a:t>W niektórych krajach UE rządy wprowadziły prawo pracowników do odłączenia się. Jest to prawo, zgodnie z którym pracodawcy muszą szanować fakt, że pracownik kończy pracę o określonej godzinie i nie należy się z nim kontaktować w godzinach pracy.</a:t>
            </a:r>
          </a:p>
          <a:p>
            <a:r>
              <a:rPr lang="pl-PL" sz="2000" dirty="0">
                <a:solidFill>
                  <a:srgbClr val="B79974"/>
                </a:solidFill>
              </a:rPr>
              <a:t>Aby zobaczyć, co niektóre kraje europejskie robią ze swoim prawem do odłączenia się - </a:t>
            </a:r>
            <a:r>
              <a:rPr lang="pl-PL" sz="2000" dirty="0">
                <a:solidFill>
                  <a:srgbClr val="B79974"/>
                </a:solidFill>
                <a:hlinkClick r:id="rId3" action="ppaction://hlinkfile"/>
              </a:rPr>
              <a:t>KLIKNIJ TUTAJ</a:t>
            </a:r>
            <a:r>
              <a:rPr lang="pl-PL" sz="2000" dirty="0">
                <a:solidFill>
                  <a:srgbClr val="B79974"/>
                </a:solidFill>
              </a:rPr>
              <a:t>.</a:t>
            </a:r>
            <a:endParaRPr lang="en-US" sz="2000" dirty="0">
              <a:solidFill>
                <a:srgbClr val="B79974"/>
              </a:solidFill>
            </a:endParaRPr>
          </a:p>
        </p:txBody>
      </p:sp>
    </p:spTree>
    <p:extLst>
      <p:ext uri="{BB962C8B-B14F-4D97-AF65-F5344CB8AC3E}">
        <p14:creationId xmlns:p14="http://schemas.microsoft.com/office/powerpoint/2010/main" val="1472264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215428" y="432419"/>
            <a:ext cx="6776598" cy="842867"/>
          </a:xfrm>
        </p:spPr>
        <p:txBody>
          <a:bodyPr/>
          <a:lstStyle/>
          <a:p>
            <a:r>
              <a:rPr lang="pl-PL" sz="3200" dirty="0"/>
              <a:t>Wskazówki dotyczące poprawy bezpiecznego korzystania z technologii</a:t>
            </a:r>
            <a:endParaRPr lang="en-IE"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10319" y="1707705"/>
            <a:ext cx="6108148" cy="4693261"/>
          </a:xfrm>
        </p:spPr>
        <p:txBody>
          <a:bodyPr/>
          <a:lstStyle/>
          <a:p>
            <a:r>
              <a:rPr lang="pl-PL" sz="1800" b="1" i="0" dirty="0">
                <a:effectLst/>
                <a:ea typeface="Calibri" panose="020F0502020204030204" pitchFamily="34" charset="0"/>
              </a:rPr>
              <a:t>Elastyczne godziny pracy: </a:t>
            </a:r>
            <a:r>
              <a:rPr lang="pl-PL" sz="1800" i="0" dirty="0">
                <a:effectLst/>
                <a:ea typeface="Calibri" panose="020F0502020204030204" pitchFamily="34" charset="0"/>
              </a:rPr>
              <a:t>Tam, gdzie to możliwe, wdrażaj elastyczną organizację pracy, która umożliwia pracownikom ustalanie własnych harmonogramów w ramach określonych parametrów, które są korzystne również dla firmy. Ta elastyczność umożliwia dostosowanie godzin pracy do najbardziej produktywnych godzin, promując lepsze zarządzanie czasem i zmniejszając presję, aby zawsze być dostępnym.</a:t>
            </a:r>
          </a:p>
          <a:p>
            <a:endParaRPr lang="pl-PL" sz="1800" dirty="0">
              <a:ea typeface="Calibri" panose="020F0502020204030204" pitchFamily="34" charset="0"/>
            </a:endParaRPr>
          </a:p>
          <a:p>
            <a:r>
              <a:rPr lang="pl-PL" sz="1800" i="0" dirty="0">
                <a:effectLst/>
                <a:ea typeface="Calibri" panose="020F0502020204030204" pitchFamily="34" charset="0"/>
              </a:rPr>
              <a:t>Takie podejście nie tylko maksymalizuje jakość pracy, ale także zmniejsza stres związany z przestrzeganiem sztywnych harmonogramów. Co więcej, zmniejszona presja, aby zawsze być dostępnym, sprzyja zdrowszej równowadze między życiem zawodowym a prywatnym, zmniejsza ryzyko wypalenia zawodowego i zwiększa ogólną satysfakcję z pracy. Ostatecznie korzyści te prowadzą do wzrostu morale, produktywności i retencji pracowników, przyczyniając się do pozytywnej kultury pracy i wzmacniając ogólny sukces MŚP.</a:t>
            </a:r>
            <a:endParaRPr lang="en-IE" sz="1800" dirty="0">
              <a:ea typeface="Calibri" panose="020F0502020204030204" pitchFamily="34" charset="0"/>
            </a:endParaRPr>
          </a:p>
        </p:txBody>
      </p:sp>
    </p:spTree>
    <p:extLst>
      <p:ext uri="{BB962C8B-B14F-4D97-AF65-F5344CB8AC3E}">
        <p14:creationId xmlns:p14="http://schemas.microsoft.com/office/powerpoint/2010/main" val="108985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5F306CA7-A487-B56B-4D8F-52735B143F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pl-PL" sz="3200" dirty="0"/>
              <a:t>Wskazówki dotyczące poprawy bezpiecznego korzystania z technologii</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a:lstStyle/>
          <a:p>
            <a:r>
              <a:rPr lang="pl-PL" sz="2000" b="1" dirty="0"/>
              <a:t>Zaplanowany czas skupienia: </a:t>
            </a:r>
          </a:p>
          <a:p>
            <a:endParaRPr lang="pl-PL" sz="2000" b="1" dirty="0"/>
          </a:p>
          <a:p>
            <a:r>
              <a:rPr lang="pl-PL" sz="2000" dirty="0"/>
              <a:t>Wyznacz określone bloki czasowe w ciągu dnia pracy jako „czas skupienia”, podczas którego zachęca się pracowników do minimalizowania zakłóceń cyfrowych. W tych okresach zniechęcaj do spotkań i nieistotnej komunikacji, umożliwiając pracownikom nieprzerwane wykonywanie ważnych zadań z podwyższoną koncentracją.</a:t>
            </a:r>
          </a:p>
          <a:p>
            <a:endParaRPr lang="pl-PL" sz="2000" dirty="0"/>
          </a:p>
          <a:p>
            <a:r>
              <a:rPr lang="pl-PL" sz="2000" dirty="0"/>
              <a:t>Inną techniką lub metodą, którą możesz zastosować, aby pomóc w rozproszeniu uwagi i zapewnić skupienie się na konkretnym zadaniu, jest technika </a:t>
            </a:r>
            <a:r>
              <a:rPr lang="pl-PL" sz="2000" dirty="0" err="1"/>
              <a:t>Pomodoro</a:t>
            </a:r>
            <a:r>
              <a:rPr lang="pl-PL" sz="2000" dirty="0"/>
              <a:t>. Tutaj pracujesz intensywnie przez 25 minut, a następnie robisz 5-minutową przerwę. Po czterech </a:t>
            </a:r>
            <a:r>
              <a:rPr lang="pl-PL" sz="2000" dirty="0" err="1"/>
              <a:t>pomodoro</a:t>
            </a:r>
            <a:r>
              <a:rPr lang="pl-PL" sz="2000" dirty="0"/>
              <a:t> zrób 15-30 minut przerwy. Przyjrzyjmy się bliżej technice </a:t>
            </a:r>
            <a:r>
              <a:rPr lang="pl-PL" sz="2000" dirty="0" err="1"/>
              <a:t>Pomodoro</a:t>
            </a:r>
            <a:r>
              <a:rPr lang="pl-PL" sz="2000" dirty="0"/>
              <a:t>.</a:t>
            </a:r>
            <a:endParaRPr lang="en-US" sz="2000" dirty="0">
              <a:solidFill>
                <a:srgbClr val="B79974"/>
              </a:solidFill>
            </a:endParaRPr>
          </a:p>
        </p:txBody>
      </p:sp>
    </p:spTree>
    <p:extLst>
      <p:ext uri="{BB962C8B-B14F-4D97-AF65-F5344CB8AC3E}">
        <p14:creationId xmlns:p14="http://schemas.microsoft.com/office/powerpoint/2010/main" val="261339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69883" y="152400"/>
            <a:ext cx="4618108" cy="6342097"/>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3845581" cy="1025611"/>
          </a:xfrm>
        </p:spPr>
        <p:txBody>
          <a:bodyPr/>
          <a:lstStyle/>
          <a:p>
            <a:r>
              <a:rPr lang="pl-PL" sz="3200" dirty="0"/>
              <a:t>Technika </a:t>
            </a:r>
            <a:r>
              <a:rPr lang="en-US" sz="3200" dirty="0"/>
              <a:t>Pomodoro</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966783"/>
            <a:ext cx="5519942" cy="3889855"/>
          </a:xfrm>
        </p:spPr>
        <p:txBody>
          <a:bodyPr/>
          <a:lstStyle/>
          <a:p>
            <a:pPr marL="0" algn="ctr"/>
            <a:r>
              <a:rPr lang="pl-PL" sz="1800" b="1" dirty="0"/>
              <a:t>Jak Technika </a:t>
            </a:r>
            <a:r>
              <a:rPr lang="pl-PL" sz="1800" b="1" dirty="0" err="1"/>
              <a:t>Pomodoro</a:t>
            </a:r>
            <a:r>
              <a:rPr lang="pl-PL" sz="1800" b="1" dirty="0"/>
              <a:t> wygląda w praktyce:</a:t>
            </a:r>
          </a:p>
          <a:p>
            <a:pPr marL="0" algn="ctr"/>
            <a:endParaRPr lang="pl-PL" sz="1800" b="1" dirty="0"/>
          </a:p>
          <a:p>
            <a:pPr marL="342900" indent="-342900" algn="ctr">
              <a:buAutoNum type="arabicPeriod"/>
            </a:pPr>
            <a:r>
              <a:rPr lang="pl-PL" sz="1800" dirty="0"/>
              <a:t>Uzyskaj listę rzeczy do zrobienia i </a:t>
            </a:r>
            <a:r>
              <a:rPr lang="pl-PL" sz="1800" dirty="0" err="1"/>
              <a:t>timer</a:t>
            </a:r>
            <a:r>
              <a:rPr lang="pl-PL" sz="1800" dirty="0"/>
              <a:t>.</a:t>
            </a:r>
          </a:p>
          <a:p>
            <a:pPr marL="342900" indent="-342900" algn="ctr">
              <a:buAutoNum type="arabicPeriod"/>
            </a:pPr>
            <a:r>
              <a:rPr lang="pl-PL" sz="1800" dirty="0"/>
              <a:t>Ustaw minutnik na 25 minut i skup się na jednym zadaniu, aż zadzwoni minutnik. Po zakończeniu sesji zaznacz jedno </a:t>
            </a:r>
            <a:r>
              <a:rPr lang="pl-PL" sz="1800" dirty="0" err="1"/>
              <a:t>pomodoro</a:t>
            </a:r>
            <a:r>
              <a:rPr lang="pl-PL" sz="1800" dirty="0"/>
              <a:t> i zapisz, </a:t>
            </a:r>
            <a:br>
              <a:rPr lang="pl-PL" sz="1800" dirty="0"/>
            </a:br>
            <a:r>
              <a:rPr lang="pl-PL" sz="1800" dirty="0"/>
              <a:t>co udało Ci się zrobić.</a:t>
            </a:r>
          </a:p>
          <a:p>
            <a:pPr marL="342900" indent="-342900" algn="ctr">
              <a:buAutoNum type="arabicPeriod"/>
            </a:pPr>
            <a:r>
              <a:rPr lang="pl-PL" sz="1800" dirty="0"/>
              <a:t>Ciesz się pięciominutową przerwą i pamiętaj, aby w czasie przerwy trzymać się z daleka od ekranów!</a:t>
            </a:r>
          </a:p>
          <a:p>
            <a:pPr marL="342900" indent="-342900" algn="ctr">
              <a:buAutoNum type="arabicPeriod"/>
            </a:pPr>
            <a:r>
              <a:rPr lang="pl-PL" sz="1800" dirty="0"/>
              <a:t>Po czterech </a:t>
            </a:r>
            <a:r>
              <a:rPr lang="pl-PL" sz="1800" dirty="0" err="1"/>
              <a:t>pomodoro</a:t>
            </a:r>
            <a:r>
              <a:rPr lang="pl-PL" sz="1800" dirty="0"/>
              <a:t> zrób dłuższą, bardziej regenerującą przerwę (15–30 minut).</a:t>
            </a:r>
          </a:p>
          <a:p>
            <a:pPr marL="342900" indent="-342900" algn="ctr">
              <a:buAutoNum type="arabicPeriod"/>
            </a:pPr>
            <a:endParaRPr lang="pl-PL" sz="1800" dirty="0"/>
          </a:p>
          <a:p>
            <a:pPr algn="ctr"/>
            <a:r>
              <a:rPr lang="pl-PL" sz="1400" dirty="0">
                <a:hlinkClick r:id="rId3"/>
              </a:rPr>
              <a:t>Przeczytaj więcej o technice </a:t>
            </a:r>
            <a:r>
              <a:rPr lang="pl-PL" sz="1400" dirty="0" err="1">
                <a:hlinkClick r:id="rId3"/>
              </a:rPr>
              <a:t>pomodoro</a:t>
            </a:r>
            <a:r>
              <a:rPr lang="pl-PL" sz="1400" dirty="0">
                <a:hlinkClick r:id="rId3"/>
              </a:rPr>
              <a:t> klikając tutaj:</a:t>
            </a:r>
            <a:endParaRPr lang="en-US" sz="1400"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
        <p:nvSpPr>
          <p:cNvPr id="2" name="Rectangle 1">
            <a:extLst>
              <a:ext uri="{FF2B5EF4-FFF2-40B4-BE49-F238E27FC236}">
                <a16:creationId xmlns:a16="http://schemas.microsoft.com/office/drawing/2014/main" id="{98D06927-2EB5-46B0-3FA8-FD8A8A3C8B3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chemeClr val="tx1"/>
                </a:solidFill>
                <a:effectLst/>
                <a:latin typeface="Google Sans"/>
              </a:rPr>
            </a:br>
            <a:r>
              <a:rPr kumimoji="0" lang="pl-PL" altLang="pl-PL" sz="1000" b="0" i="0" u="none" strike="noStrike" cap="none" normalizeH="0" baseline="0">
                <a:ln>
                  <a:noFill/>
                </a:ln>
                <a:solidFill>
                  <a:schemeClr val="tx1"/>
                </a:solidFill>
                <a:effectLst/>
                <a:latin typeface="Google Sans"/>
              </a:rPr>
              <a:t>​</a:t>
            </a:r>
            <a:endParaRPr kumimoji="0" lang="pl-PL" altLang="pl-P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C496778B-16AF-789F-0EA7-C517BC7D974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6" name="Rectangle 4">
            <a:extLst>
              <a:ext uri="{FF2B5EF4-FFF2-40B4-BE49-F238E27FC236}">
                <a16:creationId xmlns:a16="http://schemas.microsoft.com/office/drawing/2014/main" id="{2AEA73BC-B68A-4AB3-F656-1EB864BE6A5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chemeClr val="tx1"/>
                </a:solidFill>
                <a:effectLst/>
                <a:latin typeface="Google Sans"/>
              </a:rPr>
            </a:br>
            <a:r>
              <a:rPr kumimoji="0" lang="pl-PL" altLang="pl-PL" sz="1000" b="0" i="0" u="none" strike="noStrike" cap="none" normalizeH="0" baseline="0">
                <a:ln>
                  <a:noFill/>
                </a:ln>
                <a:solidFill>
                  <a:schemeClr val="tx1"/>
                </a:solidFill>
                <a:effectLst/>
                <a:latin typeface="Google Sans"/>
              </a:rPr>
              <a:t>​</a:t>
            </a:r>
            <a:endParaRPr kumimoji="0" lang="pl-PL" altLang="pl-P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4CD47CC-08D4-6231-2C00-76C9074A590E}"/>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0" name="Rectangle 7">
            <a:extLst>
              <a:ext uri="{FF2B5EF4-FFF2-40B4-BE49-F238E27FC236}">
                <a16:creationId xmlns:a16="http://schemas.microsoft.com/office/drawing/2014/main" id="{585202F5-E2E1-270A-4381-B0E8B3DB1B3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chemeClr val="tx1"/>
                </a:solidFill>
                <a:effectLst/>
                <a:latin typeface="Google Sans"/>
              </a:rPr>
            </a:br>
            <a:r>
              <a:rPr kumimoji="0" lang="pl-PL" altLang="pl-PL" sz="1000" b="0" i="0" u="none" strike="noStrike" cap="none" normalizeH="0" baseline="0">
                <a:ln>
                  <a:noFill/>
                </a:ln>
                <a:solidFill>
                  <a:schemeClr val="tx1"/>
                </a:solidFill>
                <a:effectLst/>
                <a:latin typeface="Google Sans"/>
              </a:rPr>
              <a:t>​</a:t>
            </a:r>
            <a:endParaRPr kumimoji="0" lang="pl-PL" altLang="pl-P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0326819F-EF37-9C08-2631-44BE2010321E}"/>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4" name="Rectangle 10">
            <a:extLst>
              <a:ext uri="{FF2B5EF4-FFF2-40B4-BE49-F238E27FC236}">
                <a16:creationId xmlns:a16="http://schemas.microsoft.com/office/drawing/2014/main" id="{095517F6-2F89-362D-766F-CCF6B9A34F4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chemeClr val="tx1"/>
                </a:solidFill>
                <a:effectLst/>
                <a:latin typeface="Google Sans"/>
              </a:rPr>
            </a:br>
            <a:r>
              <a:rPr kumimoji="0" lang="pl-PL" altLang="pl-PL" sz="1000" b="0" i="0" u="none" strike="noStrike" cap="none" normalizeH="0" baseline="0">
                <a:ln>
                  <a:noFill/>
                </a:ln>
                <a:solidFill>
                  <a:schemeClr val="tx1"/>
                </a:solidFill>
                <a:effectLst/>
                <a:latin typeface="Google Sans"/>
              </a:rPr>
              <a:t>​</a:t>
            </a:r>
            <a:endParaRPr kumimoji="0" lang="pl-PL" altLang="pl-P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414AD83-9F17-C0F9-8F26-14427B7C2B52}"/>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924682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MODUŁ</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Case Studies</a:t>
            </a:r>
            <a:r>
              <a:rPr lang="pl-PL" dirty="0"/>
              <a:t> i przykłady</a:t>
            </a:r>
            <a:endParaRPr lang="en-US"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516631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1" y="536731"/>
            <a:ext cx="10483431" cy="804265"/>
          </a:xfrm>
        </p:spPr>
        <p:txBody>
          <a:bodyPr/>
          <a:lstStyle/>
          <a:p>
            <a:r>
              <a:rPr lang="en-US" sz="4800" b="1" dirty="0"/>
              <a:t> </a:t>
            </a:r>
            <a:r>
              <a:rPr lang="en-US" sz="3200" b="1" dirty="0"/>
              <a:t>Case Study- </a:t>
            </a:r>
            <a:r>
              <a:rPr lang="pl-PL" sz="3200" dirty="0"/>
              <a:t>projekt </a:t>
            </a:r>
            <a:r>
              <a:rPr lang="en-US" sz="3200" b="1" dirty="0"/>
              <a:t>Balance Guar</a:t>
            </a:r>
            <a:r>
              <a:rPr lang="pl-PL" sz="3200" b="1" dirty="0"/>
              <a:t>d</a:t>
            </a:r>
            <a:endParaRPr lang="en-IE" sz="32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573838"/>
            <a:ext cx="10483429" cy="4439577"/>
          </a:xfrm>
        </p:spPr>
        <p:txBody>
          <a:bodyPr/>
          <a:lstStyle/>
          <a:p>
            <a:r>
              <a:rPr lang="pl-PL" sz="1800" dirty="0"/>
              <a:t>„Technostres” stał się jednym z najczęściej używanych terminów we współczesnym cyfrowym świecie. Ze względu na drastyczne zmiany w środowisku pracy pracownikom trudno jest dostosować się do wzrostu wykorzystania technologii cyfrowych i poradzić sobie ze stresem powodowanym przez technologię. Obowiązkiem organizacji jest skupienie się na cyfrowym dobrostanie pracowników i nauczenie ich, jak pokonać cyfrowy stres.</a:t>
            </a:r>
          </a:p>
          <a:p>
            <a:endParaRPr lang="pl-PL" sz="1800" dirty="0"/>
          </a:p>
          <a:p>
            <a:r>
              <a:rPr lang="pl-PL" sz="1800" dirty="0"/>
              <a:t>Pracownicy coraz częściej stają w obliczu nowych stresów w miejscu pracy ze względu na przymus dostosowania się do nagłego wzrostu wykorzystania technologii cyfrowych, co skutkuje stresem cyfrowym wśród pracowników. Aby rozwiązać ten problem, firma zdecydowała się przeanalizować i ocenić poziom stresu pracowników, pomagając im go zarejestrować. Zidentyfikowali także odpowiednie rozwiązania pozwalające przezwyciężyć stres i zapewnić równowagę między życiem zawodowym a prywatnym.</a:t>
            </a:r>
          </a:p>
          <a:p>
            <a:endParaRPr lang="pl-PL" sz="1800" dirty="0"/>
          </a:p>
          <a:p>
            <a:r>
              <a:rPr lang="pl-PL" sz="1800" dirty="0"/>
              <a:t>Ze względu na zindywidualizowane sytuacje w pracy, coraz ważniejsze staje się skuteczne współdziałanie przedsiębiorstwa i indywidualnych działań zapobiegawczych. Chociaż wielu pracowników prywatnie korzysta z inteligentnych zegarków i aplikacji związanych ze zdrowiem, kondycją i stylem życia, brakowało ofert internetowych powiązanych z zarządzaniem bezpieczeństwem i higieną pracy. </a:t>
            </a:r>
            <a:r>
              <a:rPr lang="pl-PL" sz="1800" b="1" dirty="0"/>
              <a:t>Na tym opiera się projekt </a:t>
            </a:r>
            <a:r>
              <a:rPr lang="pl-PL" sz="1800" b="1" dirty="0" err="1"/>
              <a:t>Balance</a:t>
            </a:r>
            <a:r>
              <a:rPr lang="pl-PL" sz="1800" b="1" dirty="0"/>
              <a:t> </a:t>
            </a:r>
            <a:r>
              <a:rPr lang="pl-PL" sz="1800" b="1" dirty="0" err="1"/>
              <a:t>Guard</a:t>
            </a:r>
            <a:r>
              <a:rPr lang="pl-PL" sz="1800" b="1" dirty="0"/>
              <a:t>.</a:t>
            </a:r>
            <a:endParaRPr lang="en-US" sz="1800" b="1" dirty="0"/>
          </a:p>
          <a:p>
            <a:endParaRPr lang="en-IE" dirty="0"/>
          </a:p>
        </p:txBody>
      </p:sp>
    </p:spTree>
    <p:extLst>
      <p:ext uri="{BB962C8B-B14F-4D97-AF65-F5344CB8AC3E}">
        <p14:creationId xmlns:p14="http://schemas.microsoft.com/office/powerpoint/2010/main" val="3357962215"/>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744113" y="1168085"/>
            <a:ext cx="10483429" cy="4439577"/>
          </a:xfrm>
        </p:spPr>
        <p:txBody>
          <a:bodyPr/>
          <a:lstStyle/>
          <a:p>
            <a:r>
              <a:rPr lang="pl-PL" sz="2000" b="1" dirty="0"/>
              <a:t>Interwencja: </a:t>
            </a:r>
            <a:r>
              <a:rPr lang="pl-PL" sz="2000" dirty="0"/>
              <a:t>Głównym celem projektu było zrozumienie problemów pracowników i znalezienie rozwiązania ich przyczyny. Aby osiągnąć ten cel, opracowano i przetestowano internetowy system pomocy pod kątem całościowego monitorowania stresu i zdrowej pracy. Za pomocą tego systemu pomocy pracownicy mogli na bieżąco rejestrować obciążenie pracą i wymagania. Wizualizuje procesy i powiązania cech istotnych dla zdrowia w sytuacji pracy i przekazuje użytkownikom indywidualne zalecenia dotyczące zdrowej organizacji pracy, a także regeneracji i poszerzania zasobów.</a:t>
            </a:r>
          </a:p>
          <a:p>
            <a:endParaRPr lang="pl-PL" sz="2000" b="1" dirty="0"/>
          </a:p>
          <a:p>
            <a:r>
              <a:rPr lang="pl-PL" sz="2000" b="1" dirty="0"/>
              <a:t>Wynik: </a:t>
            </a:r>
            <a:r>
              <a:rPr lang="pl-PL" sz="2000" dirty="0"/>
              <a:t>System pomocy opracowany wspólnie z interdyscyplinarnymi partnerami sieciowymi jest od samego początku osadzony w środowisku interwencyjnym: wytyczne, porady i oferty kwalifikacyjne regulują i towarzyszą użytkowaniu operacyjnemu, inicjują procesy zbiorowego uczenia się oraz wspierają rozwój organizacyjny i personalny w korzystających z niego firmach. Dzięki zastosowaniu nowych technologii </a:t>
            </a:r>
            <a:r>
              <a:rPr lang="pl-PL" sz="2000" dirty="0" err="1"/>
              <a:t>Balance</a:t>
            </a:r>
            <a:r>
              <a:rPr lang="pl-PL" sz="2000" dirty="0"/>
              <a:t> </a:t>
            </a:r>
            <a:r>
              <a:rPr lang="pl-PL" sz="2000" dirty="0" err="1"/>
              <a:t>Guard</a:t>
            </a:r>
            <a:r>
              <a:rPr lang="pl-PL" sz="2000" dirty="0"/>
              <a:t> z sukcesem łączy indywidualne i firmowe strategie prewencyjne, wzmacniając w ten sposób zarządzanie bezpieczeństwem i higieną pracy. Zadbano o cyfrowy </a:t>
            </a:r>
            <a:r>
              <a:rPr lang="pl-PL" sz="2000" dirty="0" err="1"/>
              <a:t>wellbeing</a:t>
            </a:r>
            <a:r>
              <a:rPr lang="pl-PL" sz="2000" dirty="0"/>
              <a:t> pracowników, co w zamian przełożyło się na większą produktywność.</a:t>
            </a:r>
            <a:endParaRPr lang="en-US" sz="2000" dirty="0"/>
          </a:p>
          <a:p>
            <a:endParaRPr lang="en-IE" dirty="0"/>
          </a:p>
        </p:txBody>
      </p:sp>
      <p:sp>
        <p:nvSpPr>
          <p:cNvPr id="3" name="TextBox 2">
            <a:extLst>
              <a:ext uri="{FF2B5EF4-FFF2-40B4-BE49-F238E27FC236}">
                <a16:creationId xmlns:a16="http://schemas.microsoft.com/office/drawing/2014/main" id="{55194313-5D02-AC40-65DB-558C2849B3E3}"/>
              </a:ext>
            </a:extLst>
          </p:cNvPr>
          <p:cNvSpPr txBox="1"/>
          <p:nvPr/>
        </p:nvSpPr>
        <p:spPr>
          <a:xfrm>
            <a:off x="0" y="6494180"/>
            <a:ext cx="6097836" cy="261610"/>
          </a:xfrm>
          <a:prstGeom prst="rect">
            <a:avLst/>
          </a:prstGeom>
          <a:noFill/>
        </p:spPr>
        <p:txBody>
          <a:bodyPr wrap="square">
            <a:spAutoFit/>
          </a:bodyPr>
          <a:lstStyle/>
          <a:p>
            <a:pPr marL="228600" indent="0" algn="r"/>
            <a:r>
              <a:rPr lang="pl-PL" sz="1100" dirty="0">
                <a:latin typeface="Calibri" panose="020F0502020204030204" pitchFamily="34" charset="0"/>
                <a:ea typeface="Calibri" panose="020F0502020204030204" pitchFamily="34" charset="0"/>
                <a:cs typeface="Calibri" panose="020F0502020204030204" pitchFamily="34" charset="0"/>
              </a:rPr>
              <a:t>ŹRÓDŁO</a:t>
            </a:r>
            <a:r>
              <a:rPr lang="fr-FR" sz="1100" dirty="0">
                <a:latin typeface="Calibri" panose="020F0502020204030204" pitchFamily="34" charset="0"/>
                <a:ea typeface="Calibri" panose="020F0502020204030204" pitchFamily="34" charset="0"/>
                <a:cs typeface="Calibri" panose="020F0502020204030204" pitchFamily="34" charset="0"/>
              </a:rPr>
              <a:t>: https://gesundearbeit-mega.de/projekt/balanceguard</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5">
            <a:extLst>
              <a:ext uri="{FF2B5EF4-FFF2-40B4-BE49-F238E27FC236}">
                <a16:creationId xmlns:a16="http://schemas.microsoft.com/office/drawing/2014/main" id="{9175C137-71CB-D9A6-78D3-02FB8D9E6995}"/>
              </a:ext>
            </a:extLst>
          </p:cNvPr>
          <p:cNvSpPr txBox="1">
            <a:spLocks/>
          </p:cNvSpPr>
          <p:nvPr/>
        </p:nvSpPr>
        <p:spPr>
          <a:xfrm>
            <a:off x="534791" y="322694"/>
            <a:ext cx="10483431" cy="804265"/>
          </a:xfrm>
          <a:prstGeom prst="rect">
            <a:avLst/>
          </a:prstGeom>
        </p:spPr>
        <p:txBody>
          <a:bodyP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4800" dirty="0"/>
              <a:t> </a:t>
            </a:r>
            <a:r>
              <a:rPr lang="en-US" sz="3200" dirty="0"/>
              <a:t>Case Study- </a:t>
            </a:r>
            <a:r>
              <a:rPr lang="pl-PL" sz="3200" dirty="0"/>
              <a:t>projekt </a:t>
            </a:r>
            <a:r>
              <a:rPr lang="en-US" sz="3200" dirty="0"/>
              <a:t>Balance Guar</a:t>
            </a:r>
            <a:r>
              <a:rPr lang="pl-PL" sz="3200" dirty="0"/>
              <a:t>d</a:t>
            </a:r>
            <a:endParaRPr lang="en-IE" sz="3200" dirty="0"/>
          </a:p>
        </p:txBody>
      </p:sp>
    </p:spTree>
    <p:extLst>
      <p:ext uri="{BB962C8B-B14F-4D97-AF65-F5344CB8AC3E}">
        <p14:creationId xmlns:p14="http://schemas.microsoft.com/office/powerpoint/2010/main" val="3213327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07</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MODUŁ</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pl-PL" dirty="0"/>
              <a:t>STRESZCZENIE</a:t>
            </a:r>
            <a:endParaRPr lang="en-US" dirty="0"/>
          </a:p>
        </p:txBody>
      </p:sp>
      <p:pic>
        <p:nvPicPr>
          <p:cNvPr id="8" name="Picture Placeholder 7">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70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dirty="0"/>
              <a:t>STRESZCZENIE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342900" indent="-342900">
              <a:buFont typeface="Arial" panose="020B0604020202020204" pitchFamily="34" charset="0"/>
              <a:buChar char="•"/>
            </a:pPr>
            <a:r>
              <a:rPr lang="pl-PL" sz="2400" b="1" dirty="0"/>
              <a:t>Praca cyfrowa lub telepraca </a:t>
            </a:r>
            <a:r>
              <a:rPr lang="pl-PL" sz="2400" dirty="0"/>
              <a:t>oznacza wykonywanie zadań zawodowych przy użyciu technologii i narzędzi cyfrowych.</a:t>
            </a:r>
          </a:p>
          <a:p>
            <a:pPr marL="342900" indent="-342900">
              <a:buFont typeface="Arial" panose="020B0604020202020204" pitchFamily="34" charset="0"/>
              <a:buChar char="•"/>
            </a:pPr>
            <a:r>
              <a:rPr lang="pl-PL" sz="2400" dirty="0"/>
              <a:t>Telepraca ma zalety dla produktywności i zdrowia pracowników, ale może także powodować problemy.</a:t>
            </a:r>
          </a:p>
          <a:p>
            <a:pPr marL="342900" indent="-342900">
              <a:buFont typeface="Arial" panose="020B0604020202020204" pitchFamily="34" charset="0"/>
              <a:buChar char="•"/>
            </a:pPr>
            <a:r>
              <a:rPr lang="pl-PL" sz="2400" dirty="0"/>
              <a:t>Praca cyfrowa obejmuje szeroki zakres tematów, które zostaną szczegółowo omówione w modułach 2-5.</a:t>
            </a:r>
            <a:endParaRPr lang="en-US" sz="2400" dirty="0"/>
          </a:p>
        </p:txBody>
      </p:sp>
    </p:spTree>
    <p:extLst>
      <p:ext uri="{BB962C8B-B14F-4D97-AF65-F5344CB8AC3E}">
        <p14:creationId xmlns:p14="http://schemas.microsoft.com/office/powerpoint/2010/main" val="1691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462668"/>
            <a:ext cx="10483431" cy="804265"/>
          </a:xfrm>
        </p:spPr>
        <p:txBody>
          <a:bodyPr/>
          <a:lstStyle/>
          <a:p>
            <a:r>
              <a:rPr lang="pl-PL" dirty="0"/>
              <a:t>Korzyści z pracy cyfrowej dla firm</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0124" y="1140199"/>
            <a:ext cx="10483429" cy="4439577"/>
          </a:xfrm>
        </p:spPr>
        <p:txBody>
          <a:bodyPr/>
          <a:lstStyle/>
          <a:p>
            <a:r>
              <a:rPr lang="pl-PL" sz="2000" b="1" dirty="0"/>
              <a:t>Większe zaangażowanie pracowników i wyższa produktywność:</a:t>
            </a:r>
          </a:p>
          <a:p>
            <a:r>
              <a:rPr lang="pl-PL" sz="2000" dirty="0"/>
              <a:t>Przeciętny pracownik biznesowy korzysta z ponad 9 różnych aplikacji, aby wykonać swoją pracę! Promując cyfrowe dobre samopoczucie za pomocą technologii cyfrowej przestrzeni pracy, które zachęcają do skupienia i ograniczają rozproszenie uwagi, organizacje mogą zmniejszyć zmęczenie pracowników oraz poprawić ich zaangażowanie i produktywność.</a:t>
            </a:r>
          </a:p>
          <a:p>
            <a:endParaRPr lang="pl-PL" sz="2000" b="1" dirty="0"/>
          </a:p>
          <a:p>
            <a:r>
              <a:rPr lang="pl-PL" sz="2000" b="1" dirty="0"/>
              <a:t>Większe zadowolenie pracowników: </a:t>
            </a:r>
            <a:r>
              <a:rPr lang="pl-PL" sz="2000" dirty="0"/>
              <a:t>Ponad 84 procent pracowników uważa, że lepsza równowaga między życiem zawodowym a prywatnym jest niezbędna do osiągnięcia satysfakcji z pracy, a cyfrowe dobre samopoczucie jest ważnym elementem tej równowagi. Przyjmując praktyki związane z cyfrowym dobrostanem, takie jak wolne przestrzenie i elastyczne warunki pracy, organizacje mogą poprawić satysfakcję swoich pracowników.</a:t>
            </a:r>
          </a:p>
          <a:p>
            <a:endParaRPr lang="pl-PL" sz="2000" b="1" dirty="0"/>
          </a:p>
          <a:p>
            <a:r>
              <a:rPr lang="pl-PL" sz="2000" b="1" dirty="0"/>
              <a:t>Lepszy wynik zdrowotny: </a:t>
            </a:r>
            <a:r>
              <a:rPr lang="pl-PL" sz="2000" dirty="0"/>
              <a:t>Brak dbałości o cyfrowe dobre samopoczucie może prowadzić do uzależnienia od technologii, które wiąże się z wyższym poziomem stresu i niepokoju. Jeśli pracownicy borykają się z wypaleniem wynikającym z nadmiernego korzystania z technologii, częściej biorą zwolnienia lekarskie i czują się mniej pewni siebie w pracy. Koncentrując się na cyfrowym dobrostanie, pracownicy mogą złagodzić te zagrożenia i cieszyć się lepszymi wynikami w zakresie zdrowia psychicznego i fizycznego.</a:t>
            </a:r>
            <a:endParaRPr lang="en-US" sz="2000" dirty="0">
              <a:solidFill>
                <a:srgbClr val="FF0000"/>
              </a:solidFill>
              <a:highlight>
                <a:srgbClr val="FFFF00"/>
              </a:highlight>
            </a:endParaRPr>
          </a:p>
        </p:txBody>
      </p:sp>
    </p:spTree>
    <p:extLst>
      <p:ext uri="{BB962C8B-B14F-4D97-AF65-F5344CB8AC3E}">
        <p14:creationId xmlns:p14="http://schemas.microsoft.com/office/powerpoint/2010/main" val="350840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Person Using Macbook Pro on Brown Textile Stock Photo">
            <a:extLst>
              <a:ext uri="{FF2B5EF4-FFF2-40B4-BE49-F238E27FC236}">
                <a16:creationId xmlns:a16="http://schemas.microsoft.com/office/drawing/2014/main" id="{26F746BF-6ED2-1A11-CCEC-29E8C87FF449}"/>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dirty="0"/>
              <a:t>STRESZCZENIE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spcAft>
                <a:spcPts val="1200"/>
              </a:spcAft>
            </a:pPr>
            <a:r>
              <a:rPr lang="pl-PL" sz="1800" dirty="0"/>
              <a:t>W tym module pracy cyfrowej dowiesz się o:</a:t>
            </a:r>
          </a:p>
          <a:p>
            <a:pPr>
              <a:spcAft>
                <a:spcPts val="1200"/>
              </a:spcAft>
            </a:pPr>
            <a:r>
              <a:rPr lang="en-GB" sz="1800" b="1" dirty="0"/>
              <a:t>Digital working: </a:t>
            </a:r>
            <a:r>
              <a:rPr lang="pl-PL" sz="1800" dirty="0"/>
              <a:t>Co uważane jest za pracę cyfrową? </a:t>
            </a:r>
            <a:endParaRPr lang="en-GB" sz="1800" dirty="0"/>
          </a:p>
          <a:p>
            <a:pPr marL="457200" indent="-457200">
              <a:spcAft>
                <a:spcPts val="1200"/>
              </a:spcAft>
              <a:buFont typeface="Arial" panose="020B0604020202020204" pitchFamily="34" charset="0"/>
              <a:buChar char="•"/>
            </a:pPr>
            <a:r>
              <a:rPr lang="en-GB" sz="1800" b="1" dirty="0"/>
              <a:t>Digital wellbeing</a:t>
            </a:r>
            <a:r>
              <a:rPr lang="pl-PL" sz="1800" b="1" dirty="0"/>
              <a:t> / cyfrowy dobrostan: </a:t>
            </a:r>
            <a:r>
              <a:rPr lang="pl-PL" sz="1800" dirty="0"/>
              <a:t>Co oznacza cyfrowy dobrostan i jak można go promować.</a:t>
            </a:r>
            <a:endParaRPr lang="en-GB" sz="1800" b="1" dirty="0"/>
          </a:p>
          <a:p>
            <a:pPr marL="457200" indent="-457200">
              <a:spcAft>
                <a:spcPts val="1200"/>
              </a:spcAft>
              <a:buFont typeface="Arial" panose="020B0604020202020204" pitchFamily="34" charset="0"/>
              <a:buChar char="•"/>
            </a:pPr>
            <a:r>
              <a:rPr lang="pl-PL" sz="1800" b="1" dirty="0"/>
              <a:t>Wpływ pracy cyfrowej na dobre samopoczucie: </a:t>
            </a:r>
            <a:br>
              <a:rPr lang="pl-PL" sz="1800" dirty="0"/>
            </a:br>
            <a:r>
              <a:rPr lang="pl-PL" sz="1800" dirty="0"/>
              <a:t>Jak wykorzystanie technologii wpływa na dobre samopoczucie i dlaczego jest to tak istotne.</a:t>
            </a:r>
          </a:p>
          <a:p>
            <a:pPr marL="457200" indent="-457200">
              <a:spcAft>
                <a:spcPts val="1200"/>
              </a:spcAft>
              <a:buFont typeface="Arial" panose="020B0604020202020204" pitchFamily="34" charset="0"/>
              <a:buChar char="•"/>
            </a:pPr>
            <a:r>
              <a:rPr lang="pl-PL" sz="1800" b="1" dirty="0"/>
              <a:t>Zalety pracy cyfrowej</a:t>
            </a:r>
            <a:r>
              <a:rPr lang="en-GB" sz="1800" b="1" dirty="0"/>
              <a:t>: </a:t>
            </a:r>
            <a:r>
              <a:rPr lang="pl-PL" sz="1800" dirty="0"/>
              <a:t>Przyjrzyj się korzyściom pracy cyfrowej, biorąc pod uwagę dobre samopoczucie cyfrowe, oraz dwanaście powodów, dla których firmy powinny rozważyć telepracę.</a:t>
            </a:r>
            <a:endParaRPr lang="en-GB" sz="1800" b="1" dirty="0"/>
          </a:p>
        </p:txBody>
      </p:sp>
    </p:spTree>
    <p:extLst>
      <p:ext uri="{BB962C8B-B14F-4D97-AF65-F5344CB8AC3E}">
        <p14:creationId xmlns:p14="http://schemas.microsoft.com/office/powerpoint/2010/main" val="1731552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dirty="0"/>
              <a:t>STRESZCZENIE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342900" indent="-342900">
              <a:buFont typeface="Arial" panose="020B0604020202020204" pitchFamily="34" charset="0"/>
              <a:buChar char="•"/>
            </a:pPr>
            <a:r>
              <a:rPr lang="pl-PL" sz="2400" b="1" dirty="0"/>
              <a:t>Cyfrowe przeciążenie </a:t>
            </a:r>
            <a:r>
              <a:rPr lang="pl-PL" sz="2400" dirty="0"/>
              <a:t>to stan, w którym jednostki są zalewane nadmierną ilością cyfrowych informacji i komunikacji, do tego stopnia, że ich zdolności poznawcze i emocjonalne zostają przeciążone.</a:t>
            </a:r>
          </a:p>
          <a:p>
            <a:pPr marL="342900" indent="-342900">
              <a:buFont typeface="Arial" panose="020B0604020202020204" pitchFamily="34" charset="0"/>
              <a:buChar char="•"/>
            </a:pPr>
            <a:r>
              <a:rPr lang="pl-PL" sz="2400" b="1" dirty="0"/>
              <a:t>Wypalenie </a:t>
            </a:r>
            <a:r>
              <a:rPr lang="pl-PL" sz="2400" dirty="0"/>
              <a:t>cyfrowe to stan, który pojawia się, gdy pracownicy doświadczają długotrwałego kontaktu z technologiami cyfrowymi, w wyniku czego doświadczają wyczerpania psychicznego, emocjonalnego i fizycznego.</a:t>
            </a:r>
          </a:p>
          <a:p>
            <a:pPr marL="342900" indent="-342900">
              <a:buFont typeface="Arial" panose="020B0604020202020204" pitchFamily="34" charset="0"/>
              <a:buChar char="•"/>
            </a:pPr>
            <a:r>
              <a:rPr lang="pl-PL" sz="2400" b="1" dirty="0"/>
              <a:t>Bezpieczne korzystanie z technologii </a:t>
            </a:r>
            <a:r>
              <a:rPr lang="pl-PL" sz="2400" dirty="0"/>
              <a:t>chroni wrażliwe informacje i dane, ale odgrywa także kluczową rolę w łagodzeniu wypalenia cyfrowego i promowaniu zrównoważonego, zdrowego środowiska pracy.</a:t>
            </a:r>
          </a:p>
          <a:p>
            <a:pPr marL="342900" indent="-342900">
              <a:buFont typeface="Arial" panose="020B0604020202020204" pitchFamily="34" charset="0"/>
              <a:buChar char="•"/>
            </a:pPr>
            <a:r>
              <a:rPr lang="pl-PL" sz="2400" b="1" dirty="0"/>
              <a:t>Wyznaczanie granic </a:t>
            </a:r>
            <a:r>
              <a:rPr lang="pl-PL" sz="2400" dirty="0"/>
              <a:t>tworzy ramy ochronne, które chronią jednostki przed negatywnymi skutkami ciągłego zaangażowania cyfrowego.</a:t>
            </a:r>
            <a:endParaRPr lang="en-US" dirty="0">
              <a:highlight>
                <a:srgbClr val="FFFF00"/>
              </a:highlight>
            </a:endParaRPr>
          </a:p>
          <a:p>
            <a:pPr marL="342900" indent="-342900">
              <a:buFont typeface="Arial" panose="020B0604020202020204" pitchFamily="34" charset="0"/>
              <a:buChar char="•"/>
            </a:pPr>
            <a:endParaRPr lang="en-US" dirty="0">
              <a:highlight>
                <a:srgbClr val="FFFF00"/>
              </a:highlight>
            </a:endParaRPr>
          </a:p>
        </p:txBody>
      </p:sp>
    </p:spTree>
    <p:extLst>
      <p:ext uri="{BB962C8B-B14F-4D97-AF65-F5344CB8AC3E}">
        <p14:creationId xmlns:p14="http://schemas.microsoft.com/office/powerpoint/2010/main" val="4041321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a:t>Follow our Journey</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0EE3A2-266F-470D-45F2-3CB06D6D2F1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265113"/>
            <a:ext cx="4994275" cy="6858001"/>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dirty="0"/>
              <a:t>STRESZCZENIE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457200" indent="-457200">
              <a:spcAft>
                <a:spcPts val="1200"/>
              </a:spcAft>
              <a:buFont typeface="Arial" panose="020B0604020202020204" pitchFamily="34" charset="0"/>
              <a:buChar char="•"/>
            </a:pPr>
            <a:r>
              <a:rPr lang="pl-PL" sz="1800" b="1" dirty="0"/>
              <a:t>Cyfrowe przeciążenie i wypalenie: </a:t>
            </a:r>
            <a:r>
              <a:rPr lang="pl-PL" sz="1800" dirty="0"/>
              <a:t>Co powoduje cyfrowe przeciążenie, co je powoduje i jak na nas wpływa.</a:t>
            </a:r>
          </a:p>
          <a:p>
            <a:pPr marL="457200" indent="-457200">
              <a:spcAft>
                <a:spcPts val="1200"/>
              </a:spcAft>
              <a:buFont typeface="Arial" panose="020B0604020202020204" pitchFamily="34" charset="0"/>
              <a:buChar char="•"/>
            </a:pPr>
            <a:r>
              <a:rPr lang="pl-PL" sz="1800" b="1" dirty="0"/>
              <a:t>Bezpieczne korzystanie z technologii: </a:t>
            </a:r>
            <a:r>
              <a:rPr lang="pl-PL" sz="1800" dirty="0"/>
              <a:t>Jak promować korzystanie z technologii w sposób dbający o dobrostan.</a:t>
            </a:r>
          </a:p>
          <a:p>
            <a:pPr marL="457200" indent="-457200">
              <a:spcAft>
                <a:spcPts val="1200"/>
              </a:spcAft>
              <a:buFont typeface="Arial" panose="020B0604020202020204" pitchFamily="34" charset="0"/>
              <a:buChar char="•"/>
            </a:pPr>
            <a:r>
              <a:rPr lang="pl-PL" sz="1800" b="1" dirty="0"/>
              <a:t>Granice: </a:t>
            </a:r>
            <a:r>
              <a:rPr lang="pl-PL" sz="1800" dirty="0"/>
              <a:t>co to znaczy wyznaczać cyfrowe granice i jak to zrobić?</a:t>
            </a:r>
          </a:p>
          <a:p>
            <a:pPr marL="457200" indent="-457200">
              <a:spcAft>
                <a:spcPts val="1200"/>
              </a:spcAft>
              <a:buFont typeface="Arial" panose="020B0604020202020204" pitchFamily="34" charset="0"/>
              <a:buChar char="•"/>
            </a:pPr>
            <a:r>
              <a:rPr lang="en-GB" sz="1800" b="1" dirty="0"/>
              <a:t>Case study - </a:t>
            </a:r>
            <a:r>
              <a:rPr lang="en-US" sz="1800" b="1" dirty="0"/>
              <a:t>The Balance Guard Project:</a:t>
            </a:r>
            <a:r>
              <a:rPr lang="pl-PL" sz="1800" b="1" dirty="0"/>
              <a:t> </a:t>
            </a:r>
            <a:r>
              <a:rPr lang="pl-PL" sz="1800" dirty="0"/>
              <a:t>Wykorzystanie narzędzi cyfrowych do promowania dobrego samopoczucia w pracy.</a:t>
            </a:r>
            <a:endParaRPr lang="en-US" sz="1800" dirty="0"/>
          </a:p>
        </p:txBody>
      </p:sp>
    </p:spTree>
    <p:extLst>
      <p:ext uri="{BB962C8B-B14F-4D97-AF65-F5344CB8AC3E}">
        <p14:creationId xmlns:p14="http://schemas.microsoft.com/office/powerpoint/2010/main" val="301128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DZIAŁ</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03143" y="3623857"/>
            <a:ext cx="5616603" cy="972741"/>
          </a:xfrm>
        </p:spPr>
        <p:txBody>
          <a:bodyPr/>
          <a:lstStyle/>
          <a:p>
            <a:r>
              <a:rPr lang="pl-PL" dirty="0"/>
              <a:t>WPROWADZENIE DO PRACY CYFROWEJ I CYFROWEGO DOBROSTANU</a:t>
            </a:r>
            <a:endParaRPr lang="en-US" dirty="0"/>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2" y="523547"/>
            <a:ext cx="10483431" cy="804265"/>
          </a:xfrm>
        </p:spPr>
        <p:txBody>
          <a:bodyPr/>
          <a:lstStyle/>
          <a:p>
            <a:r>
              <a:rPr lang="pl-PL" dirty="0"/>
              <a:t>Czym jest </a:t>
            </a:r>
            <a:r>
              <a:rPr lang="en-US" dirty="0"/>
              <a:t>Digital Working</a:t>
            </a:r>
            <a:r>
              <a:rPr lang="pl-PL" dirty="0"/>
              <a:t>/ Cyfrowa Praca i</a:t>
            </a:r>
            <a:r>
              <a:rPr lang="en-US" dirty="0"/>
              <a:t> Digital Wellbeing</a:t>
            </a:r>
            <a:r>
              <a:rPr lang="pl-PL" dirty="0"/>
              <a:t>/ Cyfrowy dobrostan?</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778290"/>
            <a:ext cx="10483429" cy="4439577"/>
          </a:xfrm>
        </p:spPr>
        <p:txBody>
          <a:bodyPr/>
          <a:lstStyle/>
          <a:p>
            <a:r>
              <a:rPr lang="en-US" sz="2200" b="1" dirty="0"/>
              <a:t>Digital working</a:t>
            </a:r>
            <a:r>
              <a:rPr lang="pl-PL" sz="2200" b="1" dirty="0"/>
              <a:t> - Praca cyfrowa: </a:t>
            </a:r>
            <a:r>
              <a:rPr lang="pl-PL" sz="2200" dirty="0"/>
              <a:t>oznacza wykonywanie zadań zawodowych przy użyciu technologii i narzędzi cyfrowych. Narzędzia te obejmują cyfrowe platformy, oprogramowanie, aplikacje i kanały komunikacji, które umożliwiają pracę zdalną, współpracę i realizację zadań służbowych w środowisku innym niż tradycyjna przestrzeń biurowa.</a:t>
            </a:r>
          </a:p>
          <a:p>
            <a:endParaRPr lang="en-US" sz="2200" dirty="0"/>
          </a:p>
          <a:p>
            <a:r>
              <a:rPr lang="pl-PL" sz="2200" b="1" dirty="0"/>
              <a:t>Cyfryzacja nie jest niczym nowym - </a:t>
            </a:r>
            <a:r>
              <a:rPr lang="pl-PL" sz="2200" dirty="0"/>
              <a:t>Wiele branż i firm działa w ten sposób od lat i miało okazję z czasem dokonać transformacji, dysponując odpowiednimi zasobami w zakresie zarządzania, zaangażowaniem personelu i wsparciem technicznym.</a:t>
            </a:r>
          </a:p>
          <a:p>
            <a:endParaRPr lang="en-US" sz="2200" dirty="0"/>
          </a:p>
          <a:p>
            <a:r>
              <a:rPr lang="pl-PL" sz="2200" dirty="0"/>
              <a:t>Jednak od czasu Covid-19 wiele firm, które nie były zaangażowane w telepracę, zdało sobie sprawę, że większość tego, co mogą zrobić, można wykonać online, co spowodowało szybką zmianę struktury ich organizacji w celu dostosowania się do nowych warunków pracy.</a:t>
            </a:r>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dirty="0"/>
              <a:t>Czym jest Digital </a:t>
            </a:r>
            <a:r>
              <a:rPr lang="pl-PL" dirty="0" err="1"/>
              <a:t>Wellbeing</a:t>
            </a:r>
            <a:r>
              <a:rPr lang="pl-PL" dirty="0"/>
              <a:t> </a:t>
            </a:r>
            <a:r>
              <a:rPr lang="pl-PL" sz="1200" dirty="0"/>
              <a:t>(Cyfrowy dobrostan)</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7035"/>
            <a:ext cx="5764904" cy="4813657"/>
          </a:xfrm>
        </p:spPr>
        <p:txBody>
          <a:bodyPr/>
          <a:lstStyle/>
          <a:p>
            <a:pPr marL="0"/>
            <a:r>
              <a:rPr lang="en-US" sz="2200" b="1" dirty="0"/>
              <a:t>Digital wellbeing</a:t>
            </a:r>
            <a:r>
              <a:rPr lang="pl-PL" sz="2200" b="1" dirty="0"/>
              <a:t>to </a:t>
            </a:r>
            <a:r>
              <a:rPr lang="pl-PL" sz="2000" dirty="0"/>
              <a:t>termin używany do opisania wpływu technologii i usług cyfrowych na zdrowie psychiczne, fizyczne, społeczne i emocjonalne ludzi. Obecnie wiele zawodów i codziennych czynności opiera się na Internecie i urządzeniach cyfrowych. Celem cyfrowego </a:t>
            </a:r>
            <a:r>
              <a:rPr lang="pl-PL" sz="2000" dirty="0" err="1"/>
              <a:t>wellness</a:t>
            </a:r>
            <a:r>
              <a:rPr lang="pl-PL" sz="2000" dirty="0"/>
              <a:t> (dla użytkowników tych technologii) jest promowanie zdrowych nawyków i pomoc użytkownikom w utrzymaniu zdrowego stylu życia w życiu codziennym.</a:t>
            </a:r>
            <a:br>
              <a:rPr lang="pl-PL" sz="2000" dirty="0"/>
            </a:br>
            <a:endParaRPr lang="en-US" sz="2000" dirty="0"/>
          </a:p>
          <a:p>
            <a:pPr marL="0"/>
            <a:r>
              <a:rPr lang="pl-PL" sz="2000" dirty="0"/>
              <a:t>Na przykład powszechne praktyki cyfrowego dobrego samopoczucia obejmują wprowadzanie limitów czasu korzystania z urządzenia, noszenie okularów blokujących niebieskie światło w celu złagodzenia zmęczenia oczu oraz wyciszanie powiadomień na urządzeniach mobilnych, aby zapobiec ciągłym zakłóceniom.</a:t>
            </a:r>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2800" dirty="0"/>
              <a:t>Dlaczego cyfrowa równowaga jest ważna?</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6278537" cy="4693261"/>
          </a:xfrm>
        </p:spPr>
        <p:txBody>
          <a:bodyPr/>
          <a:lstStyle/>
          <a:p>
            <a:r>
              <a:rPr lang="pl-PL" sz="1800" b="1" dirty="0"/>
              <a:t>Zwiększone wykorzystanie technologii </a:t>
            </a:r>
            <a:r>
              <a:rPr lang="pl-PL" sz="1800" dirty="0"/>
              <a:t>może być bezpośrednio powiązane z problemami zdrowia psychicznego i zaburzeniami ludzkiego zachowania. Nadmierne korzystanie z technologii w miejscu pracy może prowadzić do wypalenia zawodowego. Pracodawcy mogą przyjąć narzędzia i praktyki, które moderują wykorzystanie technologii w celu promowania zdrowszego życia i pracy.</a:t>
            </a:r>
            <a:endParaRPr lang="en-US" sz="1800" dirty="0"/>
          </a:p>
          <a:p>
            <a:r>
              <a:rPr lang="pl-PL" sz="1800" b="1" dirty="0"/>
              <a:t>Cyfrowa równowaga ma kluczowe znaczenie dla przedsiębiorstw</a:t>
            </a:r>
            <a:r>
              <a:rPr lang="pl-PL" sz="1800" dirty="0"/>
              <a:t>, ponieważ wpływa na wydajność, zdrowie i satysfakcję pracowników. Nadanie priorytetu cyfrowemu dobrostanowi pomaga utrzymać produktywność, zmniejsza ryzyko wypalenia zawodowego i sprzyja pozytywnej kulturze pracy. Firmy, które wspierają cyfrowy dobrostan, przyciągają i zatrzymują talenty, promują innowacje i zapewniają zdrową równowagę między życiem zawodowym a prywatnym. Wdrażając strategie zachęcające do zrównoważonego korzystania z rozwiązań cyfrowych i zapewniające przerwy, organizacje mogą stworzyć bardziej zaangażowaną, produktywną i odporną siłę roboczą.</a:t>
            </a:r>
            <a:endParaRPr lang="en-US" sz="1800" dirty="0"/>
          </a:p>
          <a:p>
            <a:endParaRPr lang="en-US" sz="2400" b="1" dirty="0"/>
          </a:p>
          <a:p>
            <a:endParaRPr lang="en-US" sz="2000" b="1" dirty="0">
              <a:solidFill>
                <a:srgbClr val="FF0000"/>
              </a:solidFill>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457425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terms/"/>
    <ds:schemaRef ds:uri="ef88797d-310b-4d46-ad9c-0c23fa0c8d45"/>
    <ds:schemaRef ds:uri="876de33e-aaa5-4507-9b92-b84e676ded0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Magazine layout</Template>
  <TotalTime>8056</TotalTime>
  <Words>4050</Words>
  <Application>Microsoft Office PowerPoint</Application>
  <PresentationFormat>Widescreen</PresentationFormat>
  <Paragraphs>216</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Google Sans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407</cp:revision>
  <dcterms:created xsi:type="dcterms:W3CDTF">2021-06-15T11:45:52Z</dcterms:created>
  <dcterms:modified xsi:type="dcterms:W3CDTF">2024-02-12T09:19:17Z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