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handoutMasterIdLst>
    <p:handoutMasterId r:id="rId49"/>
  </p:handoutMasterIdLst>
  <p:sldIdLst>
    <p:sldId id="680" r:id="rId5"/>
    <p:sldId id="681" r:id="rId6"/>
    <p:sldId id="668" r:id="rId7"/>
    <p:sldId id="699" r:id="rId8"/>
    <p:sldId id="682" r:id="rId9"/>
    <p:sldId id="689" r:id="rId10"/>
    <p:sldId id="707" r:id="rId11"/>
    <p:sldId id="710" r:id="rId12"/>
    <p:sldId id="709" r:id="rId13"/>
    <p:sldId id="687" r:id="rId14"/>
    <p:sldId id="696" r:id="rId15"/>
    <p:sldId id="711" r:id="rId16"/>
    <p:sldId id="712" r:id="rId17"/>
    <p:sldId id="714" r:id="rId18"/>
    <p:sldId id="715" r:id="rId19"/>
    <p:sldId id="688" r:id="rId20"/>
    <p:sldId id="716" r:id="rId21"/>
    <p:sldId id="717" r:id="rId22"/>
    <p:sldId id="4318" r:id="rId23"/>
    <p:sldId id="4319" r:id="rId24"/>
    <p:sldId id="713" r:id="rId25"/>
    <p:sldId id="690" r:id="rId26"/>
    <p:sldId id="718" r:id="rId27"/>
    <p:sldId id="719" r:id="rId28"/>
    <p:sldId id="720" r:id="rId29"/>
    <p:sldId id="4320" r:id="rId30"/>
    <p:sldId id="4321" r:id="rId31"/>
    <p:sldId id="691" r:id="rId32"/>
    <p:sldId id="4311" r:id="rId33"/>
    <p:sldId id="4312" r:id="rId34"/>
    <p:sldId id="4310" r:id="rId35"/>
    <p:sldId id="4325" r:id="rId36"/>
    <p:sldId id="4326" r:id="rId37"/>
    <p:sldId id="4327" r:id="rId38"/>
    <p:sldId id="4328" r:id="rId39"/>
    <p:sldId id="4329" r:id="rId40"/>
    <p:sldId id="692" r:id="rId41"/>
    <p:sldId id="4331" r:id="rId42"/>
    <p:sldId id="4332" r:id="rId43"/>
    <p:sldId id="4316" r:id="rId44"/>
    <p:sldId id="4333" r:id="rId45"/>
    <p:sldId id="4334" r:id="rId46"/>
    <p:sldId id="677" r:id="rId47"/>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ario3" initials="b" lastIdx="2" clrIdx="0">
    <p:extLst>
      <p:ext uri="{19B8F6BF-5375-455C-9EA6-DF929625EA0E}">
        <p15:presenceInfo xmlns:p15="http://schemas.microsoft.com/office/powerpoint/2012/main" userId="S-1-5-21-2922213075-1491325084-283922340-1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151D24"/>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934"/>
  </p:normalViewPr>
  <p:slideViewPr>
    <p:cSldViewPr snapToGrid="0" snapToObjects="1">
      <p:cViewPr varScale="1">
        <p:scale>
          <a:sx n="63" d="100"/>
          <a:sy n="63" d="100"/>
        </p:scale>
        <p:origin x="752" y="3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2/12/2024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A397587B-4933-8E8C-17F0-036BF088184C}"/>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D4FEAB96-2BEB-E7E8-2B4E-E7EA6A58F45C}"/>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DB6D35B4-CE51-882D-D67C-28DA7EFE4745}"/>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FA5E6BE8-F79B-6728-B399-DAFDD9997757}"/>
              </a:ext>
            </a:extLst>
          </p:cNvPr>
          <p:cNvPicPr>
            <a:picLocks noChangeAspect="1"/>
          </p:cNvPicPr>
          <p:nvPr userDrawn="1"/>
        </p:nvPicPr>
        <p:blipFill>
          <a:blip r:embed="rId2"/>
          <a:stretch>
            <a:fillRect/>
          </a:stretch>
        </p:blipFill>
        <p:spPr>
          <a:xfrm>
            <a:off x="8836911"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D2C8BDDC-99DE-D4A0-8C97-B7AE9AD2BA10}"/>
              </a:ext>
            </a:extLst>
          </p:cNvPr>
          <p:cNvPicPr>
            <a:picLocks noChangeAspect="1"/>
          </p:cNvPicPr>
          <p:nvPr userDrawn="1"/>
        </p:nvPicPr>
        <p:blipFill>
          <a:blip r:embed="rId2"/>
          <a:stretch>
            <a:fillRect/>
          </a:stretch>
        </p:blipFill>
        <p:spPr>
          <a:xfrm>
            <a:off x="8946241" y="5714048"/>
            <a:ext cx="2505116" cy="525561"/>
          </a:xfrm>
          <a:prstGeom prst="rect">
            <a:avLst/>
          </a:prstGeom>
        </p:spPr>
      </p:pic>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br.org/2021/03/remote-workers-need-small-talk-too" TargetMode="Externa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hyperlink" Target="https://www.youtube.com/@TheAPAVideo/playlists" TargetMode="External"/><Relationship Id="rId5" Type="http://schemas.openxmlformats.org/officeDocument/2006/relationships/hyperlink" Target="https://www.apa.org/members/content/wellness-webinar-series" TargetMode="External"/><Relationship Id="rId4" Type="http://schemas.openxmlformats.org/officeDocument/2006/relationships/hyperlink" Target="https://www.themuse.com/advice/how-to-build-strong-company-culture-remote-tea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entalhealth.org.uk/explore-mental-health/publications/how-look-after-your-mental-health-using-exercise"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s://hbr.org/2022/03/how-to-mentor-in-a-remote-workplace" TargetMode="External"/><Relationship Id="rId5" Type="http://schemas.openxmlformats.org/officeDocument/2006/relationships/hyperlink" Target="https://www.forbes.com/sites/williampbarrett/2023/09/15/25-best-places-to-enjoy-your-retirement-in-2023-traverse-city-and-other-top-spots/?sh=44787dc23ec9" TargetMode="External"/><Relationship Id="rId4" Type="http://schemas.openxmlformats.org/officeDocument/2006/relationships/hyperlink" Target="https://time.com/5809322/social-distancing-book-club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ambonding.com/" TargetMode="External"/><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hyperlink" Target="https://remo.co/" TargetMode="External"/><Relationship Id="rId5" Type="http://schemas.openxmlformats.org/officeDocument/2006/relationships/hyperlink" Target="https://hopin.com/" TargetMode="External"/><Relationship Id="rId4" Type="http://schemas.openxmlformats.org/officeDocument/2006/relationships/hyperlink" Target="https://www.microsoft.com/en-us/microsoft-viva#tabx2531e64c7b204df09202118e2b241341"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thinkwithgoogle.com/intl/es-es/futuro-del-marketing/transformacion-digital/google-efectos-pandemia-mundial/"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soft.com/en-gb/microsoft-teams/group-chat-software/"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webe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dobe.com/uk/products/adobeconnect.html?s_cid=70114000002CfGJAA0&amp;s_iid=70114000002ChdJAAS" TargetMode="External"/><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zoho.com/meeting/?zredirect=f&amp;zsrc=langdropdown&amp;lb=es-x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gbluebutton.org/"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www.anthology.com/en-emea/products/teaching-and-learning/learning-effectiveness/blackboard-lear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iscord.com/" TargetMode="External"/><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www.callofduty.com/es/mobile" TargetMode="External"/><Relationship Id="rId2" Type="http://schemas.openxmlformats.org/officeDocument/2006/relationships/hyperlink" Target="https://www.gather.town/" TargetMode="External"/><Relationship Id="rId1" Type="http://schemas.openxmlformats.org/officeDocument/2006/relationships/slideLayout" Target="../slideLayouts/slideLayout19.xml"/><Relationship Id="rId4" Type="http://schemas.openxmlformats.org/officeDocument/2006/relationships/hyperlink" Target="https://www.minijuegos.com/juego/among-us-online-edi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sz="4000" dirty="0"/>
              <a:t>Digital Communication</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a:t>Module 2</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b="1" dirty="0"/>
              <a:t>FEATURES OF GOOD</a:t>
            </a:r>
            <a:br>
              <a:rPr lang="en-US" b="1" dirty="0"/>
            </a:br>
            <a:r>
              <a:rPr lang="en-US" b="1" dirty="0"/>
              <a:t>QUALITY WORK</a:t>
            </a:r>
          </a:p>
        </p:txBody>
      </p:sp>
      <p:pic>
        <p:nvPicPr>
          <p:cNvPr id="6" name="Marcador de posición de imagen 5">
            <a:extLst>
              <a:ext uri="{FF2B5EF4-FFF2-40B4-BE49-F238E27FC236}">
                <a16:creationId xmlns:a16="http://schemas.microsoft.com/office/drawing/2014/main" id="{35710A4F-A174-F189-C873-2140AA6616E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0" y="1156459"/>
            <a:ext cx="5571394" cy="5650340"/>
          </a:xfrm>
        </p:spPr>
        <p:txBody>
          <a:bodyPr/>
          <a:lstStyle/>
          <a:p>
            <a:pPr algn="just">
              <a:spcAft>
                <a:spcPts val="1200"/>
              </a:spcAft>
            </a:pPr>
            <a:r>
              <a:rPr lang="en-US" sz="1800" dirty="0"/>
              <a:t>Digital communication is crucial for achieving great results, boosting teamwork, and ensuring success. Understanding these aspects can help businesses adapt and thrive in a digital age.</a:t>
            </a:r>
          </a:p>
          <a:p>
            <a:pPr algn="just">
              <a:spcAft>
                <a:spcPts val="1200"/>
              </a:spcAft>
            </a:pPr>
            <a:r>
              <a:rPr lang="en-US" sz="1800" dirty="0"/>
              <a:t>Let’s take a closer look at some of the specific aspects that mark high-quality work in today's workplace, relating to digital communication. </a:t>
            </a:r>
          </a:p>
          <a:p>
            <a:pPr marL="285750" indent="-285750" algn="just">
              <a:spcAft>
                <a:spcPts val="1200"/>
              </a:spcAft>
              <a:buFont typeface="Arial" panose="020B0604020202020204" pitchFamily="34" charset="0"/>
              <a:buChar char="•"/>
            </a:pPr>
            <a:r>
              <a:rPr lang="en-GB" sz="1800" b="1" dirty="0">
                <a:solidFill>
                  <a:srgbClr val="7654A2"/>
                </a:solidFill>
              </a:rPr>
              <a:t>Clear and Concise Expression: </a:t>
            </a:r>
            <a:r>
              <a:rPr lang="en-GB" sz="1800" dirty="0"/>
              <a:t>In a world flooded with information, clarity is important. Whether writing emails, reports, or project updates, the ability to convey complex ideas in a simple manner ensures that messages are not only understood but also impactful.</a:t>
            </a:r>
          </a:p>
          <a:p>
            <a:pPr marL="342900" indent="-342900" algn="just">
              <a:spcAft>
                <a:spcPts val="1200"/>
              </a:spcAft>
              <a:buFont typeface="Arial" panose="020B0604020202020204" pitchFamily="34" charset="0"/>
              <a:buChar char="•"/>
            </a:pPr>
            <a:r>
              <a:rPr lang="en-GB" sz="1800" b="1" dirty="0">
                <a:solidFill>
                  <a:srgbClr val="7654A2"/>
                </a:solidFill>
              </a:rPr>
              <a:t>Timely Responsiveness: </a:t>
            </a:r>
            <a:r>
              <a:rPr lang="en-US" sz="1800" dirty="0"/>
              <a:t>Modern business requires quick responses. Quality work is evident when digital interactions are prompt. Responding to emails, messages, and requests quickly shows professionalism and a dedication to good teamwork.</a:t>
            </a:r>
          </a:p>
        </p:txBody>
      </p:sp>
      <p:pic>
        <p:nvPicPr>
          <p:cNvPr id="7" name="Marcador de posición de imagen 6">
            <a:extLst>
              <a:ext uri="{FF2B5EF4-FFF2-40B4-BE49-F238E27FC236}">
                <a16:creationId xmlns:a16="http://schemas.microsoft.com/office/drawing/2014/main" id="{E4318154-E39F-B92D-85BE-3D7E7744B27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Marcador de texto 5">
            <a:extLst>
              <a:ext uri="{FF2B5EF4-FFF2-40B4-BE49-F238E27FC236}">
                <a16:creationId xmlns:a16="http://schemas.microsoft.com/office/drawing/2014/main" id="{7DCD012D-6137-2FB1-82F4-6E99E2DC81D6}"/>
              </a:ext>
            </a:extLst>
          </p:cNvPr>
          <p:cNvSpPr>
            <a:spLocks noGrp="1"/>
          </p:cNvSpPr>
          <p:nvPr>
            <p:ph type="body" sz="quarter" idx="30"/>
          </p:nvPr>
        </p:nvSpPr>
        <p:spPr>
          <a:xfrm>
            <a:off x="1065402" y="283017"/>
            <a:ext cx="10601991" cy="842867"/>
          </a:xfrm>
        </p:spPr>
        <p:txBody>
          <a:bodyPr/>
          <a:lstStyle/>
          <a:p>
            <a:pPr algn="r"/>
            <a:r>
              <a:rPr lang="en-GB" sz="3600" dirty="0"/>
              <a:t>Elevating Work Quality through Digital Communication</a:t>
            </a:r>
            <a:endParaRPr lang="en-GB" dirty="0"/>
          </a:p>
        </p:txBody>
      </p:sp>
    </p:spTree>
    <p:extLst>
      <p:ext uri="{BB962C8B-B14F-4D97-AF65-F5344CB8AC3E}">
        <p14:creationId xmlns:p14="http://schemas.microsoft.com/office/powerpoint/2010/main" val="169933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C3ECC35B-5999-9548-71E0-D2512207B27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486561" y="1366682"/>
            <a:ext cx="6165909" cy="4943897"/>
          </a:xfrm>
        </p:spPr>
        <p:txBody>
          <a:bodyPr/>
          <a:lstStyle/>
          <a:p>
            <a:pPr marL="285750" indent="-285750" algn="just">
              <a:spcAft>
                <a:spcPts val="1200"/>
              </a:spcAft>
              <a:buFont typeface="Arial" panose="020B0604020202020204" pitchFamily="34" charset="0"/>
              <a:buChar char="•"/>
            </a:pPr>
            <a:r>
              <a:rPr lang="en-GB" sz="1800" b="1" dirty="0">
                <a:solidFill>
                  <a:srgbClr val="7654A2"/>
                </a:solidFill>
              </a:rPr>
              <a:t>Collaborative Mindset: </a:t>
            </a:r>
            <a:r>
              <a:rPr lang="en-GB" sz="1800" dirty="0"/>
              <a:t>Quality work embraces a collaborative mindset that uses digital tools to share ideas, insights, and feedback in a simple manner. Engaging in virtual discussions and utilising shared platforms can create a culture of collaboration.</a:t>
            </a:r>
          </a:p>
          <a:p>
            <a:pPr marL="285750" indent="-285750" algn="just">
              <a:spcAft>
                <a:spcPts val="1200"/>
              </a:spcAft>
              <a:buFont typeface="Arial" panose="020B0604020202020204" pitchFamily="34" charset="0"/>
              <a:buChar char="•"/>
            </a:pPr>
            <a:r>
              <a:rPr lang="en-GB" sz="1800" b="1" dirty="0">
                <a:solidFill>
                  <a:srgbClr val="7654A2"/>
                </a:solidFill>
              </a:rPr>
              <a:t>Attention to Virtual Etiquette: </a:t>
            </a:r>
            <a:r>
              <a:rPr lang="en-US" sz="1800" dirty="0"/>
              <a:t>With personal and professional lines blurring online, following virtual etiquette is important. Good work relies on digital communication that is respectful. This makes sure interactions benefit both the person and the </a:t>
            </a:r>
            <a:r>
              <a:rPr lang="en-US" sz="1800" dirty="0" err="1"/>
              <a:t>organisation</a:t>
            </a:r>
            <a:r>
              <a:rPr lang="en-US" sz="1800" dirty="0"/>
              <a:t>.</a:t>
            </a:r>
          </a:p>
          <a:p>
            <a:pPr marL="285750" indent="-285750" algn="just">
              <a:spcAft>
                <a:spcPts val="1200"/>
              </a:spcAft>
              <a:buFont typeface="Arial" panose="020B0604020202020204" pitchFamily="34" charset="0"/>
              <a:buChar char="•"/>
            </a:pPr>
            <a:r>
              <a:rPr lang="en-GB" sz="1800" b="1" dirty="0">
                <a:solidFill>
                  <a:srgbClr val="7654A2"/>
                </a:solidFill>
              </a:rPr>
              <a:t>Adaptability to Digital Platforms: </a:t>
            </a:r>
            <a:r>
              <a:rPr lang="en-US" sz="1800" dirty="0"/>
              <a:t>Many digital platforms require flexibility. Good quality of work can also mean being skilled with different digital tools such as email, messaging apps, and project management software. Knowing how to use these platforms can lead to better communication and smoother processes.</a:t>
            </a:r>
          </a:p>
        </p:txBody>
      </p:sp>
      <p:sp>
        <p:nvSpPr>
          <p:cNvPr id="5" name="Marcador de texto 5">
            <a:extLst>
              <a:ext uri="{FF2B5EF4-FFF2-40B4-BE49-F238E27FC236}">
                <a16:creationId xmlns:a16="http://schemas.microsoft.com/office/drawing/2014/main" id="{31E884DA-D400-799E-6754-F7353C5BD51D}"/>
              </a:ext>
            </a:extLst>
          </p:cNvPr>
          <p:cNvSpPr>
            <a:spLocks noGrp="1"/>
          </p:cNvSpPr>
          <p:nvPr>
            <p:ph type="body" sz="quarter" idx="30"/>
          </p:nvPr>
        </p:nvSpPr>
        <p:spPr>
          <a:xfrm>
            <a:off x="546652" y="305975"/>
            <a:ext cx="10601991" cy="842867"/>
          </a:xfrm>
        </p:spPr>
        <p:txBody>
          <a:bodyPr/>
          <a:lstStyle/>
          <a:p>
            <a:r>
              <a:rPr lang="en-GB" sz="3600" dirty="0"/>
              <a:t>Elevating Work Quality through Digital Communication</a:t>
            </a:r>
            <a:endParaRPr lang="en-GB" dirty="0"/>
          </a:p>
        </p:txBody>
      </p:sp>
    </p:spTree>
    <p:extLst>
      <p:ext uri="{BB962C8B-B14F-4D97-AF65-F5344CB8AC3E}">
        <p14:creationId xmlns:p14="http://schemas.microsoft.com/office/powerpoint/2010/main" val="3957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85EED47B-9A91-0ADD-6053-F78D6C4E1AB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71788" y="0"/>
            <a:ext cx="4823670" cy="6858000"/>
          </a:xfrm>
        </p:spPr>
      </p:pic>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5684704" y="1125884"/>
            <a:ext cx="5985507" cy="5186781"/>
          </a:xfrm>
        </p:spPr>
        <p:txBody>
          <a:bodyPr/>
          <a:lstStyle/>
          <a:p>
            <a:pPr marL="285750" indent="-285750" algn="just">
              <a:spcAft>
                <a:spcPts val="1200"/>
              </a:spcAft>
              <a:buFont typeface="Arial" panose="020B0604020202020204" pitchFamily="34" charset="0"/>
              <a:buChar char="•"/>
            </a:pPr>
            <a:r>
              <a:rPr lang="en-GB" sz="1800" b="1" dirty="0">
                <a:solidFill>
                  <a:srgbClr val="7654A2"/>
                </a:solidFill>
              </a:rPr>
              <a:t>Contribution to Knowledge Sharing:  </a:t>
            </a:r>
            <a:r>
              <a:rPr lang="en-GB" sz="1800" dirty="0"/>
              <a:t>Quality work involves actively participating in digital discussions, sharing insights, and contributing to a collective pool of knowledge. This enriches the organisation's intellectual capital and fosters a culture of continuous learning.</a:t>
            </a:r>
          </a:p>
          <a:p>
            <a:pPr marL="285750" indent="-285750" algn="just">
              <a:spcAft>
                <a:spcPts val="1200"/>
              </a:spcAft>
              <a:buFont typeface="Arial" panose="020B0604020202020204" pitchFamily="34" charset="0"/>
              <a:buChar char="•"/>
            </a:pPr>
            <a:r>
              <a:rPr lang="en-GB" sz="1800" b="1" dirty="0">
                <a:solidFill>
                  <a:srgbClr val="7654A2"/>
                </a:solidFill>
              </a:rPr>
              <a:t>Attention to Data Security: </a:t>
            </a:r>
            <a:r>
              <a:rPr lang="en-GB" sz="1800" dirty="0"/>
              <a:t>In the digital realm, safeguarding sensitive information is of major importance. Quality work demonstrates an understanding of data security protocols. Upholding privacy standards and handling confidential information responsibly exhibit ethical integrity and professionalism.</a:t>
            </a:r>
          </a:p>
          <a:p>
            <a:pPr marL="285750" indent="-285750" algn="just">
              <a:spcAft>
                <a:spcPts val="1200"/>
              </a:spcAft>
              <a:buFont typeface="Arial" panose="020B0604020202020204" pitchFamily="34" charset="0"/>
              <a:buChar char="•"/>
            </a:pPr>
            <a:r>
              <a:rPr lang="en-GB" sz="1800" b="1" dirty="0">
                <a:solidFill>
                  <a:srgbClr val="7654A2"/>
                </a:solidFill>
              </a:rPr>
              <a:t>Personalisation and Relationship Building: </a:t>
            </a:r>
            <a:r>
              <a:rPr lang="en-GB" sz="1800" dirty="0"/>
              <a:t>Despite its virtual nature, digital communication can also be personal. Quality work recognises the importance of building relationships even through screens. Addressing colleagues and stakeholders by name, acknowledging milestones, and expressing genuine interest foster strong professional connections.</a:t>
            </a:r>
            <a:endParaRPr lang="en-IE" sz="1800" dirty="0"/>
          </a:p>
        </p:txBody>
      </p:sp>
      <p:sp>
        <p:nvSpPr>
          <p:cNvPr id="4" name="Marcador de texto 5">
            <a:extLst>
              <a:ext uri="{FF2B5EF4-FFF2-40B4-BE49-F238E27FC236}">
                <a16:creationId xmlns:a16="http://schemas.microsoft.com/office/drawing/2014/main" id="{0FE83050-F130-93FF-38EA-1CE18CA76B05}"/>
              </a:ext>
            </a:extLst>
          </p:cNvPr>
          <p:cNvSpPr txBox="1">
            <a:spLocks/>
          </p:cNvSpPr>
          <p:nvPr/>
        </p:nvSpPr>
        <p:spPr>
          <a:xfrm>
            <a:off x="1065402" y="283017"/>
            <a:ext cx="10601991" cy="842867"/>
          </a:xfrm>
          <a:prstGeom prst="rect">
            <a:avLst/>
          </a:prstGeom>
          <a:solidFill>
            <a:srgbClr val="7654A2"/>
          </a:solidFill>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r>
              <a:rPr lang="en-GB"/>
              <a:t>Elevating Work Quality through Digital Communication</a:t>
            </a:r>
            <a:endParaRPr lang="en-GB"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1A8C422D-2672-1546-DC34-9391D9D1EEE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46652" y="1182550"/>
            <a:ext cx="6029404" cy="5163166"/>
          </a:xfrm>
        </p:spPr>
        <p:txBody>
          <a:bodyPr/>
          <a:lstStyle/>
          <a:p>
            <a:pPr marL="285750" indent="-285750" algn="just">
              <a:spcAft>
                <a:spcPts val="1200"/>
              </a:spcAft>
              <a:buFont typeface="Arial" panose="020B0604020202020204" pitchFamily="34" charset="0"/>
              <a:buChar char="•"/>
            </a:pPr>
            <a:r>
              <a:rPr lang="en-GB" sz="1800" b="1" dirty="0">
                <a:solidFill>
                  <a:srgbClr val="7654A2"/>
                </a:solidFill>
              </a:rPr>
              <a:t>Solution-Focused Communication:</a:t>
            </a:r>
            <a:r>
              <a:rPr lang="en-GB" sz="1800" dirty="0"/>
              <a:t> Digital communication is not immune to challenges. Quality work excels in addressing issues with a solution-focused approach. Engaging in constructive dialogue to resolve conflicts and presenting alternatives showcases resilience and a commitment to progress.</a:t>
            </a:r>
          </a:p>
          <a:p>
            <a:pPr marL="285750" indent="-285750" algn="just">
              <a:spcAft>
                <a:spcPts val="1200"/>
              </a:spcAft>
              <a:buFont typeface="Arial" panose="020B0604020202020204" pitchFamily="34" charset="0"/>
              <a:buChar char="•"/>
            </a:pPr>
            <a:r>
              <a:rPr lang="en-GB" sz="1800" b="1" dirty="0">
                <a:solidFill>
                  <a:srgbClr val="7654A2"/>
                </a:solidFill>
              </a:rPr>
              <a:t>Strategic Communication Alignment: </a:t>
            </a:r>
            <a:r>
              <a:rPr lang="en-GB" sz="1800" dirty="0"/>
              <a:t>Digital communication serves strategic goals. Quality work aligns digital interactions with broader organisational objectives. Whether it's conveying a company's values or promoting a new initiative, every digital message contributes to the larger narrative.</a:t>
            </a:r>
          </a:p>
          <a:p>
            <a:pPr marL="285750" indent="-285750" algn="just">
              <a:spcAft>
                <a:spcPts val="1200"/>
              </a:spcAft>
              <a:buFont typeface="Arial" panose="020B0604020202020204" pitchFamily="34" charset="0"/>
              <a:buChar char="•"/>
            </a:pPr>
            <a:r>
              <a:rPr lang="en-GB" sz="1800" b="1" dirty="0">
                <a:solidFill>
                  <a:srgbClr val="7654A2"/>
                </a:solidFill>
              </a:rPr>
              <a:t>Continuous Adaptation and Learning: </a:t>
            </a:r>
            <a:r>
              <a:rPr lang="en-GB" sz="1800" dirty="0"/>
              <a:t>Digital communication landscapes are ever-evolving. Quality work acknowledges the need for continuous adaptation and learning. Staying updated with new communication technologies and trends ensures that digital interactions remain relevant and effective.</a:t>
            </a:r>
            <a:endParaRPr lang="en-US" sz="1800" dirty="0"/>
          </a:p>
        </p:txBody>
      </p:sp>
      <p:sp>
        <p:nvSpPr>
          <p:cNvPr id="7" name="Marcador de texto 5">
            <a:extLst>
              <a:ext uri="{FF2B5EF4-FFF2-40B4-BE49-F238E27FC236}">
                <a16:creationId xmlns:a16="http://schemas.microsoft.com/office/drawing/2014/main" id="{120A83D0-D682-2B29-0BCB-E3488E1D6B5B}"/>
              </a:ext>
            </a:extLst>
          </p:cNvPr>
          <p:cNvSpPr>
            <a:spLocks noGrp="1"/>
          </p:cNvSpPr>
          <p:nvPr>
            <p:ph type="body" sz="quarter" idx="30"/>
          </p:nvPr>
        </p:nvSpPr>
        <p:spPr>
          <a:xfrm>
            <a:off x="546652" y="305975"/>
            <a:ext cx="10601991" cy="842867"/>
          </a:xfrm>
        </p:spPr>
        <p:txBody>
          <a:bodyPr/>
          <a:lstStyle/>
          <a:p>
            <a:r>
              <a:rPr lang="en-GB" sz="3600" dirty="0"/>
              <a:t>Elevating Work Quality through Digital Communication</a:t>
            </a:r>
            <a:endParaRPr lang="en-GB" dirty="0"/>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408901"/>
            <a:ext cx="5574211" cy="4517047"/>
          </a:xfrm>
        </p:spPr>
        <p:txBody>
          <a:bodyPr/>
          <a:lstStyle/>
          <a:p>
            <a:pPr algn="just">
              <a:spcAft>
                <a:spcPts val="1200"/>
              </a:spcAft>
            </a:pPr>
            <a:r>
              <a:rPr lang="en-GB" sz="1800" dirty="0"/>
              <a:t>In summary, high-quality work in the realm of digital communication encompasses clear expression, responsiveness, collaboration, etiquette, adaptability, knowledge sharing, security, personalisation, solution-focus, strategic alignment, and continuous learning. </a:t>
            </a:r>
          </a:p>
          <a:p>
            <a:pPr algn="just">
              <a:spcAft>
                <a:spcPts val="1200"/>
              </a:spcAft>
            </a:pPr>
            <a:r>
              <a:rPr lang="en-US" sz="1800" dirty="0"/>
              <a:t>Digital communication and good work fit together like pieces of a puzzle. Each piece is important to help a company succeed. Every online chat or email is a step towards that success. As we understand and adapt this mutual relationship, we recognize that every online interaction can become a step towards achieving success.</a:t>
            </a:r>
            <a:endParaRPr lang="en-IE" sz="1800" dirty="0"/>
          </a:p>
        </p:txBody>
      </p:sp>
      <p:sp>
        <p:nvSpPr>
          <p:cNvPr id="5" name="Marcador de texto 5">
            <a:extLst>
              <a:ext uri="{FF2B5EF4-FFF2-40B4-BE49-F238E27FC236}">
                <a16:creationId xmlns:a16="http://schemas.microsoft.com/office/drawing/2014/main" id="{B326243C-7353-4DF5-AB58-BAD908DB786C}"/>
              </a:ext>
            </a:extLst>
          </p:cNvPr>
          <p:cNvSpPr txBox="1">
            <a:spLocks/>
          </p:cNvSpPr>
          <p:nvPr/>
        </p:nvSpPr>
        <p:spPr>
          <a:xfrm>
            <a:off x="1065402" y="283017"/>
            <a:ext cx="10601991" cy="842867"/>
          </a:xfrm>
          <a:prstGeom prst="rect">
            <a:avLst/>
          </a:prstGeom>
          <a:solidFill>
            <a:srgbClr val="7654A2"/>
          </a:solidFill>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r>
              <a:rPr lang="en-GB" dirty="0"/>
              <a:t>Elevating Work Quality through Digital Communication</a:t>
            </a:r>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a:lstStyle/>
          <a:p>
            <a:r>
              <a:rPr lang="en-US" b="1" dirty="0"/>
              <a:t>SOCIAL</a:t>
            </a:r>
            <a:br>
              <a:rPr lang="en-US" b="1" dirty="0"/>
            </a:br>
            <a:r>
              <a:rPr lang="en-US" b="1" dirty="0"/>
              <a:t>COMMUNICATIONS</a:t>
            </a:r>
          </a:p>
        </p:txBody>
      </p:sp>
      <p:pic>
        <p:nvPicPr>
          <p:cNvPr id="13" name="Marcador de posición de imagen 12">
            <a:extLst>
              <a:ext uri="{FF2B5EF4-FFF2-40B4-BE49-F238E27FC236}">
                <a16:creationId xmlns:a16="http://schemas.microsoft.com/office/drawing/2014/main" id="{D4E68CB4-0131-B68B-A6A6-5DC4594ED27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3EC4AAB2-6288-9786-4C8A-94B2CEE9937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572000" y="221963"/>
            <a:ext cx="7305259" cy="842867"/>
          </a:xfrm>
        </p:spPr>
        <p:txBody>
          <a:bodyPr/>
          <a:lstStyle/>
          <a:p>
            <a:pPr algn="r"/>
            <a:r>
              <a:rPr lang="en-GB" sz="3200" dirty="0"/>
              <a:t>Nurturing Wellbeing through Digital Social Interactions in Remote Work</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6517" y="1144465"/>
            <a:ext cx="5870742" cy="4813657"/>
          </a:xfrm>
        </p:spPr>
        <p:txBody>
          <a:bodyPr/>
          <a:lstStyle/>
          <a:p>
            <a:pPr algn="just">
              <a:spcAft>
                <a:spcPts val="1200"/>
              </a:spcAft>
            </a:pPr>
            <a:r>
              <a:rPr lang="en-GB" sz="1800" dirty="0"/>
              <a:t>Post pandemic, remote work has become the new norm, and the lines between professional and personal life have become more blurred. This situation creates potential challenges for individual wellbeing. However, the digital realm offers a silver lining: the power of social interactions through digital communication. Throughout this topic, we will explore how fostering social connections in remote work can significantly contribute to overall wellbeing. We'll also outline various actions and activities that companies can implement online to promote a healthier and more connected remote workforce.</a:t>
            </a:r>
          </a:p>
          <a:p>
            <a:pPr algn="just">
              <a:spcAft>
                <a:spcPts val="1200"/>
              </a:spcAft>
            </a:pPr>
            <a:r>
              <a:rPr lang="en-GB" sz="1800" dirty="0"/>
              <a:t>Remote work, while offering numerous benefits, can sometimes lead to isolation and a sense of disconnection. As human beings are inherently social creatures, and maintaining social interactions can play a pivotal role in wellbeing. Engaging with colleagues, sharing experiences, and connecting on a personal level can mitigate feelings of loneliness and enhance mental and emotional health.</a:t>
            </a:r>
          </a:p>
        </p:txBody>
      </p:sp>
    </p:spTree>
    <p:extLst>
      <p:ext uri="{BB962C8B-B14F-4D97-AF65-F5344CB8AC3E}">
        <p14:creationId xmlns:p14="http://schemas.microsoft.com/office/powerpoint/2010/main" val="130181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A5018B94-2D05-88EC-177D-D1E2C1C7D9B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315200" y="-13252"/>
            <a:ext cx="4478492"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318052"/>
            <a:ext cx="8162596" cy="965439"/>
          </a:xfrm>
        </p:spPr>
        <p:txBody>
          <a:bodyPr/>
          <a:lstStyle/>
          <a:p>
            <a:r>
              <a:rPr lang="en-GB" sz="3200" dirty="0"/>
              <a:t>Actions and Activities for Enhancing Wellbeing through Digital Social Interactions</a:t>
            </a:r>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459955"/>
            <a:ext cx="6771118" cy="4693261"/>
          </a:xfrm>
        </p:spPr>
        <p:txBody>
          <a:bodyPr/>
          <a:lstStyle/>
          <a:p>
            <a:pPr algn="just"/>
            <a:r>
              <a:rPr lang="en-US" sz="2000" b="1" i="0" dirty="0">
                <a:solidFill>
                  <a:srgbClr val="7654A2"/>
                </a:solidFill>
                <a:effectLst/>
                <a:ea typeface="Calibri" panose="020F0502020204030204" pitchFamily="34" charset="0"/>
              </a:rPr>
              <a:t>Virtual Coffee Breaks</a:t>
            </a:r>
          </a:p>
          <a:p>
            <a:pPr algn="just">
              <a:spcAft>
                <a:spcPts val="1200"/>
              </a:spcAft>
            </a:pPr>
            <a:r>
              <a:rPr lang="en-GB" sz="1800" dirty="0">
                <a:ea typeface="Calibri" panose="020F0502020204030204" pitchFamily="34" charset="0"/>
              </a:rPr>
              <a:t>Encouraging virtual coffee breaks or informal video chats can facilitate social connections. Such breaks provide opportunities for team members to discuss non-work-related topics, reducing isolation and strengthening relationships. </a:t>
            </a:r>
            <a:r>
              <a:rPr lang="en-GB" sz="1100" dirty="0">
                <a:ea typeface="Calibri" panose="020F0502020204030204" pitchFamily="34" charset="0"/>
              </a:rPr>
              <a:t>(Source: </a:t>
            </a:r>
            <a:r>
              <a:rPr lang="en-GB" sz="11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Harvard Business Review</a:t>
            </a:r>
            <a:r>
              <a:rPr lang="en-GB" sz="1100" dirty="0">
                <a:ea typeface="Calibri" panose="020F0502020204030204" pitchFamily="34" charset="0"/>
              </a:rPr>
              <a:t>)</a:t>
            </a:r>
          </a:p>
          <a:p>
            <a:r>
              <a:rPr lang="en-US" sz="2000" b="1" i="0" dirty="0">
                <a:solidFill>
                  <a:srgbClr val="7654A2"/>
                </a:solidFill>
                <a:effectLst/>
                <a:ea typeface="Calibri" panose="020F0502020204030204" pitchFamily="34" charset="0"/>
              </a:rPr>
              <a:t>Online Team Building Events</a:t>
            </a:r>
          </a:p>
          <a:p>
            <a:pPr algn="just">
              <a:spcAft>
                <a:spcPts val="1200"/>
              </a:spcAft>
            </a:pPr>
            <a:r>
              <a:rPr lang="en-GB" sz="1800" dirty="0">
                <a:ea typeface="Calibri" panose="020F0502020204030204" pitchFamily="34" charset="0"/>
              </a:rPr>
              <a:t>Organising virtual team-building activities, such as trivia games or collaborative challenges, promotes team cohesion and a sense of belonging, even in remote settings. </a:t>
            </a:r>
            <a:r>
              <a:rPr lang="en-GB" sz="1100" dirty="0">
                <a:ea typeface="Calibri" panose="020F0502020204030204" pitchFamily="34" charset="0"/>
              </a:rPr>
              <a:t>(Source: </a:t>
            </a:r>
            <a:r>
              <a:rPr lang="en-GB" sz="11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The Muse</a:t>
            </a:r>
            <a:r>
              <a:rPr lang="en-GB" sz="1100" dirty="0">
                <a:ea typeface="Calibri" panose="020F0502020204030204" pitchFamily="34" charset="0"/>
              </a:rPr>
              <a:t>)</a:t>
            </a:r>
          </a:p>
          <a:p>
            <a:pPr algn="just"/>
            <a:r>
              <a:rPr lang="en-GB" sz="2000" b="1" i="0" dirty="0">
                <a:solidFill>
                  <a:srgbClr val="7654A2"/>
                </a:solidFill>
                <a:effectLst/>
              </a:rPr>
              <a:t>Wellness Webinars</a:t>
            </a:r>
          </a:p>
          <a:p>
            <a:pPr algn="just">
              <a:spcAft>
                <a:spcPts val="1200"/>
              </a:spcAft>
            </a:pPr>
            <a:r>
              <a:rPr lang="en-GB" sz="1800" dirty="0">
                <a:ea typeface="Calibri" panose="020F0502020204030204" pitchFamily="34" charset="0"/>
              </a:rPr>
              <a:t>Hosting online wellness webinars on topics such as stress management, work-life balance, or mindfulness techniques can empower employees with strategies for maintaining mental health. </a:t>
            </a:r>
            <a:r>
              <a:rPr lang="en-GB" sz="1100" dirty="0">
                <a:ea typeface="Calibri" panose="020F0502020204030204" pitchFamily="34" charset="0"/>
              </a:rPr>
              <a:t>(Source</a:t>
            </a:r>
            <a:r>
              <a:rPr lang="en-GB" sz="1100" dirty="0">
                <a:solidFill>
                  <a:srgbClr val="7654A2"/>
                </a:solidFill>
                <a:ea typeface="Calibri" panose="020F0502020204030204" pitchFamily="34" charset="0"/>
              </a:rPr>
              <a:t>: </a:t>
            </a:r>
            <a:r>
              <a:rPr lang="en-GB" sz="11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American Psychological Association</a:t>
            </a:r>
            <a:r>
              <a:rPr lang="en-GB" sz="1100" dirty="0">
                <a:ea typeface="Calibri" panose="020F0502020204030204" pitchFamily="34" charset="0"/>
              </a:rPr>
              <a:t>)</a:t>
            </a:r>
          </a:p>
          <a:p>
            <a:pPr algn="just">
              <a:spcAft>
                <a:spcPts val="1200"/>
              </a:spcAft>
            </a:pPr>
            <a:r>
              <a:rPr lang="en-GB" sz="1100" dirty="0" err="1">
                <a:ea typeface="Calibri" panose="020F0502020204030204" pitchFamily="34" charset="0"/>
              </a:rPr>
              <a:t>Youtube</a:t>
            </a:r>
            <a:r>
              <a:rPr lang="en-GB" sz="1100" dirty="0">
                <a:ea typeface="Calibri" panose="020F0502020204030204" pitchFamily="34" charset="0"/>
              </a:rPr>
              <a:t> channel for APA webinars: </a:t>
            </a:r>
            <a:r>
              <a:rPr lang="en-GB" sz="11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@TheAPAVideo</a:t>
            </a:r>
            <a:endParaRPr lang="en-US" sz="1800" dirty="0">
              <a:solidFill>
                <a:srgbClr val="7654A2"/>
              </a:solidFill>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1CD1FD40-55C8-0307-7007-7A3C7727E9F0}"/>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914401" y="0"/>
            <a:ext cx="4081670"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843130" y="172277"/>
            <a:ext cx="8034129" cy="958813"/>
          </a:xfrm>
        </p:spPr>
        <p:txBody>
          <a:bodyPr/>
          <a:lstStyle/>
          <a:p>
            <a:pPr algn="r"/>
            <a:r>
              <a:rPr lang="en-GB" sz="3200" dirty="0"/>
              <a:t>Actions and Activities for Enhancing Wellbeing through Digital Social Interactions</a:t>
            </a:r>
          </a:p>
        </p:txBody>
      </p:sp>
      <p:sp>
        <p:nvSpPr>
          <p:cNvPr id="11" name="Text Placeholder 9">
            <a:extLst>
              <a:ext uri="{FF2B5EF4-FFF2-40B4-BE49-F238E27FC236}">
                <a16:creationId xmlns:a16="http://schemas.microsoft.com/office/drawing/2014/main" id="{17387497-49AF-1731-7E38-A3B52DE700E5}"/>
              </a:ext>
            </a:extLst>
          </p:cNvPr>
          <p:cNvSpPr>
            <a:spLocks noGrp="1"/>
          </p:cNvSpPr>
          <p:nvPr>
            <p:ph type="body" sz="quarter" idx="48"/>
          </p:nvPr>
        </p:nvSpPr>
        <p:spPr>
          <a:xfrm>
            <a:off x="5106141" y="1302261"/>
            <a:ext cx="6771118" cy="4693261"/>
          </a:xfrm>
        </p:spPr>
        <p:txBody>
          <a:bodyPr/>
          <a:lstStyle/>
          <a:p>
            <a:r>
              <a:rPr lang="en-US" sz="2000" b="1" i="0" dirty="0">
                <a:solidFill>
                  <a:srgbClr val="7654A2"/>
                </a:solidFill>
                <a:effectLst/>
                <a:ea typeface="Calibri" panose="020F0502020204030204" pitchFamily="34" charset="0"/>
              </a:rPr>
              <a:t>Virtual Fitness classes and </a:t>
            </a:r>
            <a:r>
              <a:rPr lang="en-US" sz="2000" b="1" dirty="0">
                <a:solidFill>
                  <a:srgbClr val="7654A2"/>
                </a:solidFill>
                <a:ea typeface="Calibri" panose="020F0502020204030204" pitchFamily="34" charset="0"/>
              </a:rPr>
              <a:t>B</a:t>
            </a:r>
            <a:r>
              <a:rPr lang="en-US" sz="2000" b="1" i="0" dirty="0">
                <a:solidFill>
                  <a:srgbClr val="7654A2"/>
                </a:solidFill>
                <a:effectLst/>
                <a:ea typeface="Calibri" panose="020F0502020204030204" pitchFamily="34" charset="0"/>
              </a:rPr>
              <a:t>ook </a:t>
            </a:r>
            <a:r>
              <a:rPr lang="en-US" sz="2000" b="1" dirty="0">
                <a:solidFill>
                  <a:srgbClr val="7654A2"/>
                </a:solidFill>
                <a:ea typeface="Calibri" panose="020F0502020204030204" pitchFamily="34" charset="0"/>
              </a:rPr>
              <a:t>C</a:t>
            </a:r>
            <a:r>
              <a:rPr lang="en-US" sz="2000" b="1" i="0" dirty="0">
                <a:solidFill>
                  <a:srgbClr val="7654A2"/>
                </a:solidFill>
                <a:effectLst/>
                <a:ea typeface="Calibri" panose="020F0502020204030204" pitchFamily="34" charset="0"/>
              </a:rPr>
              <a:t>lubs</a:t>
            </a:r>
          </a:p>
          <a:p>
            <a:pPr algn="just">
              <a:spcAft>
                <a:spcPts val="1200"/>
              </a:spcAft>
            </a:pPr>
            <a:r>
              <a:rPr lang="en-GB" sz="1800" dirty="0">
                <a:ea typeface="Calibri" panose="020F0502020204030204" pitchFamily="34" charset="0"/>
              </a:rPr>
              <a:t>Offering virtual fitness classes encourages physical activity, which can boost both physical and mental wellbeing. It provides employees with opportunities to stay active while working remotely. Furthermore, virtual book clubs allows employees to engage in shared reading experiences and provides an avenue for intellectual and social interaction.  </a:t>
            </a:r>
            <a:r>
              <a:rPr lang="en-GB" sz="1100" dirty="0">
                <a:ea typeface="Calibri" panose="020F0502020204030204" pitchFamily="34" charset="0"/>
              </a:rPr>
              <a:t>(Sources: </a:t>
            </a:r>
            <a:r>
              <a:rPr lang="en-GB" sz="11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Mental Health Foundation </a:t>
            </a:r>
            <a:r>
              <a:rPr lang="en-GB" sz="1100" dirty="0">
                <a:ea typeface="Calibri" panose="020F0502020204030204" pitchFamily="34" charset="0"/>
              </a:rPr>
              <a:t>; </a:t>
            </a:r>
            <a:r>
              <a:rPr lang="en-GB" sz="11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Time</a:t>
            </a:r>
            <a:r>
              <a:rPr lang="en-GB" sz="1100" dirty="0">
                <a:ea typeface="Calibri" panose="020F0502020204030204" pitchFamily="34" charset="0"/>
              </a:rPr>
              <a:t>)</a:t>
            </a:r>
          </a:p>
          <a:p>
            <a:r>
              <a:rPr lang="en-US" sz="2000" b="1" i="0" dirty="0">
                <a:solidFill>
                  <a:srgbClr val="7654A2"/>
                </a:solidFill>
                <a:effectLst/>
                <a:ea typeface="Calibri" panose="020F0502020204030204" pitchFamily="34" charset="0"/>
              </a:rPr>
              <a:t>Celebrating Milestones</a:t>
            </a:r>
          </a:p>
          <a:p>
            <a:pPr algn="just">
              <a:spcAft>
                <a:spcPts val="1200"/>
              </a:spcAft>
            </a:pPr>
            <a:r>
              <a:rPr lang="en-GB" sz="1800" dirty="0">
                <a:ea typeface="Calibri" panose="020F0502020204030204" pitchFamily="34" charset="0"/>
              </a:rPr>
              <a:t>Recognising important milestones, such as birthdays and work anniversaries, during virtual team meetings reinforces a sense of belonging and appreciation within the team. </a:t>
            </a:r>
            <a:r>
              <a:rPr lang="en-GB" sz="1100" dirty="0">
                <a:ea typeface="Calibri" panose="020F0502020204030204" pitchFamily="34" charset="0"/>
              </a:rPr>
              <a:t>(Source: </a:t>
            </a:r>
            <a:r>
              <a:rPr lang="en-GB" sz="11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Forbes</a:t>
            </a:r>
            <a:r>
              <a:rPr lang="en-GB" sz="1100" dirty="0">
                <a:ea typeface="Calibri" panose="020F0502020204030204" pitchFamily="34" charset="0"/>
              </a:rPr>
              <a:t>)</a:t>
            </a:r>
          </a:p>
          <a:p>
            <a:r>
              <a:rPr lang="en-GB" sz="2000" b="1" i="0" dirty="0">
                <a:solidFill>
                  <a:srgbClr val="7654A2"/>
                </a:solidFill>
                <a:effectLst/>
              </a:rPr>
              <a:t>Digital Mentorship Programmes</a:t>
            </a:r>
          </a:p>
          <a:p>
            <a:pPr algn="just">
              <a:spcAft>
                <a:spcPts val="1200"/>
              </a:spcAft>
            </a:pPr>
            <a:r>
              <a:rPr lang="en-GB" sz="1800" dirty="0">
                <a:ea typeface="Calibri" panose="020F0502020204030204" pitchFamily="34" charset="0"/>
              </a:rPr>
              <a:t>Developing digital mentorship programmes connect experienced employees with those seeking guidance and career development. It facilitates knowledge sharing and personal growth. </a:t>
            </a:r>
            <a:r>
              <a:rPr lang="en-GB" sz="1100" dirty="0">
                <a:ea typeface="Calibri" panose="020F0502020204030204" pitchFamily="34" charset="0"/>
              </a:rPr>
              <a:t>(Source</a:t>
            </a:r>
            <a:r>
              <a:rPr lang="en-GB" sz="1100" dirty="0">
                <a:solidFill>
                  <a:srgbClr val="7654A2"/>
                </a:solidFill>
                <a:ea typeface="Calibri" panose="020F0502020204030204" pitchFamily="34" charset="0"/>
              </a:rPr>
              <a:t>: </a:t>
            </a:r>
            <a:r>
              <a:rPr lang="en-GB" sz="11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Harvard Business Review</a:t>
            </a:r>
            <a:r>
              <a:rPr lang="en-GB" sz="1100" dirty="0">
                <a:ea typeface="Calibri" panose="020F0502020204030204" pitchFamily="34" charset="0"/>
              </a:rPr>
              <a:t>)</a:t>
            </a:r>
          </a:p>
        </p:txBody>
      </p:sp>
    </p:spTree>
    <p:extLst>
      <p:ext uri="{BB962C8B-B14F-4D97-AF65-F5344CB8AC3E}">
        <p14:creationId xmlns:p14="http://schemas.microsoft.com/office/powerpoint/2010/main" val="293554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US" dirty="0"/>
              <a:t>Work related communications</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en-US" dirty="0"/>
              <a:t>Features of good quality work</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Social communications</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Virtual conferencing tools for appraisals</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Building Team Morale/ Support Networks</a:t>
            </a:r>
            <a:endParaRPr lang="en-IE"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IE" dirty="0"/>
              <a:t>Case Studies and Activities</a:t>
            </a:r>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4752704" cy="532331"/>
          </a:xfrm>
        </p:spPr>
        <p:txBody>
          <a:bodyPr/>
          <a:lstStyle/>
          <a:p>
            <a:r>
              <a:rPr lang="en-IE" dirty="0"/>
              <a:t>Content of Module 2</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dirty="0"/>
          </a:p>
        </p:txBody>
      </p:sp>
      <p:sp>
        <p:nvSpPr>
          <p:cNvPr id="21" name="Rectángulo 20">
            <a:extLst>
              <a:ext uri="{FF2B5EF4-FFF2-40B4-BE49-F238E27FC236}">
                <a16:creationId xmlns:a16="http://schemas.microsoft.com/office/drawing/2014/main" id="{A07911CB-FF79-FF46-EB82-3D9B2650C933}"/>
              </a:ext>
            </a:extLst>
          </p:cNvPr>
          <p:cNvSpPr/>
          <p:nvPr/>
        </p:nvSpPr>
        <p:spPr>
          <a:xfrm>
            <a:off x="2223083" y="4152550"/>
            <a:ext cx="7810150" cy="1664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Obraz 3" descr="Downloads - Creative Commons">
            <a:extLst>
              <a:ext uri="{FF2B5EF4-FFF2-40B4-BE49-F238E27FC236}">
                <a16:creationId xmlns:a16="http://schemas.microsoft.com/office/drawing/2014/main" id="{31F8609F-EBCE-CEE9-8F08-79651E80D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4ED7E41B-04A6-DD53-E258-89C8CF4B64B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600426" y="0"/>
            <a:ext cx="4193266"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430635" y="208995"/>
            <a:ext cx="6582562" cy="646682"/>
          </a:xfrm>
        </p:spPr>
        <p:txBody>
          <a:bodyPr/>
          <a:lstStyle/>
          <a:p>
            <a:r>
              <a:rPr lang="en-GB" sz="3200" dirty="0"/>
              <a:t>Platforms for Digital Communication</a:t>
            </a:r>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274320" y="855677"/>
            <a:ext cx="7191882" cy="5620624"/>
          </a:xfrm>
        </p:spPr>
        <p:txBody>
          <a:bodyPr/>
          <a:lstStyle/>
          <a:p>
            <a:pPr algn="just"/>
            <a:r>
              <a:rPr lang="en-US" sz="2000" b="1" i="0" dirty="0" err="1">
                <a:solidFill>
                  <a:srgbClr val="7654A2"/>
                </a:solidFill>
                <a:effectLst/>
                <a:ea typeface="Calibri" panose="020F0502020204030204" pitchFamily="34" charset="0"/>
              </a:rPr>
              <a:t>TeamBonding</a:t>
            </a:r>
            <a:endParaRPr lang="en-US" sz="2000" b="1" i="0" dirty="0">
              <a:solidFill>
                <a:srgbClr val="7654A2"/>
              </a:solidFill>
              <a:effectLst/>
              <a:ea typeface="Calibri" panose="020F0502020204030204" pitchFamily="34" charset="0"/>
            </a:endParaRPr>
          </a:p>
          <a:p>
            <a:pPr algn="just">
              <a:spcAft>
                <a:spcPts val="1200"/>
              </a:spcAft>
            </a:pPr>
            <a:r>
              <a:rPr lang="en-GB" sz="1800" dirty="0">
                <a:ea typeface="Calibri" panose="020F0502020204030204" pitchFamily="34" charset="0"/>
              </a:rPr>
              <a:t>TeamBonding is the ultimate solution for uniting remote teams virtually. Offering interactive activities and challenges, it's the key to boosting team morale, enhancing collaboration, and fostering a strong sense of unity—all online. </a:t>
            </a:r>
            <a:r>
              <a:rPr lang="en-GB" sz="1100" dirty="0">
                <a:ea typeface="Calibri" panose="020F0502020204030204" pitchFamily="34" charset="0"/>
              </a:rPr>
              <a:t>(Source: </a:t>
            </a:r>
            <a:r>
              <a:rPr lang="en-GB" sz="11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TeamBonding</a:t>
            </a:r>
            <a:r>
              <a:rPr lang="en-GB" sz="1100" dirty="0">
                <a:ea typeface="Calibri" panose="020F0502020204030204" pitchFamily="34" charset="0"/>
              </a:rPr>
              <a:t>)</a:t>
            </a:r>
          </a:p>
          <a:p>
            <a:r>
              <a:rPr lang="en-US" sz="2000" b="1" i="0" dirty="0">
                <a:solidFill>
                  <a:srgbClr val="7654A2"/>
                </a:solidFill>
                <a:effectLst/>
                <a:ea typeface="Calibri" panose="020F0502020204030204" pitchFamily="34" charset="0"/>
              </a:rPr>
              <a:t>Microsoft Viva</a:t>
            </a:r>
          </a:p>
          <a:p>
            <a:pPr algn="just">
              <a:spcAft>
                <a:spcPts val="1200"/>
              </a:spcAft>
            </a:pPr>
            <a:r>
              <a:rPr lang="en-GB" sz="1800" dirty="0">
                <a:ea typeface="Calibri" panose="020F0502020204030204" pitchFamily="34" charset="0"/>
              </a:rPr>
              <a:t>Microsoft Viva revolutionizes the modern workplace </a:t>
            </a:r>
            <a:r>
              <a:rPr lang="en-US" sz="1800" dirty="0">
                <a:ea typeface="Calibri" panose="020F0502020204030204" pitchFamily="34" charset="0"/>
              </a:rPr>
              <a:t>by addressing key pain points and needs of the current workforce</a:t>
            </a:r>
            <a:r>
              <a:rPr lang="en-GB" sz="1800" dirty="0">
                <a:ea typeface="Calibri" panose="020F0502020204030204" pitchFamily="34" charset="0"/>
              </a:rPr>
              <a:t>. With features like Viva Connections and Viva Insights, it can enhance productivity and connectivity, making it a must-have for businesses today. </a:t>
            </a:r>
            <a:r>
              <a:rPr lang="en-GB" sz="1100" dirty="0">
                <a:ea typeface="Calibri" panose="020F0502020204030204" pitchFamily="34" charset="0"/>
              </a:rPr>
              <a:t>(Source: </a:t>
            </a:r>
            <a:r>
              <a:rPr lang="en-GB" sz="11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Microsoft Viva</a:t>
            </a:r>
            <a:r>
              <a:rPr lang="en-GB" sz="1100" dirty="0">
                <a:ea typeface="Calibri" panose="020F0502020204030204" pitchFamily="34" charset="0"/>
              </a:rPr>
              <a:t>)</a:t>
            </a:r>
          </a:p>
          <a:p>
            <a:pPr algn="just"/>
            <a:r>
              <a:rPr lang="en-GB" sz="2000" b="1" i="0" dirty="0">
                <a:solidFill>
                  <a:srgbClr val="7654A2"/>
                </a:solidFill>
                <a:effectLst/>
              </a:rPr>
              <a:t>Hopin</a:t>
            </a:r>
          </a:p>
          <a:p>
            <a:pPr algn="just">
              <a:spcAft>
                <a:spcPts val="1200"/>
              </a:spcAft>
            </a:pPr>
            <a:r>
              <a:rPr lang="en-US" sz="1800" dirty="0" err="1">
                <a:ea typeface="Calibri" panose="020F0502020204030204" pitchFamily="34" charset="0"/>
              </a:rPr>
              <a:t>Hopin</a:t>
            </a:r>
            <a:r>
              <a:rPr lang="en-US" sz="1800" dirty="0">
                <a:ea typeface="Calibri" panose="020F0502020204030204" pitchFamily="34" charset="0"/>
              </a:rPr>
              <a:t> is designed to replicate an in-person event experience, offering features like main stages, breakout sessions, one-on-one networking opportunities, and expo booths.</a:t>
            </a:r>
            <a:r>
              <a:rPr lang="en-GB" sz="1100" dirty="0">
                <a:ea typeface="Calibri" panose="020F0502020204030204" pitchFamily="34" charset="0"/>
              </a:rPr>
              <a:t>(Source</a:t>
            </a:r>
            <a:r>
              <a:rPr lang="en-GB" sz="1100" dirty="0">
                <a:solidFill>
                  <a:srgbClr val="7654A2"/>
                </a:solidFill>
                <a:ea typeface="Calibri" panose="020F0502020204030204" pitchFamily="34" charset="0"/>
              </a:rPr>
              <a:t>: </a:t>
            </a:r>
            <a:r>
              <a:rPr lang="en-GB" sz="11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Hopin</a:t>
            </a:r>
            <a:r>
              <a:rPr lang="en-GB" sz="1100" dirty="0">
                <a:ea typeface="Calibri" panose="020F0502020204030204" pitchFamily="34" charset="0"/>
              </a:rPr>
              <a:t>)</a:t>
            </a:r>
          </a:p>
          <a:p>
            <a:r>
              <a:rPr lang="en-US" sz="2000" b="1" i="0" dirty="0">
                <a:solidFill>
                  <a:srgbClr val="7654A2"/>
                </a:solidFill>
                <a:effectLst/>
                <a:ea typeface="Calibri" panose="020F0502020204030204" pitchFamily="34" charset="0"/>
              </a:rPr>
              <a:t>Remo</a:t>
            </a:r>
          </a:p>
          <a:p>
            <a:pPr algn="just">
              <a:spcAft>
                <a:spcPts val="1200"/>
              </a:spcAft>
            </a:pPr>
            <a:r>
              <a:rPr lang="en-US" sz="1800" dirty="0">
                <a:ea typeface="Calibri" panose="020F0502020204030204" pitchFamily="34" charset="0"/>
              </a:rPr>
              <a:t>Remo is a networking platform with unique virtual floor plans. Attendees can navigate to tables or rooms, simulating in-person interactions for group or one-on-one chats.</a:t>
            </a:r>
            <a:r>
              <a:rPr lang="en-GB" sz="800" dirty="0">
                <a:ea typeface="Calibri" panose="020F0502020204030204" pitchFamily="34" charset="0"/>
              </a:rPr>
              <a:t>(Source: </a:t>
            </a:r>
            <a:r>
              <a:rPr lang="en-GB" sz="8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Remo</a:t>
            </a:r>
            <a:r>
              <a:rPr lang="en-GB" sz="800" dirty="0">
                <a:ea typeface="Calibri" panose="020F0502020204030204" pitchFamily="34" charset="0"/>
              </a:rPr>
              <a:t>)</a:t>
            </a:r>
          </a:p>
          <a:p>
            <a:pPr algn="just">
              <a:spcAft>
                <a:spcPts val="1200"/>
              </a:spcAft>
            </a:pPr>
            <a:endParaRPr lang="en-GB" sz="1100" dirty="0">
              <a:ea typeface="Calibri" panose="020F0502020204030204" pitchFamily="34" charset="0"/>
            </a:endParaRPr>
          </a:p>
        </p:txBody>
      </p:sp>
    </p:spTree>
    <p:extLst>
      <p:ext uri="{BB962C8B-B14F-4D97-AF65-F5344CB8AC3E}">
        <p14:creationId xmlns:p14="http://schemas.microsoft.com/office/powerpoint/2010/main" val="268659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313823"/>
            <a:ext cx="10483431" cy="804265"/>
          </a:xfrm>
        </p:spPr>
        <p:txBody>
          <a:bodyPr/>
          <a:lstStyle/>
          <a:p>
            <a:r>
              <a:rPr lang="en-GB" dirty="0"/>
              <a:t>Leading Teams from Home: Paula </a:t>
            </a:r>
            <a:r>
              <a:rPr lang="en-GB" dirty="0" err="1"/>
              <a:t>Bellizia's</a:t>
            </a:r>
            <a:r>
              <a:rPr lang="en-GB" dirty="0"/>
              <a:t> Pandemic Leadership Journey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85894" y="1543574"/>
            <a:ext cx="11409027" cy="4790879"/>
          </a:xfrm>
        </p:spPr>
        <p:txBody>
          <a:bodyPr/>
          <a:lstStyle/>
          <a:p>
            <a:pPr algn="just">
              <a:spcAft>
                <a:spcPts val="1200"/>
              </a:spcAft>
            </a:pPr>
            <a:r>
              <a:rPr lang="en-GB" sz="1800" dirty="0"/>
              <a:t>The abrupt shift to remote work due to the global pandemic posed unique challenges for teams worldwide. For Paula </a:t>
            </a:r>
            <a:r>
              <a:rPr lang="en-GB" sz="1800" dirty="0" err="1"/>
              <a:t>Bellizia</a:t>
            </a:r>
            <a:r>
              <a:rPr lang="en-GB" sz="1800" dirty="0"/>
              <a:t>, Vice President of Marketing at Google in Latin America, this complex situation came with an added difficulty: each team in Latin America sought different ways to collaborate and connect while working from home.</a:t>
            </a:r>
          </a:p>
          <a:p>
            <a:pPr algn="just">
              <a:spcAft>
                <a:spcPts val="1200"/>
              </a:spcAft>
            </a:pPr>
            <a:r>
              <a:rPr lang="en-GB" sz="1800" dirty="0"/>
              <a:t>"</a:t>
            </a:r>
            <a:r>
              <a:rPr lang="en-GB" sz="1600" i="1" dirty="0">
                <a:latin typeface="Abadi Extra Light" panose="020B0204020104020204" pitchFamily="34" charset="0"/>
              </a:rPr>
              <a:t>The pandemic had a direct impact on my experience: I found myself leading teams in my region without the ability to interact with members in person, and yet, I managed to strengthen the sense of belonging and collaboration with all of them,</a:t>
            </a:r>
            <a:r>
              <a:rPr lang="en-GB" sz="1800" i="1" dirty="0"/>
              <a:t>" </a:t>
            </a:r>
            <a:r>
              <a:rPr lang="en-GB" sz="1800" dirty="0"/>
              <a:t>she explains. It's not just about work but also "</a:t>
            </a:r>
            <a:r>
              <a:rPr lang="en-GB" sz="1600" i="1" dirty="0">
                <a:latin typeface="Abadi Extra Light" panose="020B0204020104020204" pitchFamily="34" charset="0"/>
              </a:rPr>
              <a:t>simple things like not being able to grab a coffee together or have relaxed conversations about trivial matters</a:t>
            </a:r>
            <a:r>
              <a:rPr lang="en-GB" sz="1600" dirty="0">
                <a:latin typeface="Abadi Extra Light" panose="020B0204020104020204" pitchFamily="34" charset="0"/>
              </a:rPr>
              <a:t>.</a:t>
            </a:r>
            <a:r>
              <a:rPr lang="en-GB" sz="1800" dirty="0"/>
              <a:t>" During this time, real interactions were scarce. "</a:t>
            </a:r>
            <a:r>
              <a:rPr lang="en-GB" sz="1600" i="1" dirty="0">
                <a:latin typeface="Abadi Extra Light" panose="020B0204020104020204" pitchFamily="34" charset="0"/>
              </a:rPr>
              <a:t>This is precisely what led me to organize individual meetings with members of various teams to get to know them better and build stronger relationships with each of them</a:t>
            </a:r>
            <a:r>
              <a:rPr lang="en-GB" sz="1800" dirty="0"/>
              <a:t>."</a:t>
            </a:r>
          </a:p>
          <a:p>
            <a:pPr algn="just">
              <a:spcAft>
                <a:spcPts val="1200"/>
              </a:spcAft>
            </a:pPr>
            <a:r>
              <a:rPr lang="en-GB" sz="1800" dirty="0"/>
              <a:t>For </a:t>
            </a:r>
            <a:r>
              <a:rPr lang="en-GB" sz="1800" dirty="0" err="1"/>
              <a:t>Bellizia's</a:t>
            </a:r>
            <a:r>
              <a:rPr lang="en-GB" sz="1800" dirty="0"/>
              <a:t> teams scattered across Latin America, reinforcing a "</a:t>
            </a:r>
            <a:r>
              <a:rPr lang="en-GB" sz="1800" b="1" dirty="0"/>
              <a:t>sense of belonging</a:t>
            </a:r>
            <a:r>
              <a:rPr lang="en-GB" sz="1800" dirty="0"/>
              <a:t>" was paramount. As a result, they virtually gathered every two weeks and "invested heavily in facilitating communication so that everyone could stay informed about changes."</a:t>
            </a:r>
          </a:p>
          <a:p>
            <a:pPr algn="just"/>
            <a:r>
              <a:rPr lang="en-GB" sz="1800" dirty="0"/>
              <a:t>Each team in Latin America explored different ways to collaborate and connect while working from home. "</a:t>
            </a:r>
            <a:r>
              <a:rPr lang="en-GB" sz="1600" dirty="0">
                <a:latin typeface="Abadi Extra Light" panose="020B0204020104020204" pitchFamily="34" charset="0"/>
              </a:rPr>
              <a:t>In Brazil, teams are known for being enthusiastic and participative. That's exactly how we want virtual interactions to be. For example, we held an online meeting where employees had various opportunities to contribute, like musicians who, by combining their individual talents with those of other orchestra members, achieve a much more impactful result</a:t>
            </a:r>
            <a:r>
              <a:rPr lang="en-GB" sz="1800" dirty="0"/>
              <a:t>.“ she explains.</a:t>
            </a:r>
          </a:p>
          <a:p>
            <a:pPr algn="r">
              <a:spcAft>
                <a:spcPts val="1200"/>
              </a:spcAft>
            </a:pPr>
            <a:r>
              <a:rPr lang="en-GB" sz="1000" dirty="0"/>
              <a:t>Source: </a:t>
            </a:r>
            <a:r>
              <a:rPr lang="en-GB" sz="1000" dirty="0">
                <a:solidFill>
                  <a:srgbClr val="7654A2"/>
                </a:solidFill>
                <a:hlinkClick r:id="rId2">
                  <a:extLst>
                    <a:ext uri="{A12FA001-AC4F-418D-AE19-62706E023703}">
                      <ahyp:hlinkClr xmlns:ahyp="http://schemas.microsoft.com/office/drawing/2018/hyperlinkcolor" val="tx"/>
                    </a:ext>
                  </a:extLst>
                </a:hlinkClick>
              </a:rPr>
              <a:t>Think with Google</a:t>
            </a:r>
            <a:endParaRPr lang="en-GB" sz="1000" dirty="0">
              <a:solidFill>
                <a:srgbClr val="7654A2"/>
              </a:solidFill>
            </a:endParaRPr>
          </a:p>
          <a:p>
            <a:pPr algn="just"/>
            <a:endParaRPr lang="en-GB" sz="1800" dirty="0"/>
          </a:p>
          <a:p>
            <a:pPr algn="just"/>
            <a:endParaRPr lang="en-GB" sz="1800" dirty="0"/>
          </a:p>
          <a:p>
            <a:pPr algn="just"/>
            <a:endParaRPr lang="en-GB" sz="1800" dirty="0"/>
          </a:p>
          <a:p>
            <a:pPr algn="just"/>
            <a:endParaRPr lang="en-GB" sz="1800" dirty="0" err="1"/>
          </a:p>
        </p:txBody>
      </p:sp>
    </p:spTree>
    <p:extLst>
      <p:ext uri="{BB962C8B-B14F-4D97-AF65-F5344CB8AC3E}">
        <p14:creationId xmlns:p14="http://schemas.microsoft.com/office/powerpoint/2010/main" val="312410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SECTION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VIRTUAL CONFERENCING</a:t>
            </a:r>
            <a:br>
              <a:rPr lang="en-US" b="1" dirty="0"/>
            </a:br>
            <a:r>
              <a:rPr lang="en-US" b="1" dirty="0"/>
              <a:t>TOOLS</a:t>
            </a:r>
          </a:p>
          <a:p>
            <a:endParaRPr lang="en-US" dirty="0"/>
          </a:p>
          <a:p>
            <a:endParaRPr lang="en-US" dirty="0"/>
          </a:p>
        </p:txBody>
      </p:sp>
      <p:pic>
        <p:nvPicPr>
          <p:cNvPr id="9" name="Marcador de posición de imagen 8">
            <a:extLst>
              <a:ext uri="{FF2B5EF4-FFF2-40B4-BE49-F238E27FC236}">
                <a16:creationId xmlns:a16="http://schemas.microsoft.com/office/drawing/2014/main" id="{5747358B-BC79-0D16-71F6-BE4C1BC071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815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53BB69B3-4463-ACFE-0A0E-9140FC4C3DE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22"/>
          <a:stretch/>
        </p:blipFill>
        <p:spPr>
          <a:xfrm flipH="1">
            <a:off x="7482980" y="-8389"/>
            <a:ext cx="4454554"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57377"/>
            <a:ext cx="7327954" cy="842867"/>
          </a:xfrm>
        </p:spPr>
        <p:txBody>
          <a:bodyPr/>
          <a:lstStyle/>
          <a:p>
            <a:r>
              <a:rPr lang="en-GB" sz="3200" dirty="0"/>
              <a:t>Virtual Conferencing Tools</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6"/>
            <a:ext cx="6900114" cy="2508504"/>
          </a:xfrm>
        </p:spPr>
        <p:txBody>
          <a:bodyPr/>
          <a:lstStyle/>
          <a:p>
            <a:pPr algn="just">
              <a:spcAft>
                <a:spcPts val="1200"/>
              </a:spcAft>
            </a:pPr>
            <a:r>
              <a:rPr lang="en-US" sz="1800" dirty="0"/>
              <a:t>Virtual conferencing tools allow businesses to communicate in real time with team members and clients from various locations. This saves travel costs and time, supports quick decision-making, and enables a spread-out workforce. They also can be used to strengthen work relationships through direct interactions, even remotely.</a:t>
            </a:r>
          </a:p>
          <a:p>
            <a:pPr algn="just">
              <a:spcAft>
                <a:spcPts val="1200"/>
              </a:spcAft>
            </a:pPr>
            <a:r>
              <a:rPr lang="en-US" sz="1800" dirty="0"/>
              <a:t>Throughout this topic we will identify several virtual conferencing tools, with a link to the tool’s website for further information</a:t>
            </a:r>
            <a:endParaRPr lang="en-GB" sz="1800" dirty="0"/>
          </a:p>
        </p:txBody>
      </p:sp>
      <p:sp>
        <p:nvSpPr>
          <p:cNvPr id="4" name="Text Placeholder 6">
            <a:extLst>
              <a:ext uri="{FF2B5EF4-FFF2-40B4-BE49-F238E27FC236}">
                <a16:creationId xmlns:a16="http://schemas.microsoft.com/office/drawing/2014/main" id="{C04AF1E8-A5B8-CC22-E52E-F28DDC42D16F}"/>
              </a:ext>
            </a:extLst>
          </p:cNvPr>
          <p:cNvSpPr txBox="1">
            <a:spLocks/>
          </p:cNvSpPr>
          <p:nvPr/>
        </p:nvSpPr>
        <p:spPr>
          <a:xfrm>
            <a:off x="398308" y="4026572"/>
            <a:ext cx="6900114" cy="250850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        ZOOM</a:t>
            </a:r>
          </a:p>
          <a:p>
            <a:pPr algn="just">
              <a:spcAft>
                <a:spcPts val="1200"/>
              </a:spcAft>
            </a:pPr>
            <a:r>
              <a:rPr lang="en-GB" sz="1800" dirty="0"/>
              <a:t>Zoom is well-known for its ease of use, high-quality video and audio, screen sharing, and recording capabilities. It offers features like virtual backgrounds, breakout rooms, and webinar hosting.</a:t>
            </a:r>
          </a:p>
          <a:p>
            <a:pPr algn="just">
              <a:spcAft>
                <a:spcPts val="1200"/>
              </a:spcAft>
            </a:pPr>
            <a:r>
              <a:rPr lang="en-GB" sz="1800" dirty="0"/>
              <a:t>This platform is versatile and suitable for businesses of all sizes and industries. It's a top choice for team meetings, webinars, sales presentations, and client meetings. </a:t>
            </a: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Zoom</a:t>
            </a:r>
            <a:endParaRPr lang="en-GB" sz="1100" dirty="0">
              <a:solidFill>
                <a:srgbClr val="7654A2"/>
              </a:solidFill>
            </a:endParaRPr>
          </a:p>
        </p:txBody>
      </p:sp>
      <p:pic>
        <p:nvPicPr>
          <p:cNvPr id="12" name="Imagen 11">
            <a:extLst>
              <a:ext uri="{FF2B5EF4-FFF2-40B4-BE49-F238E27FC236}">
                <a16:creationId xmlns:a16="http://schemas.microsoft.com/office/drawing/2014/main" id="{6F88B509-C69F-0075-5A2D-8323E500EA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308" y="4026572"/>
            <a:ext cx="508325" cy="508325"/>
          </a:xfrm>
          <a:prstGeom prst="rect">
            <a:avLst/>
          </a:prstGeom>
        </p:spPr>
      </p:pic>
    </p:spTree>
    <p:extLst>
      <p:ext uri="{BB962C8B-B14F-4D97-AF65-F5344CB8AC3E}">
        <p14:creationId xmlns:p14="http://schemas.microsoft.com/office/powerpoint/2010/main" val="2640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48EC10EA-CC05-8751-6F81-3E3E8C485F34}"/>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65810" y="0"/>
            <a:ext cx="3863340" cy="6858000"/>
          </a:xfrm>
        </p:spPr>
      </p:pic>
      <p:sp>
        <p:nvSpPr>
          <p:cNvPr id="5" name="Text Placeholder 6">
            <a:extLst>
              <a:ext uri="{FF2B5EF4-FFF2-40B4-BE49-F238E27FC236}">
                <a16:creationId xmlns:a16="http://schemas.microsoft.com/office/drawing/2014/main" id="{7038829A-1410-7F31-A0FF-79CC6313A54A}"/>
              </a:ext>
            </a:extLst>
          </p:cNvPr>
          <p:cNvSpPr txBox="1">
            <a:spLocks/>
          </p:cNvSpPr>
          <p:nvPr/>
        </p:nvSpPr>
        <p:spPr>
          <a:xfrm>
            <a:off x="4767279" y="1083372"/>
            <a:ext cx="6900114" cy="5122225"/>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MICROSOFT TEAMS</a:t>
            </a:r>
          </a:p>
          <a:p>
            <a:pPr algn="just">
              <a:spcAft>
                <a:spcPts val="1200"/>
              </a:spcAft>
            </a:pPr>
            <a:r>
              <a:rPr lang="en-GB" sz="1800" dirty="0"/>
              <a:t>Microsoft Teams integrates with the Microsoft 365 suite, providing a wide range of business tools. It offers chat, video conferencing, file sharing, and collaborative document editing.</a:t>
            </a:r>
          </a:p>
          <a:p>
            <a:pPr algn="just">
              <a:spcAft>
                <a:spcPts val="1200"/>
              </a:spcAft>
            </a:pPr>
            <a:r>
              <a:rPr lang="en-GB" sz="1800" dirty="0"/>
              <a:t>This platform is best for internal team communication, project collaboration, and those who rely on Microsoft applications.</a:t>
            </a:r>
            <a:r>
              <a:rPr lang="en-GB" sz="1100" dirty="0"/>
              <a:t> </a:t>
            </a:r>
            <a:r>
              <a:rPr lang="en-GB" sz="1800" dirty="0"/>
              <a:t>C</a:t>
            </a:r>
            <a:r>
              <a:rPr lang="en-US" sz="1800" dirty="0">
                <a:solidFill>
                  <a:srgbClr val="7654A2"/>
                </a:solidFill>
                <a:hlinkClick r:id="rId3">
                  <a:extLst>
                    <a:ext uri="{A12FA001-AC4F-418D-AE19-62706E023703}">
                      <ahyp:hlinkClr xmlns:ahyp="http://schemas.microsoft.com/office/drawing/2018/hyperlinkcolor" val="tx"/>
                    </a:ext>
                  </a:extLst>
                </a:hlinkClick>
              </a:rPr>
              <a:t>lick here for a link to </a:t>
            </a:r>
            <a:r>
              <a:rPr lang="en-IE" sz="1800" dirty="0">
                <a:solidFill>
                  <a:srgbClr val="7654A2"/>
                </a:solidFill>
                <a:hlinkClick r:id="rId3">
                  <a:extLst>
                    <a:ext uri="{A12FA001-AC4F-418D-AE19-62706E023703}">
                      <ahyp:hlinkClr xmlns:ahyp="http://schemas.microsoft.com/office/drawing/2018/hyperlinkcolor" val="tx"/>
                    </a:ext>
                  </a:extLst>
                </a:hlinkClick>
              </a:rPr>
              <a:t>Microsoft Teams</a:t>
            </a:r>
            <a:endParaRPr lang="en-GB" sz="1800" dirty="0">
              <a:solidFill>
                <a:srgbClr val="7654A2"/>
              </a:solidFill>
            </a:endParaRPr>
          </a:p>
          <a:p>
            <a:pPr algn="just">
              <a:spcAft>
                <a:spcPts val="1200"/>
              </a:spcAft>
            </a:pPr>
            <a:endParaRPr lang="en-GB" sz="1800" dirty="0"/>
          </a:p>
          <a:p>
            <a:pPr algn="just">
              <a:spcAft>
                <a:spcPts val="1200"/>
              </a:spcAft>
            </a:pPr>
            <a:r>
              <a:rPr lang="en-GB" sz="2400" b="1" dirty="0">
                <a:solidFill>
                  <a:srgbClr val="7654A2"/>
                </a:solidFill>
              </a:rPr>
              <a:t>CISCO WEBEX</a:t>
            </a:r>
          </a:p>
          <a:p>
            <a:pPr algn="just">
              <a:spcAft>
                <a:spcPts val="1200"/>
              </a:spcAft>
            </a:pPr>
            <a:r>
              <a:rPr lang="en-GB" sz="1800" dirty="0"/>
              <a:t>Cisco Webex provides high-quality video conferencing, screen sharing, and integrations with productivity tools. It's known for its security features and large meeting capacity. </a:t>
            </a:r>
          </a:p>
          <a:p>
            <a:pPr algn="just">
              <a:spcAft>
                <a:spcPts val="1200"/>
              </a:spcAft>
            </a:pPr>
            <a:r>
              <a:rPr lang="en-GB" sz="1800" dirty="0"/>
              <a:t>This platform is best for enterprises and businesses with a focus on security and collaboration. It's preferred in industries where data privacy is a top concern, such as healthcare or finance.</a:t>
            </a:r>
          </a:p>
          <a:p>
            <a:pPr algn="just">
              <a:spcAft>
                <a:spcPts val="1200"/>
              </a:spcAft>
            </a:pPr>
            <a:r>
              <a:rPr lang="en-GB" sz="1800" dirty="0">
                <a:solidFill>
                  <a:srgbClr val="7654A2"/>
                </a:solidFill>
                <a:hlinkClick r:id="rId4">
                  <a:extLst>
                    <a:ext uri="{A12FA001-AC4F-418D-AE19-62706E023703}">
                      <ahyp:hlinkClr xmlns:ahyp="http://schemas.microsoft.com/office/drawing/2018/hyperlinkcolor" val="tx"/>
                    </a:ext>
                  </a:extLst>
                </a:hlinkClick>
              </a:rPr>
              <a:t>Click here for a link to WEBEX</a:t>
            </a:r>
            <a:endParaRPr lang="en-GB" sz="1100" dirty="0">
              <a:solidFill>
                <a:srgbClr val="7654A2"/>
              </a:solidFill>
            </a:endParaRPr>
          </a:p>
          <a:p>
            <a:pPr algn="just">
              <a:spcAft>
                <a:spcPts val="1200"/>
              </a:spcAft>
            </a:pPr>
            <a:endParaRPr lang="en-GB" sz="1800" dirty="0"/>
          </a:p>
        </p:txBody>
      </p:sp>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359058" y="221963"/>
            <a:ext cx="7308335" cy="842867"/>
          </a:xfrm>
        </p:spPr>
        <p:txBody>
          <a:bodyPr/>
          <a:lstStyle/>
          <a:p>
            <a:pPr algn="r"/>
            <a:r>
              <a:rPr lang="en-GB" sz="3200" dirty="0"/>
              <a:t>Virtual Conferencing Tools</a:t>
            </a:r>
          </a:p>
        </p:txBody>
      </p:sp>
      <p:pic>
        <p:nvPicPr>
          <p:cNvPr id="4" name="Imagen 3">
            <a:extLst>
              <a:ext uri="{FF2B5EF4-FFF2-40B4-BE49-F238E27FC236}">
                <a16:creationId xmlns:a16="http://schemas.microsoft.com/office/drawing/2014/main" id="{F4E7E675-44B8-6467-070D-BDE85C9012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8384" y="1083372"/>
            <a:ext cx="534841" cy="525856"/>
          </a:xfrm>
          <a:prstGeom prst="rect">
            <a:avLst/>
          </a:prstGeom>
        </p:spPr>
      </p:pic>
      <p:pic>
        <p:nvPicPr>
          <p:cNvPr id="12" name="Imagen 11">
            <a:extLst>
              <a:ext uri="{FF2B5EF4-FFF2-40B4-BE49-F238E27FC236}">
                <a16:creationId xmlns:a16="http://schemas.microsoft.com/office/drawing/2014/main" id="{C621E060-C995-C27C-6369-000EAFC063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292" r="24711" b="63826"/>
          <a:stretch/>
        </p:blipFill>
        <p:spPr>
          <a:xfrm>
            <a:off x="6686550" y="3836657"/>
            <a:ext cx="994410" cy="506743"/>
          </a:xfrm>
          <a:prstGeom prst="rect">
            <a:avLst/>
          </a:prstGeom>
        </p:spPr>
      </p:pic>
    </p:spTree>
    <p:extLst>
      <p:ext uri="{BB962C8B-B14F-4D97-AF65-F5344CB8AC3E}">
        <p14:creationId xmlns:p14="http://schemas.microsoft.com/office/powerpoint/2010/main" val="27908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8CCE7ACF-56BB-F7F5-54A0-5694E3D38B5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440460" y="-12526"/>
            <a:ext cx="4484318"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440624"/>
            <a:ext cx="7718559" cy="842867"/>
          </a:xfrm>
        </p:spPr>
        <p:txBody>
          <a:bodyPr/>
          <a:lstStyle/>
          <a:p>
            <a:r>
              <a:rPr lang="en-GB" sz="3200" dirty="0"/>
              <a:t>Virtual Conferencing Tools</a:t>
            </a:r>
          </a:p>
        </p:txBody>
      </p:sp>
      <p:sp>
        <p:nvSpPr>
          <p:cNvPr id="5" name="Text Placeholder 6">
            <a:extLst>
              <a:ext uri="{FF2B5EF4-FFF2-40B4-BE49-F238E27FC236}">
                <a16:creationId xmlns:a16="http://schemas.microsoft.com/office/drawing/2014/main" id="{57A1F6CE-5558-A6A2-7DF8-28A047937618}"/>
              </a:ext>
            </a:extLst>
          </p:cNvPr>
          <p:cNvSpPr txBox="1">
            <a:spLocks/>
          </p:cNvSpPr>
          <p:nvPr/>
        </p:nvSpPr>
        <p:spPr>
          <a:xfrm>
            <a:off x="398307" y="1535336"/>
            <a:ext cx="6900114" cy="480688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ADOBE CONNECT</a:t>
            </a:r>
          </a:p>
          <a:p>
            <a:pPr algn="just">
              <a:spcAft>
                <a:spcPts val="1200"/>
              </a:spcAft>
            </a:pPr>
            <a:r>
              <a:rPr lang="en-GB" sz="1800" dirty="0"/>
              <a:t>Adobe Connect is known for its robust features, including virtual classrooms, webinars, and breakout rooms. It offers interactive and engaging content sharing options.</a:t>
            </a:r>
          </a:p>
          <a:p>
            <a:pPr algn="just">
              <a:spcAft>
                <a:spcPts val="1200"/>
              </a:spcAft>
            </a:pPr>
            <a:r>
              <a:rPr lang="en-GB" sz="1800" dirty="0"/>
              <a:t>This platform is best for education, training, or those businesses that require highly interactive virtual events and webinars. </a:t>
            </a: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Adobe Connect.</a:t>
            </a:r>
            <a:endParaRPr lang="en-GB" sz="1100" dirty="0">
              <a:solidFill>
                <a:srgbClr val="7654A2"/>
              </a:solidFill>
            </a:endParaRPr>
          </a:p>
          <a:p>
            <a:pPr algn="just">
              <a:spcAft>
                <a:spcPts val="1200"/>
              </a:spcAft>
            </a:pPr>
            <a:endParaRPr lang="en-GB" sz="1800" dirty="0"/>
          </a:p>
          <a:p>
            <a:pPr algn="r">
              <a:spcAft>
                <a:spcPts val="1200"/>
              </a:spcAft>
            </a:pPr>
            <a:r>
              <a:rPr lang="en-GB" sz="2400" b="1" dirty="0">
                <a:solidFill>
                  <a:srgbClr val="7654A2"/>
                </a:solidFill>
              </a:rPr>
              <a:t>ZOHO MEETING</a:t>
            </a:r>
          </a:p>
          <a:p>
            <a:pPr algn="just">
              <a:spcAft>
                <a:spcPts val="1200"/>
              </a:spcAft>
            </a:pPr>
            <a:r>
              <a:rPr lang="en-GB" sz="1800" dirty="0"/>
              <a:t>Zoho Meeting provides webinars, online meetings, and screen sharing capabilities. It integrates seamlessly with other Zoho productivity and collaboration apps.</a:t>
            </a:r>
          </a:p>
          <a:p>
            <a:pPr algn="just">
              <a:spcAft>
                <a:spcPts val="1200"/>
              </a:spcAft>
            </a:pPr>
            <a:r>
              <a:rPr lang="en-GB" sz="1800" dirty="0"/>
              <a:t>This platform is very affordable and gives a straightforward solution for online meetings and webinars. </a:t>
            </a:r>
            <a:r>
              <a:rPr lang="en-GB" sz="1800" dirty="0">
                <a:solidFill>
                  <a:srgbClr val="7654A2"/>
                </a:solidFill>
                <a:hlinkClick r:id="rId4">
                  <a:extLst>
                    <a:ext uri="{A12FA001-AC4F-418D-AE19-62706E023703}">
                      <ahyp:hlinkClr xmlns:ahyp="http://schemas.microsoft.com/office/drawing/2018/hyperlinkcolor" val="tx"/>
                    </a:ext>
                  </a:extLst>
                </a:hlinkClick>
              </a:rPr>
              <a:t>Click here for a link to Zoho.</a:t>
            </a:r>
            <a:endParaRPr lang="en-GB" sz="1100" dirty="0">
              <a:solidFill>
                <a:srgbClr val="7654A2"/>
              </a:solidFill>
            </a:endParaRPr>
          </a:p>
        </p:txBody>
      </p:sp>
      <p:pic>
        <p:nvPicPr>
          <p:cNvPr id="13" name="Imagen 12">
            <a:extLst>
              <a:ext uri="{FF2B5EF4-FFF2-40B4-BE49-F238E27FC236}">
                <a16:creationId xmlns:a16="http://schemas.microsoft.com/office/drawing/2014/main" id="{E79C0730-7403-BA0A-C666-7968D23954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2551" y="4000117"/>
            <a:ext cx="707860" cy="707860"/>
          </a:xfrm>
          <a:prstGeom prst="rect">
            <a:avLst/>
          </a:prstGeom>
        </p:spPr>
      </p:pic>
      <p:pic>
        <p:nvPicPr>
          <p:cNvPr id="15" name="Imagen 14">
            <a:extLst>
              <a:ext uri="{FF2B5EF4-FFF2-40B4-BE49-F238E27FC236}">
                <a16:creationId xmlns:a16="http://schemas.microsoft.com/office/drawing/2014/main" id="{E80972EA-A990-B95C-5226-1790950BE6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7020" y="1401022"/>
            <a:ext cx="571029" cy="571029"/>
          </a:xfrm>
          <a:prstGeom prst="rect">
            <a:avLst/>
          </a:prstGeom>
        </p:spPr>
      </p:pic>
    </p:spTree>
    <p:extLst>
      <p:ext uri="{BB962C8B-B14F-4D97-AF65-F5344CB8AC3E}">
        <p14:creationId xmlns:p14="http://schemas.microsoft.com/office/powerpoint/2010/main" val="317929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0D228B1A-7135-60E5-D704-8A34E76B670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89140" y="0"/>
            <a:ext cx="3845490" cy="6858000"/>
          </a:xfrm>
        </p:spPr>
      </p:pic>
      <p:sp>
        <p:nvSpPr>
          <p:cNvPr id="5" name="Text Placeholder 6">
            <a:extLst>
              <a:ext uri="{FF2B5EF4-FFF2-40B4-BE49-F238E27FC236}">
                <a16:creationId xmlns:a16="http://schemas.microsoft.com/office/drawing/2014/main" id="{7038829A-1410-7F31-A0FF-79CC6313A54A}"/>
              </a:ext>
            </a:extLst>
          </p:cNvPr>
          <p:cNvSpPr txBox="1">
            <a:spLocks/>
          </p:cNvSpPr>
          <p:nvPr/>
        </p:nvSpPr>
        <p:spPr>
          <a:xfrm>
            <a:off x="4767279" y="1255714"/>
            <a:ext cx="6900114" cy="5122225"/>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spcAft>
                <a:spcPts val="1200"/>
              </a:spcAft>
            </a:pPr>
            <a:r>
              <a:rPr lang="en-GB" sz="2400" b="1" dirty="0">
                <a:solidFill>
                  <a:srgbClr val="7654A2"/>
                </a:solidFill>
              </a:rPr>
              <a:t>BIGBLUEBUTTON</a:t>
            </a:r>
          </a:p>
          <a:p>
            <a:pPr algn="just">
              <a:spcAft>
                <a:spcPts val="1200"/>
              </a:spcAft>
            </a:pPr>
            <a:r>
              <a:rPr lang="en-GB" sz="1800" dirty="0"/>
              <a:t>BigBlueButton is an open-source virtual conference platform designed for online learning. It offers features like whiteboard sharing, document sharing, breakout rooms, and integrated polls.</a:t>
            </a:r>
          </a:p>
          <a:p>
            <a:pPr algn="just">
              <a:spcAft>
                <a:spcPts val="1200"/>
              </a:spcAft>
            </a:pPr>
            <a:r>
              <a:rPr lang="en-GB" sz="1800" dirty="0"/>
              <a:t>This platform is best for learning about game development or for any kind of e-learning content. </a:t>
            </a: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a:t>
            </a:r>
            <a:r>
              <a:rPr lang="en-GB" sz="1800" dirty="0" err="1">
                <a:solidFill>
                  <a:srgbClr val="7654A2"/>
                </a:solidFill>
                <a:hlinkClick r:id="rId3">
                  <a:extLst>
                    <a:ext uri="{A12FA001-AC4F-418D-AE19-62706E023703}">
                      <ahyp:hlinkClr xmlns:ahyp="http://schemas.microsoft.com/office/drawing/2018/hyperlinkcolor" val="tx"/>
                    </a:ext>
                  </a:extLst>
                </a:hlinkClick>
              </a:rPr>
              <a:t>BigBlueButton</a:t>
            </a:r>
            <a:r>
              <a:rPr lang="en-GB" sz="1800" dirty="0">
                <a:solidFill>
                  <a:srgbClr val="7654A2"/>
                </a:solidFill>
                <a:hlinkClick r:id="rId3">
                  <a:extLst>
                    <a:ext uri="{A12FA001-AC4F-418D-AE19-62706E023703}">
                      <ahyp:hlinkClr xmlns:ahyp="http://schemas.microsoft.com/office/drawing/2018/hyperlinkcolor" val="tx"/>
                    </a:ext>
                  </a:extLst>
                </a:hlinkClick>
              </a:rPr>
              <a:t>.</a:t>
            </a:r>
            <a:endParaRPr lang="en-GB" sz="1800" dirty="0">
              <a:solidFill>
                <a:srgbClr val="7654A2"/>
              </a:solidFill>
            </a:endParaRPr>
          </a:p>
          <a:p>
            <a:pPr algn="just">
              <a:spcAft>
                <a:spcPts val="1200"/>
              </a:spcAft>
            </a:pPr>
            <a:r>
              <a:rPr lang="en-GB" sz="2400" b="1" dirty="0">
                <a:solidFill>
                  <a:srgbClr val="7654A2"/>
                </a:solidFill>
              </a:rPr>
              <a:t>BLACKBOARD LEARN</a:t>
            </a:r>
          </a:p>
          <a:p>
            <a:pPr algn="just">
              <a:spcAft>
                <a:spcPts val="1200"/>
              </a:spcAft>
            </a:pPr>
            <a:r>
              <a:rPr lang="en-GB" sz="1800" dirty="0"/>
              <a:t>Blackboard Learn is designed for the education sector. It offers a robust learning management system (LMS) to enhance employee training and development. </a:t>
            </a:r>
            <a:r>
              <a:rPr lang="en-US" sz="1800" dirty="0"/>
              <a:t>Blackboard offers SMEs a </a:t>
            </a:r>
            <a:r>
              <a:rPr lang="en-US" sz="1800" dirty="0" err="1"/>
              <a:t>centralised</a:t>
            </a:r>
            <a:r>
              <a:rPr lang="en-US" sz="1800" dirty="0"/>
              <a:t> platform for training, collaboration, and knowledge retention, enhancing employee skills and communication.</a:t>
            </a:r>
            <a:endParaRPr lang="en-GB" sz="1800" dirty="0"/>
          </a:p>
          <a:p>
            <a:pPr algn="just">
              <a:spcAft>
                <a:spcPts val="1200"/>
              </a:spcAft>
            </a:pPr>
            <a:r>
              <a:rPr lang="en-GB" sz="1800" dirty="0"/>
              <a:t>This platform is best for interactive virtual workshops or e-learning.</a:t>
            </a:r>
          </a:p>
          <a:p>
            <a:pPr algn="just">
              <a:spcAft>
                <a:spcPts val="1200"/>
              </a:spcAft>
            </a:pPr>
            <a:r>
              <a:rPr lang="en-GB" sz="1800" dirty="0">
                <a:solidFill>
                  <a:srgbClr val="7654A2"/>
                </a:solidFill>
                <a:hlinkClick r:id="rId4">
                  <a:extLst>
                    <a:ext uri="{A12FA001-AC4F-418D-AE19-62706E023703}">
                      <ahyp:hlinkClr xmlns:ahyp="http://schemas.microsoft.com/office/drawing/2018/hyperlinkcolor" val="tx"/>
                    </a:ext>
                  </a:extLst>
                </a:hlinkClick>
              </a:rPr>
              <a:t>Click here for a link to Blackboard Learn.</a:t>
            </a:r>
            <a:endParaRPr lang="en-GB" sz="1800" dirty="0">
              <a:solidFill>
                <a:srgbClr val="7654A2"/>
              </a:solidFill>
            </a:endParaRPr>
          </a:p>
          <a:p>
            <a:pPr algn="just">
              <a:spcAft>
                <a:spcPts val="1200"/>
              </a:spcAft>
            </a:pPr>
            <a:endParaRPr lang="en-GB" sz="1800" dirty="0"/>
          </a:p>
        </p:txBody>
      </p:sp>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359058" y="221963"/>
            <a:ext cx="7308335" cy="842867"/>
          </a:xfrm>
        </p:spPr>
        <p:txBody>
          <a:bodyPr/>
          <a:lstStyle/>
          <a:p>
            <a:pPr algn="r"/>
            <a:r>
              <a:rPr lang="en-GB" sz="3200" dirty="0"/>
              <a:t>Virtual Conferencing Tools</a:t>
            </a:r>
          </a:p>
        </p:txBody>
      </p:sp>
      <p:pic>
        <p:nvPicPr>
          <p:cNvPr id="6" name="Imagen 5">
            <a:extLst>
              <a:ext uri="{FF2B5EF4-FFF2-40B4-BE49-F238E27FC236}">
                <a16:creationId xmlns:a16="http://schemas.microsoft.com/office/drawing/2014/main" id="{C84BBAA8-DA9F-6DE2-3699-A4B5783E1F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7979" y="1209151"/>
            <a:ext cx="534841" cy="534841"/>
          </a:xfrm>
          <a:prstGeom prst="rect">
            <a:avLst/>
          </a:prstGeom>
        </p:spPr>
      </p:pic>
    </p:spTree>
    <p:extLst>
      <p:ext uri="{BB962C8B-B14F-4D97-AF65-F5344CB8AC3E}">
        <p14:creationId xmlns:p14="http://schemas.microsoft.com/office/powerpoint/2010/main" val="23684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3A70309-6976-C601-4E75-8AE158B3E56D}"/>
              </a:ext>
            </a:extLst>
          </p:cNvPr>
          <p:cNvSpPr/>
          <p:nvPr/>
        </p:nvSpPr>
        <p:spPr>
          <a:xfrm>
            <a:off x="11548997" y="4797468"/>
            <a:ext cx="538619" cy="15078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Marcador de posición de imagen 7">
            <a:extLst>
              <a:ext uri="{FF2B5EF4-FFF2-40B4-BE49-F238E27FC236}">
                <a16:creationId xmlns:a16="http://schemas.microsoft.com/office/drawing/2014/main" id="{F1299EAC-AA04-B28E-C225-32033C2D40E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9133839" y="552730"/>
            <a:ext cx="2734569" cy="2810802"/>
          </a:xfrm>
          <a:prstGeom prst="roundRect">
            <a:avLst/>
          </a:prstGeo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290312"/>
            <a:ext cx="7718559" cy="842867"/>
          </a:xfrm>
        </p:spPr>
        <p:txBody>
          <a:bodyPr/>
          <a:lstStyle/>
          <a:p>
            <a:r>
              <a:rPr lang="en-GB" sz="3200" dirty="0"/>
              <a:t>A not-so-known App: DISCORD</a:t>
            </a:r>
          </a:p>
        </p:txBody>
      </p:sp>
      <p:sp>
        <p:nvSpPr>
          <p:cNvPr id="5" name="Text Placeholder 6">
            <a:extLst>
              <a:ext uri="{FF2B5EF4-FFF2-40B4-BE49-F238E27FC236}">
                <a16:creationId xmlns:a16="http://schemas.microsoft.com/office/drawing/2014/main" id="{57A1F6CE-5558-A6A2-7DF8-28A047937618}"/>
              </a:ext>
            </a:extLst>
          </p:cNvPr>
          <p:cNvSpPr txBox="1">
            <a:spLocks/>
          </p:cNvSpPr>
          <p:nvPr/>
        </p:nvSpPr>
        <p:spPr>
          <a:xfrm>
            <a:off x="398306" y="1230469"/>
            <a:ext cx="8610273" cy="2528420"/>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just">
              <a:spcAft>
                <a:spcPts val="1200"/>
              </a:spcAft>
            </a:pPr>
            <a:r>
              <a:rPr lang="en-GB" sz="1800" b="1" dirty="0">
                <a:solidFill>
                  <a:srgbClr val="7654A2"/>
                </a:solidFill>
              </a:rPr>
              <a:t>Discord</a:t>
            </a:r>
            <a:r>
              <a:rPr lang="en-GB" sz="1800" dirty="0"/>
              <a:t> is a communication platform that was originally designed for gamers, but it has gained popularity for business meetings and collaborations. However, its suitability for business meetings depends on the nature of your organisation and your specific needs. </a:t>
            </a:r>
          </a:p>
          <a:p>
            <a:pPr algn="just">
              <a:spcAft>
                <a:spcPts val="1200"/>
              </a:spcAft>
            </a:pPr>
            <a:r>
              <a:rPr lang="en-GB" sz="1800" dirty="0"/>
              <a:t>Some </a:t>
            </a:r>
            <a:r>
              <a:rPr lang="en-GB" sz="1800" b="1" dirty="0"/>
              <a:t>benefits</a:t>
            </a:r>
            <a:r>
              <a:rPr lang="en-GB" sz="1800" dirty="0"/>
              <a:t> that it could bring to your business is its user-friendly interface, voice and video chat features suitable for meetings (noise suppression, echo cancelling…), chat and file-sharing capabilities and customization of servers, channels and roles, which makes it adaptable to different business structures.</a:t>
            </a:r>
          </a:p>
        </p:txBody>
      </p:sp>
      <p:sp>
        <p:nvSpPr>
          <p:cNvPr id="10" name="Text Placeholder 6">
            <a:extLst>
              <a:ext uri="{FF2B5EF4-FFF2-40B4-BE49-F238E27FC236}">
                <a16:creationId xmlns:a16="http://schemas.microsoft.com/office/drawing/2014/main" id="{3F659F7F-9EF9-2323-D804-0A9547C441FD}"/>
              </a:ext>
            </a:extLst>
          </p:cNvPr>
          <p:cNvSpPr txBox="1">
            <a:spLocks/>
          </p:cNvSpPr>
          <p:nvPr/>
        </p:nvSpPr>
        <p:spPr>
          <a:xfrm>
            <a:off x="398306" y="3363532"/>
            <a:ext cx="11564049" cy="2528420"/>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1800" dirty="0"/>
              <a:t>Some factors to take into </a:t>
            </a:r>
            <a:r>
              <a:rPr lang="en-GB" sz="1800" b="1" dirty="0"/>
              <a:t>consideration</a:t>
            </a:r>
            <a:r>
              <a:rPr lang="en-GB" sz="1800" dirty="0"/>
              <a:t> are:                                             </a:t>
            </a:r>
          </a:p>
          <a:p>
            <a:pPr marL="285750" indent="-285750">
              <a:spcAft>
                <a:spcPts val="1200"/>
              </a:spcAft>
              <a:buFont typeface="Arial" panose="020B0604020202020204" pitchFamily="34" charset="0"/>
              <a:buChar char="•"/>
            </a:pPr>
            <a:r>
              <a:rPr lang="en-GB" sz="1800" b="1" dirty="0">
                <a:solidFill>
                  <a:srgbClr val="7654A2"/>
                </a:solidFill>
              </a:rPr>
              <a:t>Security </a:t>
            </a:r>
            <a:r>
              <a:rPr lang="en-GB" sz="1800" dirty="0"/>
              <a:t>- While Discord offers security features, it may not be as secure as specialised business communication tools. </a:t>
            </a:r>
          </a:p>
          <a:p>
            <a:pPr marL="285750" indent="-285750" algn="just">
              <a:spcAft>
                <a:spcPts val="1200"/>
              </a:spcAft>
              <a:buFont typeface="Arial" panose="020B0604020202020204" pitchFamily="34" charset="0"/>
              <a:buChar char="•"/>
            </a:pPr>
            <a:r>
              <a:rPr lang="en-GB" sz="1800" b="1" dirty="0">
                <a:solidFill>
                  <a:srgbClr val="7654A2"/>
                </a:solidFill>
              </a:rPr>
              <a:t>Professionalism </a:t>
            </a:r>
            <a:r>
              <a:rPr lang="en-GB" sz="1800" dirty="0"/>
              <a:t>- Discord's origins in the gaming world may not align with the professionalism expected in some corporate settings. It's essential to ensure that the platform's environment matches your business culture.</a:t>
            </a:r>
          </a:p>
          <a:p>
            <a:pPr marL="285750" indent="-285750" algn="just">
              <a:spcAft>
                <a:spcPts val="1200"/>
              </a:spcAft>
              <a:buFont typeface="Arial" panose="020B0604020202020204" pitchFamily="34" charset="0"/>
              <a:buChar char="•"/>
            </a:pPr>
            <a:r>
              <a:rPr lang="en-GB" sz="1800" b="1" dirty="0">
                <a:solidFill>
                  <a:srgbClr val="7654A2"/>
                </a:solidFill>
              </a:rPr>
              <a:t>Integration </a:t>
            </a:r>
            <a:r>
              <a:rPr lang="en-GB" sz="1800" dirty="0"/>
              <a:t>- Discord might not integrate as seamlessly with other business tools and software as dedicated business communication platforms.</a:t>
            </a:r>
          </a:p>
          <a:p>
            <a:pPr marL="285750" indent="-285750" algn="just">
              <a:spcAft>
                <a:spcPts val="1200"/>
              </a:spcAft>
              <a:buFont typeface="Arial" panose="020B0604020202020204" pitchFamily="34" charset="0"/>
              <a:buChar char="•"/>
            </a:pPr>
            <a:r>
              <a:rPr lang="en-GB" sz="1800" b="1" dirty="0">
                <a:solidFill>
                  <a:srgbClr val="7654A2"/>
                </a:solidFill>
              </a:rPr>
              <a:t>Scalability </a:t>
            </a:r>
            <a:r>
              <a:rPr lang="en-GB" sz="1800" dirty="0"/>
              <a:t>- Discord may not be the best choice for very large enterprises with extensive communication and collaboration needs.</a:t>
            </a:r>
          </a:p>
          <a:p>
            <a:pPr algn="just">
              <a:spcAft>
                <a:spcPts val="1200"/>
              </a:spcAft>
            </a:pPr>
            <a:r>
              <a:rPr lang="en-GB" sz="1800" dirty="0">
                <a:solidFill>
                  <a:srgbClr val="7654A2"/>
                </a:solidFill>
                <a:hlinkClick r:id="rId3">
                  <a:extLst>
                    <a:ext uri="{A12FA001-AC4F-418D-AE19-62706E023703}">
                      <ahyp:hlinkClr xmlns:ahyp="http://schemas.microsoft.com/office/drawing/2018/hyperlinkcolor" val="tx"/>
                    </a:ext>
                  </a:extLst>
                </a:hlinkClick>
              </a:rPr>
              <a:t>Click here for a link to Discord</a:t>
            </a:r>
            <a:endParaRPr lang="en-GB" sz="1800" dirty="0">
              <a:solidFill>
                <a:srgbClr val="7654A2"/>
              </a:solidFill>
            </a:endParaRPr>
          </a:p>
        </p:txBody>
      </p:sp>
    </p:spTree>
    <p:extLst>
      <p:ext uri="{BB962C8B-B14F-4D97-AF65-F5344CB8AC3E}">
        <p14:creationId xmlns:p14="http://schemas.microsoft.com/office/powerpoint/2010/main" val="158368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endParaRPr lang="fi-FI"/>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BUILDING TEAM MORALE/ SUPPORT NETWORKS</a:t>
            </a:r>
            <a:endParaRPr lang="en-IE" b="1" dirty="0"/>
          </a:p>
        </p:txBody>
      </p:sp>
      <p:pic>
        <p:nvPicPr>
          <p:cNvPr id="6" name="Marcador de posición de imagen 5">
            <a:extLst>
              <a:ext uri="{FF2B5EF4-FFF2-40B4-BE49-F238E27FC236}">
                <a16:creationId xmlns:a16="http://schemas.microsoft.com/office/drawing/2014/main" id="{D69DC11A-CBFE-553D-DD0F-FCAF9D860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5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8FF5C217-8736-115B-71CE-0411B071CA8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08436" y="221962"/>
            <a:ext cx="5571393" cy="6636037"/>
          </a:xfrm>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3036816" y="221963"/>
            <a:ext cx="8630578" cy="650492"/>
          </a:xfrm>
        </p:spPr>
        <p:txBody>
          <a:bodyPr/>
          <a:lstStyle/>
          <a:p>
            <a:pPr algn="r"/>
            <a:r>
              <a:rPr lang="en-GB" sz="3200" dirty="0"/>
              <a:t>The Power of Support Networks in Remote Work</a:t>
            </a:r>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535024" y="1048624"/>
            <a:ext cx="5132370" cy="5050832"/>
          </a:xfrm>
        </p:spPr>
        <p:txBody>
          <a:bodyPr/>
          <a:lstStyle/>
          <a:p>
            <a:pPr algn="just">
              <a:spcAft>
                <a:spcPts val="1200"/>
              </a:spcAft>
            </a:pPr>
            <a:r>
              <a:rPr lang="en-US" sz="1800" b="0" i="0" dirty="0">
                <a:effectLst/>
                <a:ea typeface="Calibri" panose="020F0502020204030204" pitchFamily="34" charset="0"/>
              </a:rPr>
              <a:t>In remote work today, creating a sense of belonging and support for employees is essential.</a:t>
            </a:r>
          </a:p>
          <a:p>
            <a:pPr algn="just">
              <a:spcAft>
                <a:spcPts val="1200"/>
              </a:spcAft>
            </a:pPr>
            <a:r>
              <a:rPr lang="en-GB" sz="1800" b="0" i="0" dirty="0">
                <a:effectLst/>
                <a:ea typeface="Calibri" panose="020F0502020204030204" pitchFamily="34" charset="0"/>
              </a:rPr>
              <a:t>A </a:t>
            </a:r>
            <a:r>
              <a:rPr lang="en-GB" sz="1800" b="1" i="0" dirty="0">
                <a:solidFill>
                  <a:srgbClr val="7654A2"/>
                </a:solidFill>
                <a:effectLst/>
                <a:ea typeface="Calibri" panose="020F0502020204030204" pitchFamily="34" charset="0"/>
              </a:rPr>
              <a:t>support network </a:t>
            </a:r>
            <a:r>
              <a:rPr lang="en-GB" sz="1800" b="0" i="0" dirty="0">
                <a:effectLst/>
                <a:ea typeface="Calibri" panose="020F0502020204030204" pitchFamily="34" charset="0"/>
              </a:rPr>
              <a:t>in the context of remote work refers to the </a:t>
            </a:r>
            <a:r>
              <a:rPr lang="en-GB" sz="1800" b="1" i="0" dirty="0">
                <a:effectLst/>
                <a:ea typeface="Calibri" panose="020F0502020204030204" pitchFamily="34" charset="0"/>
              </a:rPr>
              <a:t>system of connections</a:t>
            </a:r>
            <a:r>
              <a:rPr lang="en-GB" sz="1800" b="0" i="0" dirty="0">
                <a:effectLst/>
                <a:ea typeface="Calibri" panose="020F0502020204030204" pitchFamily="34" charset="0"/>
              </a:rPr>
              <a:t>, both professional and personal, that provide encouragement, assistance, and a safety net for employees as they navigate the challenges of working from various locations. </a:t>
            </a:r>
          </a:p>
          <a:p>
            <a:pPr algn="just">
              <a:spcAft>
                <a:spcPts val="1200"/>
              </a:spcAft>
            </a:pPr>
            <a:r>
              <a:rPr lang="en-GB" sz="1800" b="0" i="0" dirty="0">
                <a:effectLst/>
                <a:ea typeface="Calibri" panose="020F0502020204030204" pitchFamily="34" charset="0"/>
              </a:rPr>
              <a:t>Establishing and sustaining support networks for your remote employees is not just an act of goodwill; it's a strategic necessity. These networks are the lifelines that connect remote team members, foster collaboration, and elevate individual and collective well-being. Neglecting to build or offer such support can lead to several detrimental consequences.</a:t>
            </a:r>
          </a:p>
        </p:txBody>
      </p:sp>
    </p:spTree>
    <p:extLst>
      <p:ext uri="{BB962C8B-B14F-4D97-AF65-F5344CB8AC3E}">
        <p14:creationId xmlns:p14="http://schemas.microsoft.com/office/powerpoint/2010/main" val="27520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en-US" dirty="0"/>
              <a:t>Welcome to the </a:t>
            </a:r>
            <a:r>
              <a:rPr lang="en-US" dirty="0" err="1"/>
              <a:t>DigiWorkWell</a:t>
            </a:r>
            <a:r>
              <a:rPr lang="en-US" dirty="0"/>
              <a:t> Training Course</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p:txBody>
          <a:bodyPr/>
          <a:lstStyle/>
          <a:p>
            <a:pPr>
              <a:spcAft>
                <a:spcPts val="600"/>
              </a:spcAft>
            </a:pPr>
            <a:r>
              <a:rPr lang="en-GB" sz="1800" dirty="0"/>
              <a:t>Digitalisation and technology have enabled the opportunities for working and communication regardless of distance or time. While this has had many positive impacts, these changes can also have negative consequences for employers and employees. </a:t>
            </a:r>
          </a:p>
          <a:p>
            <a:pPr>
              <a:spcAft>
                <a:spcPts val="600"/>
              </a:spcAft>
            </a:pPr>
            <a:r>
              <a:rPr lang="en-GB" sz="1800" dirty="0"/>
              <a:t>This course offers you the knowledge, skills and self-belief required to implement and in-company programme </a:t>
            </a:r>
            <a:r>
              <a:rPr lang="en-GB" sz="1800"/>
              <a:t>to prevent </a:t>
            </a:r>
            <a:r>
              <a:rPr lang="en-GB" sz="1800" dirty="0"/>
              <a:t>employee digital overload. </a:t>
            </a:r>
            <a:r>
              <a:rPr lang="en-US" sz="1800" dirty="0"/>
              <a:t>SMEs are lagging behind large companies in terms of employee digital wellbeing policies and initiatives – with 82% of SME employers NOT having any digital health or wellbeing policies in place nor plans to introduce them. </a:t>
            </a:r>
            <a:endParaRPr lang="en-GB" sz="1800" dirty="0"/>
          </a:p>
          <a:p>
            <a:pPr>
              <a:spcAft>
                <a:spcPts val="600"/>
              </a:spcAft>
            </a:pPr>
            <a:r>
              <a:rPr lang="en-GB" sz="1800" dirty="0"/>
              <a:t>The course is divided into five modules. Each of these modules contains introduction to the themes, best practices and other training materials.</a:t>
            </a:r>
          </a:p>
          <a:p>
            <a:pPr>
              <a:spcAft>
                <a:spcPts val="600"/>
              </a:spcAft>
            </a:pPr>
            <a:r>
              <a:rPr lang="en-GB" sz="1800" b="1" dirty="0"/>
              <a:t>Throughout the modules you will learn</a:t>
            </a:r>
          </a:p>
          <a:p>
            <a:pPr marL="342900" indent="-342900">
              <a:buFont typeface="Arial" panose="020B0604020202020204" pitchFamily="34" charset="0"/>
              <a:buChar char="•"/>
            </a:pPr>
            <a:r>
              <a:rPr lang="en-GB" sz="1800" dirty="0"/>
              <a:t>What digital working is and its effects on both mental and physical health</a:t>
            </a:r>
          </a:p>
          <a:p>
            <a:pPr marL="342900" indent="-342900">
              <a:buFont typeface="Arial" panose="020B0604020202020204" pitchFamily="34" charset="0"/>
              <a:buChar char="•"/>
            </a:pPr>
            <a:r>
              <a:rPr lang="en-GB" sz="1800" dirty="0"/>
              <a:t>Setting up your own digital life in different areas Understanding the special features of digital working and communication</a:t>
            </a:r>
          </a:p>
          <a:p>
            <a:pPr marL="342900" indent="-342900">
              <a:buFont typeface="Arial" panose="020B0604020202020204" pitchFamily="34" charset="0"/>
              <a:buChar char="•"/>
            </a:pPr>
            <a:r>
              <a:rPr lang="en-GB" sz="1800" dirty="0"/>
              <a:t>What leading a digital workforce means and best practices for it.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5C764558-924B-AA30-94EB-F0B60C69690B}"/>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6892925" y="-7938"/>
            <a:ext cx="4992688"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352338"/>
            <a:ext cx="6776598" cy="931153"/>
          </a:xfrm>
        </p:spPr>
        <p:txBody>
          <a:bodyPr/>
          <a:lstStyle/>
          <a:p>
            <a:pPr>
              <a:spcBef>
                <a:spcPts val="0"/>
              </a:spcBef>
            </a:pPr>
            <a:r>
              <a:rPr lang="en-GB" sz="3200" dirty="0"/>
              <a:t>The Consequences of Neglecting Support Networks</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8" y="1635829"/>
            <a:ext cx="6354830" cy="4561241"/>
          </a:xfrm>
        </p:spPr>
        <p:txBody>
          <a:bodyPr/>
          <a:lstStyle/>
          <a:p>
            <a:pPr algn="just">
              <a:spcAft>
                <a:spcPts val="1200"/>
              </a:spcAft>
            </a:pPr>
            <a:r>
              <a:rPr lang="en-GB" sz="2000" b="1" i="0" dirty="0">
                <a:solidFill>
                  <a:srgbClr val="7654A2"/>
                </a:solidFill>
                <a:effectLst/>
                <a:ea typeface="Calibri" panose="020F0502020204030204" pitchFamily="34" charset="0"/>
              </a:rPr>
              <a:t>Isolation and Burnout</a:t>
            </a:r>
            <a:endParaRPr lang="en-GB" sz="2000" b="1" dirty="0">
              <a:solidFill>
                <a:srgbClr val="7654A2"/>
              </a:solidFill>
              <a:ea typeface="Calibri" panose="020F0502020204030204" pitchFamily="34" charset="0"/>
            </a:endParaRPr>
          </a:p>
          <a:p>
            <a:pPr algn="just">
              <a:spcAft>
                <a:spcPts val="1200"/>
              </a:spcAft>
            </a:pPr>
            <a:r>
              <a:rPr lang="en-GB" sz="1800" i="0" dirty="0">
                <a:effectLst/>
                <a:ea typeface="Calibri" panose="020F0502020204030204" pitchFamily="34" charset="0"/>
              </a:rPr>
              <a:t>Remote employees, by the very nature of their work, can feel isolated and disconnected from the world. This isolation can lead to burnout, diminishing overall well-being and productivity.</a:t>
            </a:r>
          </a:p>
          <a:p>
            <a:pPr>
              <a:spcBef>
                <a:spcPts val="1200"/>
              </a:spcBef>
              <a:spcAft>
                <a:spcPts val="1200"/>
              </a:spcAft>
            </a:pPr>
            <a:r>
              <a:rPr lang="en-GB" sz="2000" b="1" i="0" dirty="0">
                <a:solidFill>
                  <a:srgbClr val="7654A2"/>
                </a:solidFill>
                <a:effectLst/>
                <a:ea typeface="Calibri" panose="020F0502020204030204" pitchFamily="34" charset="0"/>
              </a:rPr>
              <a:t>Decreased Morale</a:t>
            </a:r>
          </a:p>
          <a:p>
            <a:pPr algn="just">
              <a:spcAft>
                <a:spcPts val="1200"/>
              </a:spcAft>
            </a:pPr>
            <a:r>
              <a:rPr lang="en-GB" sz="1800" i="0" dirty="0">
                <a:effectLst/>
                <a:ea typeface="Calibri" panose="020F0502020204030204" pitchFamily="34" charset="0"/>
              </a:rPr>
              <a:t>A lack of support networks can result in decreased morale among remote team members. Low morale often leads to reduced engagement and enthusiasm for work.</a:t>
            </a:r>
          </a:p>
          <a:p>
            <a:pPr algn="just">
              <a:spcBef>
                <a:spcPts val="1200"/>
              </a:spcBef>
              <a:spcAft>
                <a:spcPts val="1200"/>
              </a:spcAft>
            </a:pPr>
            <a:r>
              <a:rPr lang="en-GB" sz="2000" b="1" i="0" dirty="0">
                <a:solidFill>
                  <a:srgbClr val="7654A2"/>
                </a:solidFill>
                <a:effectLst/>
                <a:ea typeface="Calibri" panose="020F0502020204030204" pitchFamily="34" charset="0"/>
              </a:rPr>
              <a:t>Communication Breakdowns</a:t>
            </a:r>
          </a:p>
          <a:p>
            <a:pPr algn="just">
              <a:spcAft>
                <a:spcPts val="1200"/>
              </a:spcAft>
            </a:pPr>
            <a:r>
              <a:rPr lang="en-GB" sz="1800" i="0" dirty="0">
                <a:effectLst/>
                <a:ea typeface="Calibri" panose="020F0502020204030204" pitchFamily="34" charset="0"/>
              </a:rPr>
              <a:t>Without support networks, communication among remote employees may become fragmented and inefficient. This can hinder collaboration and the flow of information.</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08985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C2F0264-EFEB-373B-D456-223DCDD1AE22}"/>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40250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pPr algn="r">
              <a:spcBef>
                <a:spcPts val="0"/>
              </a:spcBef>
            </a:pPr>
            <a:r>
              <a:rPr lang="en-GB" sz="3200" dirty="0"/>
              <a:t>The Consequences of Neglecting Support Networks</a:t>
            </a:r>
          </a:p>
        </p:txBody>
      </p:sp>
      <p:sp>
        <p:nvSpPr>
          <p:cNvPr id="5" name="Text Placeholder 6">
            <a:extLst>
              <a:ext uri="{FF2B5EF4-FFF2-40B4-BE49-F238E27FC236}">
                <a16:creationId xmlns:a16="http://schemas.microsoft.com/office/drawing/2014/main" id="{14C32B51-2E97-94BE-5E50-F8D55E755166}"/>
              </a:ext>
            </a:extLst>
          </p:cNvPr>
          <p:cNvSpPr>
            <a:spLocks noGrp="1"/>
          </p:cNvSpPr>
          <p:nvPr>
            <p:ph type="body" sz="quarter" idx="48"/>
          </p:nvPr>
        </p:nvSpPr>
        <p:spPr>
          <a:xfrm>
            <a:off x="5446787" y="1392548"/>
            <a:ext cx="6220606" cy="4561241"/>
          </a:xfrm>
        </p:spPr>
        <p:txBody>
          <a:bodyPr/>
          <a:lstStyle/>
          <a:p>
            <a:pPr>
              <a:spcAft>
                <a:spcPts val="1200"/>
              </a:spcAft>
            </a:pPr>
            <a:r>
              <a:rPr lang="en-GB" sz="2000" b="1" i="0" dirty="0">
                <a:solidFill>
                  <a:srgbClr val="7654A2"/>
                </a:solidFill>
                <a:effectLst/>
                <a:ea typeface="Calibri" panose="020F0502020204030204" pitchFamily="34" charset="0"/>
              </a:rPr>
              <a:t>Mental Health Challenges</a:t>
            </a:r>
            <a:endParaRPr lang="en-GB" sz="2000" b="1" dirty="0">
              <a:solidFill>
                <a:srgbClr val="7654A2"/>
              </a:solidFill>
              <a:ea typeface="Calibri" panose="020F0502020204030204" pitchFamily="34" charset="0"/>
            </a:endParaRPr>
          </a:p>
          <a:p>
            <a:pPr algn="just">
              <a:spcAft>
                <a:spcPts val="1200"/>
              </a:spcAft>
            </a:pPr>
            <a:r>
              <a:rPr lang="en-GB" sz="1800" i="0" dirty="0">
                <a:effectLst/>
                <a:ea typeface="Calibri" panose="020F0502020204030204" pitchFamily="34" charset="0"/>
              </a:rPr>
              <a:t>Isolation and a lack of support networks can contribute to mental health issues, including anxiety and depression, which negatively impact an employee's ability to work effectively.</a:t>
            </a:r>
          </a:p>
          <a:p>
            <a:pPr>
              <a:spcBef>
                <a:spcPts val="1200"/>
              </a:spcBef>
              <a:spcAft>
                <a:spcPts val="1200"/>
              </a:spcAft>
            </a:pPr>
            <a:r>
              <a:rPr lang="en-GB" sz="2000" b="1" i="0" dirty="0">
                <a:solidFill>
                  <a:srgbClr val="7654A2"/>
                </a:solidFill>
                <a:effectLst/>
                <a:ea typeface="Calibri" panose="020F0502020204030204" pitchFamily="34" charset="0"/>
              </a:rPr>
              <a:t>High Turnover Rates</a:t>
            </a:r>
          </a:p>
          <a:p>
            <a:pPr algn="just">
              <a:spcAft>
                <a:spcPts val="1200"/>
              </a:spcAft>
            </a:pPr>
            <a:r>
              <a:rPr lang="en-GB" sz="1800" i="0" dirty="0">
                <a:effectLst/>
                <a:ea typeface="Calibri" panose="020F0502020204030204" pitchFamily="34" charset="0"/>
              </a:rPr>
              <a:t>Isolated employees are more likely to feel disengaged and may seek alternative job opportunities. High turnover rates can be costly for businesses.</a:t>
            </a:r>
          </a:p>
          <a:p>
            <a:pPr>
              <a:spcBef>
                <a:spcPts val="1200"/>
              </a:spcBef>
              <a:spcAft>
                <a:spcPts val="1200"/>
              </a:spcAft>
            </a:pPr>
            <a:r>
              <a:rPr lang="en-GB" sz="2000" b="1" i="0" dirty="0">
                <a:solidFill>
                  <a:srgbClr val="7654A2"/>
                </a:solidFill>
                <a:effectLst/>
                <a:ea typeface="Calibri" panose="020F0502020204030204" pitchFamily="34" charset="0"/>
              </a:rPr>
              <a:t>Reduced Productivity</a:t>
            </a:r>
          </a:p>
          <a:p>
            <a:pPr algn="just">
              <a:spcAft>
                <a:spcPts val="1200"/>
              </a:spcAft>
            </a:pPr>
            <a:r>
              <a:rPr lang="en-GB" sz="1800" i="0" dirty="0">
                <a:effectLst/>
                <a:ea typeface="Calibri" panose="020F0502020204030204" pitchFamily="34" charset="0"/>
              </a:rPr>
              <a:t>Remote employees facing challenges without support may experience reduced productivity due to increased stress levels and a lack of resources to overcome obstacles.</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47226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E1F5B8-DC98-0702-5623-B37F2199B05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7631723" y="-7938"/>
            <a:ext cx="4253890"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352338"/>
            <a:ext cx="7957127" cy="931153"/>
          </a:xfrm>
        </p:spPr>
        <p:txBody>
          <a:bodyPr/>
          <a:lstStyle/>
          <a:p>
            <a:pPr>
              <a:spcBef>
                <a:spcPts val="0"/>
              </a:spcBef>
            </a:pPr>
            <a:r>
              <a:rPr lang="en-GB" sz="3200" dirty="0"/>
              <a:t>Advantages of Building Support Networks for Remote Employees:</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434518"/>
            <a:ext cx="7109840" cy="5071144"/>
          </a:xfrm>
        </p:spPr>
        <p:txBody>
          <a:bodyPr/>
          <a:lstStyle/>
          <a:p>
            <a:pPr algn="just">
              <a:spcAft>
                <a:spcPts val="600"/>
              </a:spcAft>
            </a:pPr>
            <a:r>
              <a:rPr lang="en-GB" sz="2000" b="1" i="0" dirty="0">
                <a:solidFill>
                  <a:srgbClr val="7654A2"/>
                </a:solidFill>
                <a:effectLst/>
                <a:ea typeface="Calibri" panose="020F0502020204030204" pitchFamily="34" charset="0"/>
              </a:rPr>
              <a:t>Enhances Well-Being</a:t>
            </a:r>
            <a:endParaRPr lang="en-GB" sz="2000" b="1" dirty="0">
              <a:solidFill>
                <a:srgbClr val="7654A2"/>
              </a:solidFill>
              <a:ea typeface="Calibri" panose="020F0502020204030204" pitchFamily="34" charset="0"/>
            </a:endParaRPr>
          </a:p>
          <a:p>
            <a:pPr algn="just">
              <a:spcAft>
                <a:spcPts val="1200"/>
              </a:spcAft>
            </a:pPr>
            <a:r>
              <a:rPr lang="en-GB" sz="1800" i="0" dirty="0">
                <a:effectLst/>
                <a:ea typeface="Calibri" panose="020F0502020204030204" pitchFamily="34" charset="0"/>
              </a:rPr>
              <a:t>Support networks offer a sense of belonging and emotional support, which boosts the mental and emotional well-being of remote employees.</a:t>
            </a:r>
          </a:p>
          <a:p>
            <a:pPr>
              <a:spcAft>
                <a:spcPts val="600"/>
              </a:spcAft>
            </a:pPr>
            <a:r>
              <a:rPr lang="en-GB" sz="2000" b="1" i="0" dirty="0">
                <a:solidFill>
                  <a:srgbClr val="7654A2"/>
                </a:solidFill>
                <a:effectLst/>
                <a:ea typeface="Calibri" panose="020F0502020204030204" pitchFamily="34" charset="0"/>
              </a:rPr>
              <a:t>Improves Collaboration</a:t>
            </a:r>
          </a:p>
          <a:p>
            <a:pPr algn="just">
              <a:spcAft>
                <a:spcPts val="1200"/>
              </a:spcAft>
            </a:pPr>
            <a:r>
              <a:rPr lang="en-GB" sz="1800" i="0" dirty="0">
                <a:effectLst/>
                <a:ea typeface="Calibri" panose="020F0502020204030204" pitchFamily="34" charset="0"/>
              </a:rPr>
              <a:t>These networks facilitate better collaboration by creating a space for sharing ideas, solving problems together, and fostering a sense of teamwork.</a:t>
            </a:r>
          </a:p>
          <a:p>
            <a:pPr algn="just">
              <a:spcAft>
                <a:spcPts val="600"/>
              </a:spcAft>
            </a:pPr>
            <a:r>
              <a:rPr lang="en-GB" sz="2000" b="1" i="0" dirty="0">
                <a:solidFill>
                  <a:srgbClr val="7654A2"/>
                </a:solidFill>
                <a:effectLst/>
                <a:ea typeface="Calibri" panose="020F0502020204030204" pitchFamily="34" charset="0"/>
              </a:rPr>
              <a:t>Raises Morale and Productivity</a:t>
            </a:r>
          </a:p>
          <a:p>
            <a:pPr algn="just">
              <a:spcAft>
                <a:spcPts val="1200"/>
              </a:spcAft>
            </a:pPr>
            <a:r>
              <a:rPr lang="en-GB" sz="1800" i="0" dirty="0">
                <a:effectLst/>
                <a:ea typeface="Calibri" panose="020F0502020204030204" pitchFamily="34" charset="0"/>
              </a:rPr>
              <a:t>When employees feel supported and valued, their morale improves, leading to increased job satisfaction and loyalty. Not only that, engaged and content employees are likely to be more productive. </a:t>
            </a:r>
          </a:p>
          <a:p>
            <a:pPr>
              <a:spcAft>
                <a:spcPts val="1200"/>
              </a:spcAft>
            </a:pPr>
            <a:r>
              <a:rPr lang="en-US" sz="2000" b="1" i="0" dirty="0">
                <a:solidFill>
                  <a:srgbClr val="7654A2"/>
                </a:solidFill>
                <a:effectLst/>
                <a:ea typeface="Calibri" panose="020F0502020204030204" pitchFamily="34" charset="0"/>
              </a:rPr>
              <a:t>Retention and Recruitment</a:t>
            </a:r>
          </a:p>
          <a:p>
            <a:pPr algn="just">
              <a:spcAft>
                <a:spcPts val="1200"/>
              </a:spcAft>
            </a:pPr>
            <a:r>
              <a:rPr lang="en-GB" sz="1800" i="0" dirty="0">
                <a:effectLst/>
                <a:ea typeface="Calibri" panose="020F0502020204030204" pitchFamily="34" charset="0"/>
              </a:rPr>
              <a:t>A supportive remote work environment makes it easier to retain top talent and attract new employees. It's a competitive advantage in the job market.</a:t>
            </a:r>
          </a:p>
        </p:txBody>
      </p:sp>
    </p:spTree>
    <p:extLst>
      <p:ext uri="{BB962C8B-B14F-4D97-AF65-F5344CB8AC3E}">
        <p14:creationId xmlns:p14="http://schemas.microsoft.com/office/powerpoint/2010/main" val="3818907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6AD0068-6753-C230-D88E-AB29A34E55C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144594"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pPr algn="r">
              <a:spcBef>
                <a:spcPts val="0"/>
              </a:spcBef>
            </a:pPr>
            <a:r>
              <a:rPr lang="en-GB" sz="3200" dirty="0"/>
              <a:t>How to Build and Maintain</a:t>
            </a:r>
          </a:p>
          <a:p>
            <a:pPr algn="r">
              <a:spcBef>
                <a:spcPts val="0"/>
              </a:spcBef>
            </a:pPr>
            <a:r>
              <a:rPr lang="en-GB" sz="3200" dirty="0"/>
              <a:t>A Support Network</a:t>
            </a:r>
          </a:p>
        </p:txBody>
      </p:sp>
      <p:sp>
        <p:nvSpPr>
          <p:cNvPr id="6" name="Text Placeholder 6">
            <a:extLst>
              <a:ext uri="{FF2B5EF4-FFF2-40B4-BE49-F238E27FC236}">
                <a16:creationId xmlns:a16="http://schemas.microsoft.com/office/drawing/2014/main" id="{65C59379-67A8-3474-A2D9-25BAE7EA0197}"/>
              </a:ext>
            </a:extLst>
          </p:cNvPr>
          <p:cNvSpPr>
            <a:spLocks noGrp="1"/>
          </p:cNvSpPr>
          <p:nvPr>
            <p:ph type="body" sz="quarter" idx="48"/>
          </p:nvPr>
        </p:nvSpPr>
        <p:spPr>
          <a:xfrm>
            <a:off x="5259897" y="1286794"/>
            <a:ext cx="6407496" cy="5097228"/>
          </a:xfrm>
        </p:spPr>
        <p:txBody>
          <a:bodyPr/>
          <a:lstStyle/>
          <a:p>
            <a:pPr>
              <a:spcAft>
                <a:spcPts val="1200"/>
              </a:spcAft>
            </a:pPr>
            <a:r>
              <a:rPr lang="en-GB" sz="2000" b="1" i="0" dirty="0">
                <a:solidFill>
                  <a:srgbClr val="7654A2"/>
                </a:solidFill>
                <a:effectLst/>
                <a:ea typeface="Calibri" panose="020F0502020204030204" pitchFamily="34" charset="0"/>
              </a:rPr>
              <a:t>Define the purpose</a:t>
            </a:r>
            <a:endParaRPr lang="en-GB" sz="2000" b="1" dirty="0">
              <a:solidFill>
                <a:srgbClr val="7654A2"/>
              </a:solidFill>
              <a:ea typeface="Calibri" panose="020F0502020204030204" pitchFamily="34" charset="0"/>
            </a:endParaRPr>
          </a:p>
          <a:p>
            <a:pPr algn="just">
              <a:spcAft>
                <a:spcPts val="1200"/>
              </a:spcAft>
            </a:pPr>
            <a:r>
              <a:rPr lang="en-GB" sz="1800" i="0" dirty="0">
                <a:effectLst/>
                <a:ea typeface="Calibri" panose="020F0502020204030204" pitchFamily="34" charset="0"/>
              </a:rPr>
              <a:t>It is important to clarify the purpose of the support network. Determine whether it's for professional development, emotional support, skill-sharing, or a combination of these.</a:t>
            </a:r>
          </a:p>
          <a:p>
            <a:pPr algn="just">
              <a:spcAft>
                <a:spcPts val="1200"/>
              </a:spcAft>
            </a:pPr>
            <a:r>
              <a:rPr lang="en-GB" sz="2000" b="1" i="0" dirty="0">
                <a:solidFill>
                  <a:srgbClr val="7654A2"/>
                </a:solidFill>
                <a:effectLst/>
                <a:ea typeface="Calibri" panose="020F0502020204030204" pitchFamily="34" charset="0"/>
              </a:rPr>
              <a:t>Identify Key Players</a:t>
            </a:r>
          </a:p>
          <a:p>
            <a:pPr algn="just">
              <a:spcAft>
                <a:spcPts val="1200"/>
              </a:spcAft>
            </a:pPr>
            <a:r>
              <a:rPr lang="en-GB" sz="1800" i="0" dirty="0">
                <a:effectLst/>
                <a:ea typeface="Calibri" panose="020F0502020204030204" pitchFamily="34" charset="0"/>
              </a:rPr>
              <a:t>Identify individuals within the organisation who are enthusiastic about participating in and contributing to the support network. These could be team leaders, mentors, or experienced employees.</a:t>
            </a:r>
          </a:p>
          <a:p>
            <a:pPr>
              <a:spcAft>
                <a:spcPts val="1200"/>
              </a:spcAft>
            </a:pPr>
            <a:r>
              <a:rPr lang="en-GB" sz="2000" b="1" i="0" dirty="0">
                <a:solidFill>
                  <a:srgbClr val="7654A2"/>
                </a:solidFill>
                <a:effectLst/>
                <a:ea typeface="Calibri" panose="020F0502020204030204" pitchFamily="34" charset="0"/>
              </a:rPr>
              <a:t>Establish Clear Goals</a:t>
            </a:r>
          </a:p>
          <a:p>
            <a:pPr algn="just">
              <a:spcAft>
                <a:spcPts val="1200"/>
              </a:spcAft>
            </a:pPr>
            <a:r>
              <a:rPr lang="en-GB" sz="1800" i="0" dirty="0">
                <a:effectLst/>
                <a:ea typeface="Calibri" panose="020F0502020204030204" pitchFamily="34" charset="0"/>
              </a:rPr>
              <a:t>Define what the desired outcomes are and how success will be measured.</a:t>
            </a:r>
          </a:p>
          <a:p>
            <a:pPr>
              <a:spcAft>
                <a:spcPts val="1200"/>
              </a:spcAft>
            </a:pPr>
            <a:r>
              <a:rPr lang="en-GB" sz="2000" b="1" i="0" dirty="0">
                <a:solidFill>
                  <a:srgbClr val="7654A2"/>
                </a:solidFill>
                <a:effectLst/>
                <a:ea typeface="Calibri" panose="020F0502020204030204" pitchFamily="34" charset="0"/>
              </a:rPr>
              <a:t>Set Communication Channels</a:t>
            </a:r>
          </a:p>
          <a:p>
            <a:pPr algn="just">
              <a:spcAft>
                <a:spcPts val="1200"/>
              </a:spcAft>
            </a:pPr>
            <a:r>
              <a:rPr lang="en-GB" sz="1800" i="0" dirty="0">
                <a:effectLst/>
                <a:ea typeface="Calibri" panose="020F0502020204030204" pitchFamily="34" charset="0"/>
              </a:rPr>
              <a:t>Some communication tools and channels are provided in the topic “</a:t>
            </a:r>
            <a:r>
              <a:rPr lang="en-GB" sz="1800" i="0" dirty="0">
                <a:solidFill>
                  <a:srgbClr val="7654A2"/>
                </a:solidFill>
                <a:effectLst/>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Virtual Conferencing Tools</a:t>
            </a:r>
            <a:r>
              <a:rPr lang="en-GB" sz="1800" i="0" dirty="0">
                <a:effectLst/>
                <a:ea typeface="Calibri" panose="020F0502020204030204" pitchFamily="34" charset="0"/>
              </a:rPr>
              <a:t>”.</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334783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1868AD2D-1F92-3E14-E03E-3D60B9A81B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7514491" y="-7938"/>
            <a:ext cx="4371121"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167805"/>
            <a:ext cx="7957127" cy="931153"/>
          </a:xfrm>
        </p:spPr>
        <p:txBody>
          <a:bodyPr/>
          <a:lstStyle/>
          <a:p>
            <a:pPr>
              <a:spcBef>
                <a:spcPts val="0"/>
              </a:spcBef>
            </a:pPr>
            <a:r>
              <a:rPr lang="en-GB" sz="3200" dirty="0"/>
              <a:t>How to Build and Maintain</a:t>
            </a:r>
          </a:p>
          <a:p>
            <a:pPr>
              <a:spcBef>
                <a:spcPts val="0"/>
              </a:spcBef>
            </a:pPr>
            <a:r>
              <a:rPr lang="en-GB" sz="3200" dirty="0"/>
              <a:t>A Support Network</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098958"/>
            <a:ext cx="6874948" cy="5297647"/>
          </a:xfrm>
        </p:spPr>
        <p:txBody>
          <a:bodyPr/>
          <a:lstStyle/>
          <a:p>
            <a:pPr algn="just">
              <a:spcAft>
                <a:spcPts val="600"/>
              </a:spcAft>
            </a:pPr>
            <a:r>
              <a:rPr lang="en-GB" sz="2000" b="1" i="0" dirty="0">
                <a:solidFill>
                  <a:srgbClr val="7654A2"/>
                </a:solidFill>
                <a:effectLst/>
                <a:ea typeface="Calibri" panose="020F0502020204030204" pitchFamily="34" charset="0"/>
              </a:rPr>
              <a:t>Create a Welcoming Environment</a:t>
            </a:r>
            <a:endParaRPr lang="en-GB" sz="2000" b="1" dirty="0">
              <a:solidFill>
                <a:srgbClr val="7654A2"/>
              </a:solidFill>
              <a:ea typeface="Calibri" panose="020F0502020204030204" pitchFamily="34" charset="0"/>
            </a:endParaRPr>
          </a:p>
          <a:p>
            <a:pPr algn="just">
              <a:spcAft>
                <a:spcPts val="1200"/>
              </a:spcAft>
            </a:pPr>
            <a:r>
              <a:rPr lang="en-GB" sz="1800" i="0" dirty="0">
                <a:effectLst/>
                <a:ea typeface="Calibri" panose="020F0502020204030204" pitchFamily="34" charset="0"/>
              </a:rPr>
              <a:t>Foster a culture of inclusivity, trust, and respect. Ensure that all members feel comfortable sharing their thoughts and experiences.</a:t>
            </a:r>
          </a:p>
          <a:p>
            <a:pPr>
              <a:spcAft>
                <a:spcPts val="600"/>
              </a:spcAft>
            </a:pPr>
            <a:r>
              <a:rPr lang="en-GB" sz="2000" b="1" i="0" dirty="0">
                <a:solidFill>
                  <a:srgbClr val="7654A2"/>
                </a:solidFill>
                <a:effectLst/>
                <a:ea typeface="Calibri" panose="020F0502020204030204" pitchFamily="34" charset="0"/>
              </a:rPr>
              <a:t>Have Regular Meetings</a:t>
            </a:r>
          </a:p>
          <a:p>
            <a:pPr algn="just">
              <a:spcAft>
                <a:spcPts val="1200"/>
              </a:spcAft>
            </a:pPr>
            <a:r>
              <a:rPr lang="en-GB" sz="1800" i="0" dirty="0">
                <a:effectLst/>
                <a:ea typeface="Calibri" panose="020F0502020204030204" pitchFamily="34" charset="0"/>
              </a:rPr>
              <a:t>Schedule regular meetings, whether they are weekly, bi-weekly, or monthly. Consistency is key to maintaining engagement.</a:t>
            </a:r>
          </a:p>
          <a:p>
            <a:pPr algn="just">
              <a:spcAft>
                <a:spcPts val="600"/>
              </a:spcAft>
            </a:pPr>
            <a:r>
              <a:rPr lang="en-GB" sz="2000" b="1" i="0" dirty="0">
                <a:solidFill>
                  <a:srgbClr val="7654A2"/>
                </a:solidFill>
                <a:effectLst/>
                <a:ea typeface="Calibri" panose="020F0502020204030204" pitchFamily="34" charset="0"/>
              </a:rPr>
              <a:t>Structured Discussions</a:t>
            </a:r>
          </a:p>
          <a:p>
            <a:pPr algn="just">
              <a:spcAft>
                <a:spcPts val="1200"/>
              </a:spcAft>
            </a:pPr>
            <a:r>
              <a:rPr lang="en-GB" sz="1800" i="0" dirty="0">
                <a:effectLst/>
                <a:ea typeface="Calibri" panose="020F0502020204030204" pitchFamily="34" charset="0"/>
              </a:rPr>
              <a:t>Have structured discussions during meetings. This could include sharing achievements, discussing challenges, or learning from guest speakers. </a:t>
            </a:r>
          </a:p>
          <a:p>
            <a:pPr>
              <a:spcAft>
                <a:spcPts val="600"/>
              </a:spcAft>
            </a:pPr>
            <a:r>
              <a:rPr lang="en-US" sz="2000" b="1" i="0" dirty="0">
                <a:solidFill>
                  <a:srgbClr val="7654A2"/>
                </a:solidFill>
                <a:effectLst/>
                <a:ea typeface="Calibri" panose="020F0502020204030204" pitchFamily="34" charset="0"/>
              </a:rPr>
              <a:t>Mentorship Programs</a:t>
            </a:r>
          </a:p>
          <a:p>
            <a:pPr algn="just">
              <a:spcAft>
                <a:spcPts val="1200"/>
              </a:spcAft>
            </a:pPr>
            <a:r>
              <a:rPr lang="en-GB" sz="1800" i="0" dirty="0">
                <a:effectLst/>
                <a:ea typeface="Calibri" panose="020F0502020204030204" pitchFamily="34" charset="0"/>
              </a:rPr>
              <a:t>Establish mentorship programs where experienced employees can guide newcomers or those seeking professional growth.</a:t>
            </a:r>
          </a:p>
          <a:p>
            <a:pPr algn="just">
              <a:spcAft>
                <a:spcPts val="1200"/>
              </a:spcAft>
            </a:pPr>
            <a:r>
              <a:rPr lang="en-GB" sz="2000" b="1" dirty="0">
                <a:solidFill>
                  <a:srgbClr val="7654A2"/>
                </a:solidFill>
                <a:ea typeface="Calibri" panose="020F0502020204030204" pitchFamily="34" charset="0"/>
              </a:rPr>
              <a:t>Provide Resources</a:t>
            </a:r>
          </a:p>
          <a:p>
            <a:pPr algn="just">
              <a:spcAft>
                <a:spcPts val="1200"/>
              </a:spcAft>
            </a:pPr>
            <a:r>
              <a:rPr lang="en-GB" sz="1800" i="0" dirty="0">
                <a:effectLst/>
                <a:ea typeface="Calibri" panose="020F0502020204030204" pitchFamily="34" charset="0"/>
              </a:rPr>
              <a:t>Offer access to resources, training materials, or experts to help members achieve their goals. This could include mindfulness sessions or other ways to promote wellbeing.</a:t>
            </a:r>
          </a:p>
        </p:txBody>
      </p:sp>
    </p:spTree>
    <p:extLst>
      <p:ext uri="{BB962C8B-B14F-4D97-AF65-F5344CB8AC3E}">
        <p14:creationId xmlns:p14="http://schemas.microsoft.com/office/powerpoint/2010/main" val="427698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616CA41F-3539-5452-0D6A-C37DBB902892}"/>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02545" y="0"/>
            <a:ext cx="4375291"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pPr algn="r">
              <a:spcBef>
                <a:spcPts val="0"/>
              </a:spcBef>
            </a:pPr>
            <a:r>
              <a:rPr lang="en-GB" sz="3200" dirty="0"/>
              <a:t>How to Build and Maintain</a:t>
            </a:r>
          </a:p>
          <a:p>
            <a:pPr algn="r">
              <a:spcBef>
                <a:spcPts val="0"/>
              </a:spcBef>
            </a:pPr>
            <a:r>
              <a:rPr lang="en-GB" sz="3200" dirty="0"/>
              <a:t>A Support Network</a:t>
            </a:r>
          </a:p>
        </p:txBody>
      </p:sp>
      <p:sp>
        <p:nvSpPr>
          <p:cNvPr id="6" name="Text Placeholder 6">
            <a:extLst>
              <a:ext uri="{FF2B5EF4-FFF2-40B4-BE49-F238E27FC236}">
                <a16:creationId xmlns:a16="http://schemas.microsoft.com/office/drawing/2014/main" id="{65C59379-67A8-3474-A2D9-25BAE7EA0197}"/>
              </a:ext>
            </a:extLst>
          </p:cNvPr>
          <p:cNvSpPr>
            <a:spLocks noGrp="1"/>
          </p:cNvSpPr>
          <p:nvPr>
            <p:ph type="body" sz="quarter" idx="48"/>
          </p:nvPr>
        </p:nvSpPr>
        <p:spPr>
          <a:xfrm>
            <a:off x="5259897" y="1199626"/>
            <a:ext cx="6407496" cy="5184396"/>
          </a:xfrm>
        </p:spPr>
        <p:txBody>
          <a:bodyPr/>
          <a:lstStyle/>
          <a:p>
            <a:pPr>
              <a:spcAft>
                <a:spcPts val="1200"/>
              </a:spcAft>
            </a:pPr>
            <a:r>
              <a:rPr lang="en-GB" sz="2000" b="1" i="0" dirty="0">
                <a:solidFill>
                  <a:srgbClr val="7654A2"/>
                </a:solidFill>
                <a:effectLst/>
                <a:ea typeface="Calibri" panose="020F0502020204030204" pitchFamily="34" charset="0"/>
              </a:rPr>
              <a:t>Encourage Open Dialogue</a:t>
            </a:r>
            <a:endParaRPr lang="en-GB" sz="2000" b="1" dirty="0">
              <a:solidFill>
                <a:srgbClr val="7654A2"/>
              </a:solidFill>
              <a:ea typeface="Calibri" panose="020F0502020204030204" pitchFamily="34" charset="0"/>
            </a:endParaRPr>
          </a:p>
          <a:p>
            <a:pPr algn="just">
              <a:spcAft>
                <a:spcPts val="1200"/>
              </a:spcAft>
            </a:pPr>
            <a:r>
              <a:rPr lang="en-GB" sz="1800" i="0" dirty="0">
                <a:effectLst/>
                <a:ea typeface="Calibri" panose="020F0502020204030204" pitchFamily="34" charset="0"/>
              </a:rPr>
              <a:t>Promote open and honest conversations. Encourage members to express their thoughts, questions, and concerns.</a:t>
            </a:r>
          </a:p>
          <a:p>
            <a:pPr algn="just">
              <a:spcAft>
                <a:spcPts val="1200"/>
              </a:spcAft>
            </a:pPr>
            <a:r>
              <a:rPr lang="en-GB" sz="2000" b="1" i="0" dirty="0">
                <a:solidFill>
                  <a:srgbClr val="7654A2"/>
                </a:solidFill>
                <a:effectLst/>
                <a:ea typeface="Calibri" panose="020F0502020204030204" pitchFamily="34" charset="0"/>
              </a:rPr>
              <a:t>Feedback Mechanism</a:t>
            </a:r>
          </a:p>
          <a:p>
            <a:pPr algn="just">
              <a:spcAft>
                <a:spcPts val="1200"/>
              </a:spcAft>
            </a:pPr>
            <a:r>
              <a:rPr lang="en-GB" sz="1800" i="0" dirty="0">
                <a:effectLst/>
                <a:ea typeface="Calibri" panose="020F0502020204030204" pitchFamily="34" charset="0"/>
              </a:rPr>
              <a:t>Implement a feedback mechanism to collect suggestions for improvement. Regularly assess the network's effectiveness.</a:t>
            </a:r>
          </a:p>
          <a:p>
            <a:pPr>
              <a:spcAft>
                <a:spcPts val="1200"/>
              </a:spcAft>
            </a:pPr>
            <a:r>
              <a:rPr lang="en-GB" sz="2000" b="1" i="0" dirty="0">
                <a:solidFill>
                  <a:srgbClr val="7654A2"/>
                </a:solidFill>
                <a:effectLst/>
                <a:ea typeface="Calibri" panose="020F0502020204030204" pitchFamily="34" charset="0"/>
              </a:rPr>
              <a:t>Social Interactions</a:t>
            </a:r>
          </a:p>
          <a:p>
            <a:pPr algn="just">
              <a:spcAft>
                <a:spcPts val="1200"/>
              </a:spcAft>
            </a:pPr>
            <a:r>
              <a:rPr lang="en-GB" sz="1800" i="0" dirty="0">
                <a:effectLst/>
                <a:ea typeface="Calibri" panose="020F0502020204030204" pitchFamily="34" charset="0"/>
              </a:rPr>
              <a:t>Balance professional discussions with social interactions. Virtual coffee breaks or informal gatherings can help build personal connections. For more inspiration, you can check out the “</a:t>
            </a:r>
            <a:r>
              <a:rPr lang="en-GB" sz="1800" i="0" dirty="0">
                <a:solidFill>
                  <a:srgbClr val="7654A2"/>
                </a:solidFill>
                <a:effectLst/>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Activities</a:t>
            </a:r>
            <a:r>
              <a:rPr lang="en-GB" sz="1800" i="0" dirty="0">
                <a:effectLst/>
                <a:ea typeface="Calibri" panose="020F0502020204030204" pitchFamily="34" charset="0"/>
              </a:rPr>
              <a:t>” section. </a:t>
            </a:r>
          </a:p>
          <a:p>
            <a:pPr>
              <a:spcAft>
                <a:spcPts val="1200"/>
              </a:spcAft>
            </a:pPr>
            <a:r>
              <a:rPr lang="en-GB" sz="2000" b="1" i="0" dirty="0">
                <a:solidFill>
                  <a:srgbClr val="7654A2"/>
                </a:solidFill>
                <a:effectLst/>
                <a:ea typeface="Calibri" panose="020F0502020204030204" pitchFamily="34" charset="0"/>
              </a:rPr>
              <a:t>Support Diversity and Inclusion</a:t>
            </a:r>
          </a:p>
          <a:p>
            <a:pPr algn="just">
              <a:spcAft>
                <a:spcPts val="1200"/>
              </a:spcAft>
            </a:pPr>
            <a:r>
              <a:rPr lang="en-GB" sz="1800" i="0" dirty="0">
                <a:effectLst/>
                <a:ea typeface="Calibri" panose="020F0502020204030204" pitchFamily="34" charset="0"/>
              </a:rPr>
              <a:t>Ensure that the network welcomes and supports individuals from diverse backgrounds. </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2721111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0912A054-9555-51F2-A323-9FAA413897F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928094" y="-7938"/>
            <a:ext cx="4992688"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167805"/>
            <a:ext cx="7957127" cy="931153"/>
          </a:xfrm>
        </p:spPr>
        <p:txBody>
          <a:bodyPr/>
          <a:lstStyle/>
          <a:p>
            <a:pPr>
              <a:spcBef>
                <a:spcPts val="0"/>
              </a:spcBef>
            </a:pPr>
            <a:r>
              <a:rPr lang="en-GB" sz="3200" dirty="0"/>
              <a:t>How to Build and Maintain</a:t>
            </a:r>
          </a:p>
          <a:p>
            <a:pPr>
              <a:spcBef>
                <a:spcPts val="0"/>
              </a:spcBef>
            </a:pPr>
            <a:r>
              <a:rPr lang="en-GB" sz="3200" dirty="0"/>
              <a:t>A Support Network</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274701"/>
            <a:ext cx="6401078" cy="5121904"/>
          </a:xfrm>
        </p:spPr>
        <p:txBody>
          <a:bodyPr/>
          <a:lstStyle/>
          <a:p>
            <a:pPr algn="just">
              <a:spcAft>
                <a:spcPts val="1200"/>
              </a:spcAft>
            </a:pPr>
            <a:r>
              <a:rPr lang="en-GB" sz="2000" b="1" i="0" dirty="0">
                <a:solidFill>
                  <a:srgbClr val="7654A2"/>
                </a:solidFill>
                <a:effectLst/>
                <a:ea typeface="Calibri" panose="020F0502020204030204" pitchFamily="34" charset="0"/>
              </a:rPr>
              <a:t>Celebrate Achievements</a:t>
            </a:r>
            <a:endParaRPr lang="en-GB" sz="2000" b="1" dirty="0">
              <a:solidFill>
                <a:srgbClr val="7654A2"/>
              </a:solidFill>
              <a:ea typeface="Calibri" panose="020F0502020204030204" pitchFamily="34" charset="0"/>
            </a:endParaRPr>
          </a:p>
          <a:p>
            <a:pPr algn="just">
              <a:spcAft>
                <a:spcPts val="1200"/>
              </a:spcAft>
            </a:pPr>
            <a:r>
              <a:rPr lang="en-GB" sz="1800" i="0" dirty="0">
                <a:effectLst/>
                <a:ea typeface="Calibri" panose="020F0502020204030204" pitchFamily="34" charset="0"/>
              </a:rPr>
              <a:t>Acknowledge and celebrate the achievements, </a:t>
            </a:r>
            <a:r>
              <a:rPr lang="en-GB" sz="1800" dirty="0">
                <a:ea typeface="Calibri" panose="020F0502020204030204" pitchFamily="34" charset="0"/>
              </a:rPr>
              <a:t>r</a:t>
            </a:r>
            <a:r>
              <a:rPr lang="en-GB" sz="1800" i="0" dirty="0">
                <a:effectLst/>
                <a:ea typeface="Calibri" panose="020F0502020204030204" pitchFamily="34" charset="0"/>
              </a:rPr>
              <a:t>ecognise contributions and milestones of network members.</a:t>
            </a:r>
          </a:p>
          <a:p>
            <a:pPr>
              <a:spcAft>
                <a:spcPts val="1200"/>
              </a:spcAft>
            </a:pPr>
            <a:r>
              <a:rPr lang="en-GB" sz="2000" b="1" i="0" dirty="0">
                <a:solidFill>
                  <a:srgbClr val="7654A2"/>
                </a:solidFill>
                <a:effectLst/>
                <a:ea typeface="Calibri" panose="020F0502020204030204" pitchFamily="34" charset="0"/>
              </a:rPr>
              <a:t>Adjust and Evolve</a:t>
            </a:r>
          </a:p>
          <a:p>
            <a:pPr algn="just">
              <a:spcAft>
                <a:spcPts val="1200"/>
              </a:spcAft>
            </a:pPr>
            <a:r>
              <a:rPr lang="en-GB" sz="1800" i="0" dirty="0">
                <a:effectLst/>
                <a:ea typeface="Calibri" panose="020F0502020204030204" pitchFamily="34" charset="0"/>
              </a:rPr>
              <a:t>Be open about adjusting the network structure and activities based on feedback and changing needs. Flexibility is key to long-term success.</a:t>
            </a:r>
          </a:p>
          <a:p>
            <a:pPr algn="just">
              <a:spcAft>
                <a:spcPts val="1200"/>
              </a:spcAft>
            </a:pPr>
            <a:r>
              <a:rPr lang="en-GB" sz="2000" b="1" i="0" dirty="0">
                <a:solidFill>
                  <a:srgbClr val="7654A2"/>
                </a:solidFill>
                <a:effectLst/>
                <a:ea typeface="Calibri" panose="020F0502020204030204" pitchFamily="34" charset="0"/>
              </a:rPr>
              <a:t>Promote Self-Care</a:t>
            </a:r>
          </a:p>
          <a:p>
            <a:pPr algn="just">
              <a:spcAft>
                <a:spcPts val="1200"/>
              </a:spcAft>
            </a:pPr>
            <a:r>
              <a:rPr lang="en-GB" sz="1800" i="0" dirty="0">
                <a:effectLst/>
                <a:ea typeface="Calibri" panose="020F0502020204030204" pitchFamily="34" charset="0"/>
              </a:rPr>
              <a:t>Encourage members to prioritise self-care and well-being. Provide resources for managing stress and maintaining work-life balance. </a:t>
            </a:r>
          </a:p>
          <a:p>
            <a:pPr>
              <a:spcAft>
                <a:spcPts val="1200"/>
              </a:spcAft>
            </a:pPr>
            <a:r>
              <a:rPr lang="en-US" sz="2000" b="1" i="0" dirty="0">
                <a:solidFill>
                  <a:srgbClr val="7654A2"/>
                </a:solidFill>
                <a:effectLst/>
                <a:ea typeface="Calibri" panose="020F0502020204030204" pitchFamily="34" charset="0"/>
              </a:rPr>
              <a:t>Professional Development Opportunities</a:t>
            </a:r>
          </a:p>
          <a:p>
            <a:pPr algn="just">
              <a:spcAft>
                <a:spcPts val="1200"/>
              </a:spcAft>
            </a:pPr>
            <a:r>
              <a:rPr lang="en-GB" sz="1800" i="0" dirty="0">
                <a:effectLst/>
                <a:ea typeface="Calibri" panose="020F0502020204030204" pitchFamily="34" charset="0"/>
              </a:rPr>
              <a:t>Offer opportunities for skill development and career growth within the network. Consider organising workshops, webinars, or training sessions.</a:t>
            </a:r>
          </a:p>
        </p:txBody>
      </p:sp>
    </p:spTree>
    <p:extLst>
      <p:ext uri="{BB962C8B-B14F-4D97-AF65-F5344CB8AC3E}">
        <p14:creationId xmlns:p14="http://schemas.microsoft.com/office/powerpoint/2010/main" val="1256540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endParaRPr lang="fi-FI"/>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CASE STUDY:</a:t>
            </a:r>
            <a:br>
              <a:rPr lang="en-US" b="1" dirty="0"/>
            </a:br>
            <a:r>
              <a:rPr lang="en-US" b="1" dirty="0"/>
              <a:t>T2CLIENT</a:t>
            </a:r>
          </a:p>
        </p:txBody>
      </p:sp>
      <p:pic>
        <p:nvPicPr>
          <p:cNvPr id="19" name="Marcador de posición de imagen 18">
            <a:extLst>
              <a:ext uri="{FF2B5EF4-FFF2-40B4-BE49-F238E27FC236}">
                <a16:creationId xmlns:a16="http://schemas.microsoft.com/office/drawing/2014/main" id="{BEAA3D8A-871A-E93A-97BE-18660EC3987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1657" y="0"/>
            <a:ext cx="5364392" cy="6325815"/>
          </a:xfrm>
        </p:spPr>
      </p:pic>
      <p:pic>
        <p:nvPicPr>
          <p:cNvPr id="23" name="Imagen 22">
            <a:extLst>
              <a:ext uri="{FF2B5EF4-FFF2-40B4-BE49-F238E27FC236}">
                <a16:creationId xmlns:a16="http://schemas.microsoft.com/office/drawing/2014/main" id="{FF375D39-88AB-4A81-ABA9-F9B6D5058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2044" y="1585724"/>
            <a:ext cx="2403618" cy="1013302"/>
          </a:xfrm>
          <a:prstGeom prst="rect">
            <a:avLst/>
          </a:prstGeom>
        </p:spPr>
      </p:pic>
    </p:spTree>
    <p:extLst>
      <p:ext uri="{BB962C8B-B14F-4D97-AF65-F5344CB8AC3E}">
        <p14:creationId xmlns:p14="http://schemas.microsoft.com/office/powerpoint/2010/main" val="516631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 Study: Embracing Virtual Connection and Engagement -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0316"/>
            <a:ext cx="10483429" cy="4547069"/>
          </a:xfrm>
        </p:spPr>
        <p:txBody>
          <a:bodyPr/>
          <a:lstStyle/>
          <a:p>
            <a:pPr algn="ctr">
              <a:spcAft>
                <a:spcPts val="1200"/>
              </a:spcAft>
            </a:pPr>
            <a:r>
              <a:rPr lang="en-GB" sz="1800" b="1" dirty="0"/>
              <a:t>Introduction</a:t>
            </a:r>
          </a:p>
          <a:p>
            <a:pPr>
              <a:spcAft>
                <a:spcPts val="1200"/>
              </a:spcAft>
            </a:pPr>
            <a:r>
              <a:rPr lang="en-GB" sz="1800" dirty="0"/>
              <a:t>Technology 2 Client (T2C) is a technology services company based in Barcelona, Spain, specializing in IT solutions and software development. </a:t>
            </a:r>
            <a:r>
              <a:rPr lang="es-ES" sz="1800" dirty="0" err="1"/>
              <a:t>The</a:t>
            </a:r>
            <a:r>
              <a:rPr lang="es-ES" sz="1800" dirty="0"/>
              <a:t> </a:t>
            </a:r>
            <a:r>
              <a:rPr lang="en-IE" sz="1800" dirty="0"/>
              <a:t>business began</a:t>
            </a:r>
            <a:r>
              <a:rPr lang="es-ES" sz="1800" dirty="0"/>
              <a:t> in 2003 and </a:t>
            </a:r>
            <a:r>
              <a:rPr lang="en-GB" sz="1800" dirty="0"/>
              <a:t>its staff are mostly composed of technology consultants with a high degree of experience and specialisation.</a:t>
            </a:r>
          </a:p>
          <a:p>
            <a:pPr>
              <a:spcAft>
                <a:spcPts val="1200"/>
              </a:spcAft>
            </a:pPr>
            <a:r>
              <a:rPr lang="en-GB" sz="1800" dirty="0"/>
              <a:t>When the COVID-19 pandemic disrupted traditional work practices and forced remote working, T2C faced the challenge of maintaining team cohesion, morale, and engagement. The company recognised the importance of staying connected and promoting a positive work environment during this trying time.</a:t>
            </a:r>
          </a:p>
          <a:p>
            <a:pPr algn="ctr">
              <a:spcAft>
                <a:spcPts val="1200"/>
              </a:spcAft>
            </a:pPr>
            <a:r>
              <a:rPr lang="en-GB" sz="1800" b="1" dirty="0"/>
              <a:t>Challenge</a:t>
            </a:r>
          </a:p>
          <a:p>
            <a:pPr>
              <a:spcAft>
                <a:spcPts val="1200"/>
              </a:spcAft>
            </a:pPr>
            <a:r>
              <a:rPr lang="en-GB" sz="1800" dirty="0"/>
              <a:t>The sudden shift to remote work presented various challenges:</a:t>
            </a:r>
          </a:p>
          <a:p>
            <a:pPr marL="285750" indent="-285750">
              <a:spcAft>
                <a:spcPts val="1200"/>
              </a:spcAft>
              <a:buFont typeface="Arial" panose="020B0604020202020204" pitchFamily="34" charset="0"/>
              <a:buChar char="•"/>
            </a:pPr>
            <a:r>
              <a:rPr lang="en-GB" sz="1800" b="1" dirty="0"/>
              <a:t>Isolation and Disconnection: </a:t>
            </a:r>
            <a:r>
              <a:rPr lang="en-GB" sz="1800" dirty="0"/>
              <a:t>Employees were isolated, and traditional team-building activities were no longer possible.</a:t>
            </a:r>
          </a:p>
          <a:p>
            <a:pPr marL="285750" indent="-285750">
              <a:spcAft>
                <a:spcPts val="1200"/>
              </a:spcAft>
              <a:buFont typeface="Arial" panose="020B0604020202020204" pitchFamily="34" charset="0"/>
              <a:buChar char="•"/>
            </a:pPr>
            <a:r>
              <a:rPr lang="en-GB" sz="1800" b="1" dirty="0"/>
              <a:t>Maintaining Team Morale: </a:t>
            </a:r>
            <a:r>
              <a:rPr lang="en-GB" sz="1800" dirty="0"/>
              <a:t>T2C was concerned about keeping its team motivated and connected, especially with the uncertainty of the pandemic.</a:t>
            </a:r>
          </a:p>
          <a:p>
            <a:pPr marL="285750" indent="-285750">
              <a:spcAft>
                <a:spcPts val="1200"/>
              </a:spcAft>
              <a:buFont typeface="Arial" panose="020B0604020202020204" pitchFamily="34" charset="0"/>
              <a:buChar char="•"/>
            </a:pPr>
            <a:r>
              <a:rPr lang="en-GB" sz="1800" b="1" dirty="0"/>
              <a:t>Creative Engagement: </a:t>
            </a:r>
            <a:r>
              <a:rPr lang="en-GB" sz="1800" dirty="0"/>
              <a:t>The company needed creative ways to engage employees and reduce the feelings of isolation.</a:t>
            </a:r>
          </a:p>
          <a:p>
            <a:pPr marL="285750" indent="-285750">
              <a:spcAft>
                <a:spcPts val="1200"/>
              </a:spcAft>
              <a:buFont typeface="Arial" panose="020B0604020202020204" pitchFamily="34" charset="0"/>
              <a:buChar char="•"/>
            </a:pPr>
            <a:endParaRPr lang="en-GB" sz="1800" dirty="0"/>
          </a:p>
        </p:txBody>
      </p:sp>
    </p:spTree>
    <p:extLst>
      <p:ext uri="{BB962C8B-B14F-4D97-AF65-F5344CB8AC3E}">
        <p14:creationId xmlns:p14="http://schemas.microsoft.com/office/powerpoint/2010/main" val="2026922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 Study: Embracing Virtual Connection and Engagement -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4750"/>
            <a:ext cx="10483429" cy="4716562"/>
          </a:xfrm>
        </p:spPr>
        <p:txBody>
          <a:bodyPr/>
          <a:lstStyle/>
          <a:p>
            <a:pPr algn="ctr">
              <a:spcAft>
                <a:spcPts val="1200"/>
              </a:spcAft>
            </a:pPr>
            <a:r>
              <a:rPr lang="en-GB" sz="1800" b="1" dirty="0"/>
              <a:t>Solution</a:t>
            </a:r>
          </a:p>
          <a:p>
            <a:pPr>
              <a:spcAft>
                <a:spcPts val="1200"/>
              </a:spcAft>
            </a:pPr>
            <a:r>
              <a:rPr lang="en-GB" sz="1800" dirty="0"/>
              <a:t>T2C decided to use "Gather“, a platform that enables users to create virtual spaces where employees can interact in a fun and engaging manner. The company also introduced activities such as Bingo and Hat contests to keep the team connected and foster a sense of community.</a:t>
            </a:r>
          </a:p>
          <a:p>
            <a:pPr algn="ctr">
              <a:spcAft>
                <a:spcPts val="1200"/>
              </a:spcAft>
            </a:pPr>
            <a:r>
              <a:rPr lang="en-GB" sz="1800" b="1" dirty="0"/>
              <a:t>Implementation</a:t>
            </a:r>
          </a:p>
          <a:p>
            <a:pPr marL="285750" indent="-285750">
              <a:spcAft>
                <a:spcPts val="1200"/>
              </a:spcAft>
              <a:buFont typeface="Arial" panose="020B0604020202020204" pitchFamily="34" charset="0"/>
              <a:buChar char="•"/>
            </a:pPr>
            <a:r>
              <a:rPr lang="en-GB" sz="1800" b="1" dirty="0"/>
              <a:t>Virtual Office on Gather:</a:t>
            </a:r>
            <a:r>
              <a:rPr lang="en-GB" sz="1800" dirty="0"/>
              <a:t> T2C set up a virtual office on the Gather platform, replicating the physical office layout to create a sense of familiarity. Employees could navigate the virtual space and interact with colleagues using avatars. Once they approached to colleagues, they were able to see their camera and talk with them. They could also screenshare, so it worked well to replicate the whole team attending an in-person meeting. </a:t>
            </a:r>
            <a:r>
              <a:rPr lang="en-GB" sz="1000" dirty="0"/>
              <a:t>(Attached video from </a:t>
            </a:r>
            <a:r>
              <a:rPr lang="en-GB" sz="1000" dirty="0">
                <a:solidFill>
                  <a:srgbClr val="7654A2"/>
                </a:solidFill>
                <a:hlinkClick r:id="rId2">
                  <a:extLst>
                    <a:ext uri="{A12FA001-AC4F-418D-AE19-62706E023703}">
                      <ahyp:hlinkClr xmlns:ahyp="http://schemas.microsoft.com/office/drawing/2018/hyperlinkcolor" val="tx"/>
                    </a:ext>
                  </a:extLst>
                </a:hlinkClick>
              </a:rPr>
              <a:t>Gather</a:t>
            </a:r>
            <a:r>
              <a:rPr lang="en-GB" sz="1000" dirty="0"/>
              <a:t>)</a:t>
            </a:r>
          </a:p>
          <a:p>
            <a:pPr marL="285750" indent="-285750">
              <a:spcAft>
                <a:spcPts val="1200"/>
              </a:spcAft>
              <a:buFont typeface="Arial" panose="020B0604020202020204" pitchFamily="34" charset="0"/>
              <a:buChar char="•"/>
            </a:pPr>
            <a:r>
              <a:rPr lang="en-GB" sz="1800" b="1" dirty="0"/>
              <a:t>Online Games: </a:t>
            </a:r>
            <a:r>
              <a:rPr lang="en-GB" sz="1800" dirty="0"/>
              <a:t>During the afternoons, T2Client employees organised meetings to play mobile games like </a:t>
            </a:r>
            <a:r>
              <a:rPr lang="en-GB" sz="1800" dirty="0">
                <a:solidFill>
                  <a:srgbClr val="7654A2"/>
                </a:solidFill>
                <a:hlinkClick r:id="rId3">
                  <a:extLst>
                    <a:ext uri="{A12FA001-AC4F-418D-AE19-62706E023703}">
                      <ahyp:hlinkClr xmlns:ahyp="http://schemas.microsoft.com/office/drawing/2018/hyperlinkcolor" val="tx"/>
                    </a:ext>
                  </a:extLst>
                </a:hlinkClick>
              </a:rPr>
              <a:t>COD mobile</a:t>
            </a:r>
            <a:r>
              <a:rPr lang="en-GB" sz="1800" dirty="0"/>
              <a:t> and </a:t>
            </a:r>
            <a:r>
              <a:rPr lang="en-GB" sz="1800" dirty="0">
                <a:solidFill>
                  <a:srgbClr val="7654A2"/>
                </a:solidFill>
                <a:hlinkClick r:id="rId4">
                  <a:extLst>
                    <a:ext uri="{A12FA001-AC4F-418D-AE19-62706E023703}">
                      <ahyp:hlinkClr xmlns:ahyp="http://schemas.microsoft.com/office/drawing/2018/hyperlinkcolor" val="tx"/>
                    </a:ext>
                  </a:extLst>
                </a:hlinkClick>
              </a:rPr>
              <a:t>Among Us</a:t>
            </a:r>
            <a:r>
              <a:rPr lang="en-GB" sz="1800" dirty="0"/>
              <a:t>.</a:t>
            </a:r>
          </a:p>
          <a:p>
            <a:pPr marL="285750" indent="-285750">
              <a:spcAft>
                <a:spcPts val="1200"/>
              </a:spcAft>
              <a:buFont typeface="Arial" panose="020B0604020202020204" pitchFamily="34" charset="0"/>
              <a:buChar char="•"/>
            </a:pPr>
            <a:endParaRPr lang="en-GB" sz="1000" dirty="0"/>
          </a:p>
        </p:txBody>
      </p:sp>
    </p:spTree>
    <p:extLst>
      <p:ext uri="{BB962C8B-B14F-4D97-AF65-F5344CB8AC3E}">
        <p14:creationId xmlns:p14="http://schemas.microsoft.com/office/powerpoint/2010/main" val="180977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712040" y="523547"/>
            <a:ext cx="10483431" cy="804265"/>
          </a:xfrm>
        </p:spPr>
        <p:txBody>
          <a:bodyPr/>
          <a:lstStyle/>
          <a:p>
            <a:r>
              <a:rPr lang="en-US" dirty="0"/>
              <a:t>SUMMARY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27562" y="1209211"/>
            <a:ext cx="10483429" cy="4439577"/>
          </a:xfrm>
        </p:spPr>
        <p:txBody>
          <a:bodyPr/>
          <a:lstStyle/>
          <a:p>
            <a:pPr>
              <a:spcAft>
                <a:spcPts val="1200"/>
              </a:spcAft>
            </a:pPr>
            <a:r>
              <a:rPr lang="en-US" sz="1800" dirty="0"/>
              <a:t>In this Module of Digital Communication, you will learn about:</a:t>
            </a:r>
          </a:p>
          <a:p>
            <a:pPr marL="457200" indent="-457200">
              <a:spcAft>
                <a:spcPts val="1200"/>
              </a:spcAft>
              <a:buFont typeface="Arial" panose="020B0604020202020204" pitchFamily="34" charset="0"/>
              <a:buChar char="•"/>
            </a:pPr>
            <a:r>
              <a:rPr lang="en-GB" sz="1800" b="1" dirty="0"/>
              <a:t>Digital Communication in Business: </a:t>
            </a:r>
            <a:r>
              <a:rPr lang="en-GB" sz="1800" dirty="0"/>
              <a:t>Importance of effective digital communication in the business context, session plans and the advantages of good digital communication.</a:t>
            </a:r>
          </a:p>
          <a:p>
            <a:pPr marL="457200" indent="-457200">
              <a:spcAft>
                <a:spcPts val="1200"/>
              </a:spcAft>
              <a:buFont typeface="Arial" panose="020B0604020202020204" pitchFamily="34" charset="0"/>
              <a:buChar char="•"/>
            </a:pPr>
            <a:r>
              <a:rPr lang="en-GB" sz="1800" b="1" dirty="0"/>
              <a:t>Features of Good Quality Work:</a:t>
            </a:r>
            <a:r>
              <a:rPr lang="en-GB" sz="1800" dirty="0"/>
              <a:t> Features of high-quality work in a professional setting, emphasizing the role of digital communication in achieving excellence.</a:t>
            </a:r>
          </a:p>
          <a:p>
            <a:pPr marL="457200" indent="-457200">
              <a:spcAft>
                <a:spcPts val="1200"/>
              </a:spcAft>
              <a:buFont typeface="Arial" panose="020B0604020202020204" pitchFamily="34" charset="0"/>
              <a:buChar char="•"/>
            </a:pPr>
            <a:r>
              <a:rPr lang="en-GB" sz="1800" b="1" dirty="0"/>
              <a:t>Social Interactions: </a:t>
            </a:r>
            <a:r>
              <a:rPr lang="en-GB" sz="1800" dirty="0"/>
              <a:t>The importance of promoting the well-being of remote employees through digital social interactions within the virtual workplace, and how it plays a crucial role in fostering collaboration, engagement, and overall success.</a:t>
            </a:r>
          </a:p>
          <a:p>
            <a:pPr marL="457200" indent="-457200">
              <a:spcAft>
                <a:spcPts val="1200"/>
              </a:spcAft>
              <a:buFont typeface="Arial" panose="020B0604020202020204" pitchFamily="34" charset="0"/>
              <a:buChar char="•"/>
            </a:pPr>
            <a:r>
              <a:rPr lang="en-GB" sz="1800" b="1" dirty="0"/>
              <a:t>Virtual Conference Platforms: </a:t>
            </a:r>
            <a:r>
              <a:rPr lang="en-GB" sz="1800" dirty="0"/>
              <a:t>Description of various virtual conference platforms suitable for different business sectors and their advantages. </a:t>
            </a:r>
          </a:p>
          <a:p>
            <a:pPr marL="457200" indent="-457200">
              <a:spcAft>
                <a:spcPts val="1200"/>
              </a:spcAft>
              <a:buFont typeface="Arial" panose="020B0604020202020204" pitchFamily="34" charset="0"/>
              <a:buChar char="•"/>
            </a:pPr>
            <a:r>
              <a:rPr lang="en-GB" sz="1800" b="1" dirty="0"/>
              <a:t>Support Networks for Remote Employees: </a:t>
            </a:r>
            <a:r>
              <a:rPr lang="en-GB" sz="1800" dirty="0"/>
              <a:t>How significant it is to build support networks for remote workers, the consequences of not offering them, and the benefits for businesses. Including some tips for building and maintaining team morale.</a:t>
            </a:r>
          </a:p>
          <a:p>
            <a:pPr marL="457200" indent="-457200">
              <a:spcAft>
                <a:spcPts val="1200"/>
              </a:spcAft>
              <a:buFont typeface="Arial" panose="020B0604020202020204" pitchFamily="34" charset="0"/>
              <a:buChar char="•"/>
            </a:pPr>
            <a:r>
              <a:rPr lang="en-GB" sz="1800" b="1" dirty="0"/>
              <a:t>Case study – T2Client: </a:t>
            </a:r>
            <a:r>
              <a:rPr lang="en-GB" sz="1800" dirty="0"/>
              <a:t>Description of the good practices of a Spanish company during the COVID-19 lockdown. How they faced the different challenges of the remote work and its implementation.</a:t>
            </a:r>
            <a:endParaRPr lang="en-US" sz="1800" dirty="0"/>
          </a:p>
          <a:p>
            <a:pPr marL="457200" indent="-457200">
              <a:spcAft>
                <a:spcPts val="1200"/>
              </a:spcAft>
              <a:buFont typeface="Arial" panose="020B0604020202020204" pitchFamily="34" charset="0"/>
              <a:buChar char="•"/>
            </a:pPr>
            <a:endParaRPr lang="en-GB" sz="1800" dirty="0"/>
          </a:p>
          <a:p>
            <a:pPr marL="457200" indent="-457200">
              <a:spcAft>
                <a:spcPts val="12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169141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3yy6rTnJQ_720p_1691443174">
            <a:hlinkClick r:id="" action="ppaction://media"/>
            <a:extLst>
              <a:ext uri="{FF2B5EF4-FFF2-40B4-BE49-F238E27FC236}">
                <a16:creationId xmlns:a16="http://schemas.microsoft.com/office/drawing/2014/main" id="{115BCF27-0583-92B2-DAE9-46BA903E741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0065" y="1058070"/>
            <a:ext cx="7288375" cy="5678349"/>
          </a:xfrm>
          <a:prstGeom prst="rect">
            <a:avLst/>
          </a:prstGeom>
        </p:spPr>
      </p:pic>
      <p:pic>
        <p:nvPicPr>
          <p:cNvPr id="1026" name="Picture 2">
            <a:extLst>
              <a:ext uri="{FF2B5EF4-FFF2-40B4-BE49-F238E27FC236}">
                <a16:creationId xmlns:a16="http://schemas.microsoft.com/office/drawing/2014/main" id="{B1019195-3869-0F1D-4CE1-C6FAB33556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17747" y="1308649"/>
            <a:ext cx="3629637" cy="27222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787E5EB2-73F4-F34C-9CB9-B7F914EE66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5882" y="4299111"/>
            <a:ext cx="3631502" cy="2042720"/>
          </a:xfrm>
          <a:prstGeom prst="rect">
            <a:avLst/>
          </a:prstGeom>
        </p:spPr>
      </p:pic>
      <p:sp>
        <p:nvSpPr>
          <p:cNvPr id="3" name="Text Placeholder 5">
            <a:extLst>
              <a:ext uri="{FF2B5EF4-FFF2-40B4-BE49-F238E27FC236}">
                <a16:creationId xmlns:a16="http://schemas.microsoft.com/office/drawing/2014/main" id="{A0B4729F-C6CC-3CEF-D400-5C8010F8B207}"/>
              </a:ext>
            </a:extLst>
          </p:cNvPr>
          <p:cNvSpPr>
            <a:spLocks noGrp="1"/>
          </p:cNvSpPr>
          <p:nvPr>
            <p:ph type="body" sz="quarter" idx="30"/>
          </p:nvPr>
        </p:nvSpPr>
        <p:spPr>
          <a:xfrm>
            <a:off x="534793" y="423936"/>
            <a:ext cx="10742093" cy="634134"/>
          </a:xfrm>
        </p:spPr>
        <p:txBody>
          <a:bodyPr/>
          <a:lstStyle/>
          <a:p>
            <a:r>
              <a:rPr lang="en-GB" sz="2800" b="1" i="0" dirty="0">
                <a:effectLst/>
                <a:ea typeface="Calibri" panose="020F0502020204030204" pitchFamily="34" charset="0"/>
              </a:rPr>
              <a:t>Examples of the Gather tool in action:</a:t>
            </a:r>
            <a:endParaRPr lang="en-IE" sz="2800" dirty="0">
              <a:ea typeface="Calibri" panose="020F0502020204030204" pitchFamily="34" charset="0"/>
            </a:endParaRPr>
          </a:p>
        </p:txBody>
      </p:sp>
    </p:spTree>
    <p:extLst>
      <p:ext uri="{BB962C8B-B14F-4D97-AF65-F5344CB8AC3E}">
        <p14:creationId xmlns:p14="http://schemas.microsoft.com/office/powerpoint/2010/main" val="33579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 Study: Embracing Virtual Connection and Engagement -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644242"/>
            <a:ext cx="10483429" cy="4547069"/>
          </a:xfrm>
        </p:spPr>
        <p:txBody>
          <a:bodyPr/>
          <a:lstStyle/>
          <a:p>
            <a:pPr marL="285750" indent="-285750">
              <a:spcAft>
                <a:spcPts val="1200"/>
              </a:spcAft>
              <a:buFont typeface="Arial" panose="020B0604020202020204" pitchFamily="34" charset="0"/>
              <a:buChar char="•"/>
            </a:pPr>
            <a:r>
              <a:rPr lang="en-GB" sz="1800" b="1" dirty="0"/>
              <a:t>Bingo Breaks: </a:t>
            </a:r>
            <a:r>
              <a:rPr lang="en-GB" sz="1800" dirty="0"/>
              <a:t>Regular Bingo sessions were organized on Fridays. The game encouraged friendly competition and provided opportunities for light-hearted banter.</a:t>
            </a:r>
          </a:p>
          <a:p>
            <a:pPr marL="285750" indent="-285750">
              <a:spcAft>
                <a:spcPts val="1200"/>
              </a:spcAft>
              <a:buFont typeface="Arial" panose="020B0604020202020204" pitchFamily="34" charset="0"/>
              <a:buChar char="•"/>
            </a:pPr>
            <a:r>
              <a:rPr lang="en-GB" sz="1800" b="1" dirty="0"/>
              <a:t>Hat Contests: </a:t>
            </a:r>
            <a:r>
              <a:rPr lang="en-GB" sz="1800" dirty="0"/>
              <a:t>Hat contests were held from time to time. Employees would wear creative hats during virtual meetings, adding an element of fun and creativity to video calls. Prizes were awarded for the most inventive and funny hats.</a:t>
            </a:r>
          </a:p>
          <a:p>
            <a:pPr algn="ctr">
              <a:spcAft>
                <a:spcPts val="1200"/>
              </a:spcAft>
            </a:pPr>
            <a:r>
              <a:rPr lang="en-GB" sz="1800" b="1" dirty="0"/>
              <a:t>Results</a:t>
            </a:r>
          </a:p>
          <a:p>
            <a:pPr>
              <a:spcAft>
                <a:spcPts val="1200"/>
              </a:spcAft>
            </a:pPr>
            <a:r>
              <a:rPr lang="en-GB" sz="1800" dirty="0"/>
              <a:t>The introduction of Gather and virtual activities had several positive outcomes:</a:t>
            </a:r>
          </a:p>
          <a:p>
            <a:pPr marL="285750" indent="-285750">
              <a:spcAft>
                <a:spcPts val="1200"/>
              </a:spcAft>
              <a:buFont typeface="Arial" panose="020B0604020202020204" pitchFamily="34" charset="0"/>
              <a:buChar char="•"/>
            </a:pPr>
            <a:r>
              <a:rPr lang="en-GB" sz="1800" b="1" dirty="0"/>
              <a:t>Enhanced Team Morale: </a:t>
            </a:r>
            <a:r>
              <a:rPr lang="en-GB" sz="1800" dirty="0"/>
              <a:t>Employees reported feeling more connected and engaged, despite the physical distance. The virtual activities brought a sense of togetherness and camaraderie.</a:t>
            </a:r>
          </a:p>
          <a:p>
            <a:pPr marL="285750" indent="-285750">
              <a:spcAft>
                <a:spcPts val="1200"/>
              </a:spcAft>
              <a:buFont typeface="Arial" panose="020B0604020202020204" pitchFamily="34" charset="0"/>
              <a:buChar char="•"/>
            </a:pPr>
            <a:r>
              <a:rPr lang="en-GB" sz="1800" b="1" dirty="0"/>
              <a:t>Improved Mental Well-being: </a:t>
            </a:r>
            <a:r>
              <a:rPr lang="en-GB" sz="1800" dirty="0"/>
              <a:t>T2C noted an increase in employee wellbeing and a reduction in feelings of isolation and stress, which was essential during the challenging times of the pandemic.</a:t>
            </a:r>
          </a:p>
          <a:p>
            <a:pPr marL="285750" indent="-285750">
              <a:spcAft>
                <a:spcPts val="1200"/>
              </a:spcAft>
              <a:buFont typeface="Arial" panose="020B0604020202020204" pitchFamily="34" charset="0"/>
              <a:buChar char="•"/>
            </a:pPr>
            <a:r>
              <a:rPr lang="en-GB" sz="1800" b="1" dirty="0"/>
              <a:t>Increased Creativity: </a:t>
            </a:r>
            <a:r>
              <a:rPr lang="en-GB" sz="1800" dirty="0"/>
              <a:t>The Hat contests and thematic Gather spaces encouraged employees to tap into their creativity, fostering a positive and innovative work environment.</a:t>
            </a:r>
          </a:p>
        </p:txBody>
      </p:sp>
    </p:spTree>
    <p:extLst>
      <p:ext uri="{BB962C8B-B14F-4D97-AF65-F5344CB8AC3E}">
        <p14:creationId xmlns:p14="http://schemas.microsoft.com/office/powerpoint/2010/main" val="2293159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 Study: Embracing Virtual Connection and Engagement -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644242"/>
            <a:ext cx="10483429" cy="4547069"/>
          </a:xfrm>
        </p:spPr>
        <p:txBody>
          <a:bodyPr/>
          <a:lstStyle/>
          <a:p>
            <a:pPr marL="285750" indent="-285750">
              <a:spcAft>
                <a:spcPts val="1200"/>
              </a:spcAft>
              <a:buFont typeface="Arial" panose="020B0604020202020204" pitchFamily="34" charset="0"/>
              <a:buChar char="•"/>
            </a:pPr>
            <a:r>
              <a:rPr lang="en-GB" sz="1800" b="1" dirty="0"/>
              <a:t>Boosted Productivity: </a:t>
            </a:r>
            <a:r>
              <a:rPr lang="en-GB" sz="1800" dirty="0"/>
              <a:t>The activities had a positive impact on productivity and motivation, with employees showing a renewed commitment to their work.</a:t>
            </a:r>
          </a:p>
          <a:p>
            <a:pPr algn="ctr">
              <a:spcAft>
                <a:spcPts val="1200"/>
              </a:spcAft>
            </a:pPr>
            <a:r>
              <a:rPr lang="en-GB" sz="1800" b="1" dirty="0"/>
              <a:t>Lessons Learnt</a:t>
            </a:r>
          </a:p>
          <a:p>
            <a:pPr>
              <a:spcAft>
                <a:spcPts val="1200"/>
              </a:spcAft>
            </a:pPr>
            <a:r>
              <a:rPr lang="en-GB" sz="1800" dirty="0"/>
              <a:t>T2C's experience highlights several key lessons for organizations facing similar challenges:</a:t>
            </a:r>
          </a:p>
          <a:p>
            <a:pPr marL="285750" indent="-285750">
              <a:spcAft>
                <a:spcPts val="1200"/>
              </a:spcAft>
              <a:buFont typeface="Arial" panose="020B0604020202020204" pitchFamily="34" charset="0"/>
              <a:buChar char="•"/>
            </a:pPr>
            <a:r>
              <a:rPr lang="en-GB" sz="1800" b="1" dirty="0"/>
              <a:t>Adaptability:</a:t>
            </a:r>
            <a:r>
              <a:rPr lang="en-GB" sz="1800" dirty="0"/>
              <a:t> Embracing innovative solutions and adapting to changing circumstances is essential to maintaining a positive work environment.</a:t>
            </a:r>
          </a:p>
          <a:p>
            <a:pPr marL="285750" indent="-285750">
              <a:spcAft>
                <a:spcPts val="1200"/>
              </a:spcAft>
              <a:buFont typeface="Arial" panose="020B0604020202020204" pitchFamily="34" charset="0"/>
              <a:buChar char="•"/>
            </a:pPr>
            <a:r>
              <a:rPr lang="en-GB" sz="1800" b="1" dirty="0"/>
              <a:t>Connection Matters: </a:t>
            </a:r>
            <a:r>
              <a:rPr lang="en-GB" sz="1800" dirty="0"/>
              <a:t>Maintaining connections among employees is crucial for well-being and productivity in remote work situations.</a:t>
            </a:r>
          </a:p>
          <a:p>
            <a:pPr marL="285750" indent="-285750">
              <a:spcAft>
                <a:spcPts val="1200"/>
              </a:spcAft>
              <a:buFont typeface="Arial" panose="020B0604020202020204" pitchFamily="34" charset="0"/>
              <a:buChar char="•"/>
            </a:pPr>
            <a:r>
              <a:rPr lang="en-GB" sz="1800" b="1" dirty="0"/>
              <a:t>Balancing Fun and Work: </a:t>
            </a:r>
            <a:r>
              <a:rPr lang="en-GB" sz="1800" dirty="0"/>
              <a:t>Combining work-related platforms like Gather with creative and enjoyable activities can foster a dynamic and engaging remote work environment.</a:t>
            </a:r>
          </a:p>
          <a:p>
            <a:pPr marL="285750" indent="-285750">
              <a:spcAft>
                <a:spcPts val="1200"/>
              </a:spcAft>
              <a:buFont typeface="Arial" panose="020B0604020202020204" pitchFamily="34" charset="0"/>
              <a:buChar char="•"/>
            </a:pPr>
            <a:r>
              <a:rPr lang="en-GB" sz="1800" b="1" dirty="0"/>
              <a:t>Employee Involvement: </a:t>
            </a:r>
            <a:r>
              <a:rPr lang="en-GB" sz="1800" dirty="0"/>
              <a:t>Involving employees in the decision-making process and activity planning can ensure that activities are both enjoyable and meaningful.</a:t>
            </a:r>
          </a:p>
          <a:p>
            <a:pPr>
              <a:spcAft>
                <a:spcPts val="1200"/>
              </a:spcAft>
            </a:pPr>
            <a:endParaRPr lang="en-GB" sz="1800" dirty="0"/>
          </a:p>
        </p:txBody>
      </p:sp>
    </p:spTree>
    <p:extLst>
      <p:ext uri="{BB962C8B-B14F-4D97-AF65-F5344CB8AC3E}">
        <p14:creationId xmlns:p14="http://schemas.microsoft.com/office/powerpoint/2010/main" val="1386533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a:t>Follow our Journey</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b="1" dirty="0"/>
              <a:t>WORK RELATED COMMUNICATIONS</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Introduction to the Module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1882" y="1630873"/>
            <a:ext cx="10483429" cy="4439577"/>
          </a:xfrm>
        </p:spPr>
        <p:txBody>
          <a:bodyPr/>
          <a:lstStyle/>
          <a:p>
            <a:pPr algn="just"/>
            <a:r>
              <a:rPr lang="en-US" sz="1800" dirty="0"/>
              <a:t>In today's connected world, where digital tools enable seamless communication and collaboration, it is important to approach workplace interactions with a perspective that encompasses both efficiency and employee wellbeing. This module examines the relationship between digital communication and digital wellbeing, highlighting how organisations can </a:t>
            </a:r>
            <a:r>
              <a:rPr lang="en-US" sz="1800" dirty="0" err="1"/>
              <a:t>utilise</a:t>
            </a:r>
            <a:r>
              <a:rPr lang="en-US" sz="1800" dirty="0"/>
              <a:t> technology whilst maintaining a balance that protects mental and emotional health. This module offers strategies for mindful use of digital tools. Its goal is to assist both employers and employees in developing a workplace that succeeds digitally while also supporting the wellbeing of its members.</a:t>
            </a:r>
          </a:p>
          <a:p>
            <a:pPr algn="just"/>
            <a:endParaRPr lang="en-US" sz="1800" dirty="0"/>
          </a:p>
          <a:p>
            <a:pPr algn="just"/>
            <a:r>
              <a:rPr lang="en-US" sz="1800" b="1" dirty="0"/>
              <a:t>Work-related communications </a:t>
            </a:r>
            <a:r>
              <a:rPr lang="en-US" sz="1800" dirty="0"/>
              <a:t>are any interactions, exchanges, or discussions that are relevant to tasks, projects, or responsibilities within the professional context. These communications can take various forms, such as emails, messages, phone calls, video conferences, meetings, and collaboration on digital platforms. Work-related communications aim to facilitate effective coordination, information sharing, decision-making, and collaboration among colleagues, teams, and stakeholders to achieve organisational goals and maintain efficient workflow.</a:t>
            </a:r>
          </a:p>
          <a:p>
            <a:pPr algn="just"/>
            <a:endParaRPr lang="en-US" sz="2000" dirty="0"/>
          </a:p>
          <a:p>
            <a:pPr algn="just"/>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165909" y="1193863"/>
            <a:ext cx="5501484" cy="4813657"/>
          </a:xfrm>
        </p:spPr>
        <p:txBody>
          <a:bodyPr/>
          <a:lstStyle/>
          <a:p>
            <a:pPr marL="0" algn="just">
              <a:spcAft>
                <a:spcPts val="1200"/>
              </a:spcAft>
            </a:pPr>
            <a:r>
              <a:rPr lang="en-US" sz="1800" dirty="0"/>
              <a:t>Communication has always been essential for business. But with new digital technologies, our communication methods have changed significantly. We've moved from letters and memos to quick messages, emails, and video calls, altering how business communication happens.</a:t>
            </a:r>
          </a:p>
          <a:p>
            <a:pPr marL="0" algn="just">
              <a:spcAft>
                <a:spcPts val="1200"/>
              </a:spcAft>
            </a:pPr>
            <a:r>
              <a:rPr lang="en-US" sz="1800" dirty="0"/>
              <a:t>Digital communication not only simplifies our interactions and gives us access to instant information access but is also vital for businesses. It helps create a unified corporate culture and boosts brand awareness. Moreover, with the right communication tools, businesses can reach a wider audience and adapt to changing market demands. Effective and clear communication is essential for building successful business relationships with both workers and customers.</a:t>
            </a:r>
          </a:p>
          <a:p>
            <a:pPr algn="just">
              <a:spcAft>
                <a:spcPts val="1200"/>
              </a:spcAft>
            </a:pPr>
            <a:endParaRPr lang="en-US" sz="1800" dirty="0"/>
          </a:p>
          <a:p>
            <a:pPr marL="0" algn="just">
              <a:spcAft>
                <a:spcPts val="1200"/>
              </a:spcAft>
            </a:pPr>
            <a:endParaRPr lang="en-US" sz="1800" dirty="0"/>
          </a:p>
        </p:txBody>
      </p:sp>
      <p:pic>
        <p:nvPicPr>
          <p:cNvPr id="10" name="Marcador de posición de imagen 9">
            <a:extLst>
              <a:ext uri="{FF2B5EF4-FFF2-40B4-BE49-F238E27FC236}">
                <a16:creationId xmlns:a16="http://schemas.microsoft.com/office/drawing/2014/main" id="{C5B58EAF-C8DF-E636-B5B3-8ACF0B094D7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pPr algn="r"/>
            <a:r>
              <a:rPr lang="en-US" dirty="0"/>
              <a:t>Digital communication in business</a:t>
            </a:r>
          </a:p>
        </p:txBody>
      </p:sp>
    </p:spTree>
    <p:extLst>
      <p:ext uri="{BB962C8B-B14F-4D97-AF65-F5344CB8AC3E}">
        <p14:creationId xmlns:p14="http://schemas.microsoft.com/office/powerpoint/2010/main" val="7546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9" y="1382591"/>
            <a:ext cx="6119938" cy="4693261"/>
          </a:xfrm>
        </p:spPr>
        <p:txBody>
          <a:bodyPr/>
          <a:lstStyle/>
          <a:p>
            <a:pPr algn="just">
              <a:spcAft>
                <a:spcPts val="1200"/>
              </a:spcAft>
            </a:pPr>
            <a:r>
              <a:rPr lang="en-US" sz="1800" dirty="0"/>
              <a:t>When remote working conditions are poorly configured and are not addressed through internal </a:t>
            </a:r>
            <a:r>
              <a:rPr lang="en-GB" sz="1800" dirty="0"/>
              <a:t>organisational</a:t>
            </a:r>
            <a:r>
              <a:rPr lang="en-US" sz="1800" dirty="0"/>
              <a:t> communication, psychosocial risks can arise.</a:t>
            </a:r>
          </a:p>
          <a:p>
            <a:pPr algn="just">
              <a:spcAft>
                <a:spcPts val="1200"/>
              </a:spcAft>
            </a:pPr>
            <a:r>
              <a:rPr lang="en-US" sz="1800" dirty="0"/>
              <a:t>Some factors related to digital communication are:</a:t>
            </a:r>
          </a:p>
          <a:p>
            <a:pPr marL="285750" indent="-285750" algn="just">
              <a:spcAft>
                <a:spcPts val="1200"/>
              </a:spcAft>
              <a:buFont typeface="Arial" panose="020B0604020202020204" pitchFamily="34" charset="0"/>
              <a:buChar char="•"/>
            </a:pPr>
            <a:r>
              <a:rPr lang="en-US" sz="1800" dirty="0"/>
              <a:t>Poor information flow and poor feedback between superior officer and employee due to the difficulty of interaction in virtual workspaces or the absence of procedures and channels of communication with remote workers.</a:t>
            </a:r>
          </a:p>
          <a:p>
            <a:pPr marL="285750" indent="-285750" algn="just">
              <a:spcAft>
                <a:spcPts val="1200"/>
              </a:spcAft>
              <a:buFont typeface="Arial" panose="020B0604020202020204" pitchFamily="34" charset="0"/>
              <a:buChar char="•"/>
            </a:pPr>
            <a:r>
              <a:rPr lang="en-US" sz="1800" dirty="0"/>
              <a:t>The "</a:t>
            </a:r>
            <a:r>
              <a:rPr lang="en-GB" sz="1800" dirty="0"/>
              <a:t>depersonalisation</a:t>
            </a:r>
            <a:r>
              <a:rPr lang="en-US" sz="1800" dirty="0"/>
              <a:t>" of the remote worker is caused by the difficulty of mediated communication and remote working and may affect the remote worker's perception of how little recognition they receive for the work they do or perform.</a:t>
            </a:r>
          </a:p>
          <a:p>
            <a:pPr marL="285750" indent="-285750" algn="just">
              <a:spcAft>
                <a:spcPts val="1200"/>
              </a:spcAft>
              <a:buFont typeface="Arial" panose="020B0604020202020204" pitchFamily="34" charset="0"/>
              <a:buChar char="•"/>
            </a:pPr>
            <a:r>
              <a:rPr lang="en-US" sz="1800" dirty="0"/>
              <a:t>Lack of appropriate information and communication channels to facilitate interaction with and between teleworkers.</a:t>
            </a:r>
          </a:p>
        </p:txBody>
      </p:sp>
      <p:pic>
        <p:nvPicPr>
          <p:cNvPr id="7" name="Marcador de posición de imagen 6">
            <a:extLst>
              <a:ext uri="{FF2B5EF4-FFF2-40B4-BE49-F238E27FC236}">
                <a16:creationId xmlns:a16="http://schemas.microsoft.com/office/drawing/2014/main" id="{F9A78D1A-17DD-90C3-82A2-9B620949706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How does communication impact in an </a:t>
            </a:r>
            <a:r>
              <a:rPr lang="en-US" sz="3200" dirty="0" err="1"/>
              <a:t>organisation</a:t>
            </a:r>
            <a:r>
              <a:rPr lang="en-US" sz="3200" dirty="0"/>
              <a:t>?</a:t>
            </a:r>
          </a:p>
        </p:txBody>
      </p:sp>
    </p:spTree>
    <p:extLst>
      <p:ext uri="{BB962C8B-B14F-4D97-AF65-F5344CB8AC3E}">
        <p14:creationId xmlns:p14="http://schemas.microsoft.com/office/powerpoint/2010/main" val="140457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327972"/>
            <a:ext cx="10483431" cy="804265"/>
          </a:xfrm>
        </p:spPr>
        <p:txBody>
          <a:bodyPr/>
          <a:lstStyle/>
          <a:p>
            <a:pPr algn="ctr"/>
            <a:r>
              <a:rPr lang="en-GB" dirty="0"/>
              <a:t>Advantages of proficient digital communication within an organisation</a:t>
            </a:r>
            <a:endParaRPr lang="en-IE" dirty="0"/>
          </a:p>
        </p:txBody>
      </p:sp>
      <p:grpSp>
        <p:nvGrpSpPr>
          <p:cNvPr id="15" name="Grupo 14">
            <a:extLst>
              <a:ext uri="{FF2B5EF4-FFF2-40B4-BE49-F238E27FC236}">
                <a16:creationId xmlns:a16="http://schemas.microsoft.com/office/drawing/2014/main" id="{15666783-1B5E-215A-CBF7-02E8E0B43DAF}"/>
              </a:ext>
            </a:extLst>
          </p:cNvPr>
          <p:cNvGrpSpPr/>
          <p:nvPr/>
        </p:nvGrpSpPr>
        <p:grpSpPr>
          <a:xfrm>
            <a:off x="302070" y="1800125"/>
            <a:ext cx="3707934" cy="2185214"/>
            <a:chOff x="814406" y="1986437"/>
            <a:chExt cx="3707934" cy="2185214"/>
          </a:xfrm>
        </p:grpSpPr>
        <p:sp>
          <p:nvSpPr>
            <p:cNvPr id="4" name="Rectangle: Rounded Corners 3">
              <a:extLst>
                <a:ext uri="{FF2B5EF4-FFF2-40B4-BE49-F238E27FC236}">
                  <a16:creationId xmlns:a16="http://schemas.microsoft.com/office/drawing/2014/main" id="{D708BEF2-F9A8-B695-FB43-D7B7BB8E36B9}"/>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C5909A24-104C-4F3B-5DA1-DDA74DC0E81A}"/>
                </a:ext>
              </a:extLst>
            </p:cNvPr>
            <p:cNvSpPr txBox="1"/>
            <p:nvPr/>
          </p:nvSpPr>
          <p:spPr>
            <a:xfrm>
              <a:off x="939447" y="1986437"/>
              <a:ext cx="3457853" cy="2185214"/>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Enhanced Collaboration</a:t>
              </a: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Clear and timely digital communication fosters collaboration among teams, departments, and even remote workers. This enables swift decision-making, problem-solving, and project execution, as colleagues can easily share ideas, updates, and feedback. </a:t>
              </a:r>
              <a:endParaRPr lang="en-IE" dirty="0"/>
            </a:p>
          </p:txBody>
        </p:sp>
      </p:grpSp>
      <p:grpSp>
        <p:nvGrpSpPr>
          <p:cNvPr id="16" name="Grupo 15">
            <a:extLst>
              <a:ext uri="{FF2B5EF4-FFF2-40B4-BE49-F238E27FC236}">
                <a16:creationId xmlns:a16="http://schemas.microsoft.com/office/drawing/2014/main" id="{9BE5BA9A-D851-6DB9-B14B-AFE8DF1DCF81}"/>
              </a:ext>
            </a:extLst>
          </p:cNvPr>
          <p:cNvGrpSpPr/>
          <p:nvPr/>
        </p:nvGrpSpPr>
        <p:grpSpPr>
          <a:xfrm>
            <a:off x="4241420" y="1800125"/>
            <a:ext cx="3707934" cy="2185214"/>
            <a:chOff x="814406" y="1986437"/>
            <a:chExt cx="3707934" cy="2185214"/>
          </a:xfrm>
          <a:solidFill>
            <a:srgbClr val="B79974"/>
          </a:solidFill>
        </p:grpSpPr>
        <p:sp>
          <p:nvSpPr>
            <p:cNvPr id="17" name="Rectangle: Rounded Corners 3">
              <a:extLst>
                <a:ext uri="{FF2B5EF4-FFF2-40B4-BE49-F238E27FC236}">
                  <a16:creationId xmlns:a16="http://schemas.microsoft.com/office/drawing/2014/main" id="{12029C6B-8063-46F8-3067-66C777EADF0E}"/>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TextBox 5">
              <a:extLst>
                <a:ext uri="{FF2B5EF4-FFF2-40B4-BE49-F238E27FC236}">
                  <a16:creationId xmlns:a16="http://schemas.microsoft.com/office/drawing/2014/main" id="{1000862B-074B-42A1-1F14-01B7B9B35D83}"/>
                </a:ext>
              </a:extLst>
            </p:cNvPr>
            <p:cNvSpPr txBox="1"/>
            <p:nvPr/>
          </p:nvSpPr>
          <p:spPr>
            <a:xfrm>
              <a:off x="939447" y="1986437"/>
              <a:ext cx="3457853" cy="2185214"/>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Real-Time Updates</a:t>
              </a:r>
            </a:p>
            <a:p>
              <a:pPr algn="just"/>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Digital platforms provide real-time updates, allowing team members to stay informed about project developments, changes, and news instantly. This ensures everyone is on the same page, minimising confusion and enhancing productivity.</a:t>
              </a:r>
              <a:endParaRPr lang="en-IE" dirty="0"/>
            </a:p>
          </p:txBody>
        </p:sp>
      </p:grpSp>
      <p:grpSp>
        <p:nvGrpSpPr>
          <p:cNvPr id="19" name="Grupo 18">
            <a:extLst>
              <a:ext uri="{FF2B5EF4-FFF2-40B4-BE49-F238E27FC236}">
                <a16:creationId xmlns:a16="http://schemas.microsoft.com/office/drawing/2014/main" id="{1AE4677B-DA58-034F-D290-7124F0F2FF17}"/>
              </a:ext>
            </a:extLst>
          </p:cNvPr>
          <p:cNvGrpSpPr/>
          <p:nvPr/>
        </p:nvGrpSpPr>
        <p:grpSpPr>
          <a:xfrm>
            <a:off x="8180162" y="1800125"/>
            <a:ext cx="3707934" cy="2185214"/>
            <a:chOff x="814406" y="1986437"/>
            <a:chExt cx="3707934" cy="2185214"/>
          </a:xfrm>
        </p:grpSpPr>
        <p:sp>
          <p:nvSpPr>
            <p:cNvPr id="20" name="Rectangle: Rounded Corners 3">
              <a:extLst>
                <a:ext uri="{FF2B5EF4-FFF2-40B4-BE49-F238E27FC236}">
                  <a16:creationId xmlns:a16="http://schemas.microsoft.com/office/drawing/2014/main" id="{942D4DA3-3E3A-4B41-5506-BAD771C9B8AA}"/>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5">
              <a:extLst>
                <a:ext uri="{FF2B5EF4-FFF2-40B4-BE49-F238E27FC236}">
                  <a16:creationId xmlns:a16="http://schemas.microsoft.com/office/drawing/2014/main" id="{BF479BF2-3674-D9D4-CE98-E8970AC33DFC}"/>
                </a:ext>
              </a:extLst>
            </p:cNvPr>
            <p:cNvSpPr txBox="1"/>
            <p:nvPr/>
          </p:nvSpPr>
          <p:spPr>
            <a:xfrm>
              <a:off x="939447" y="1986437"/>
              <a:ext cx="3457853" cy="2185214"/>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Time and Cost Savings</a:t>
              </a:r>
            </a:p>
            <a:p>
              <a:pPr algn="just"/>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Traditional methods of communication, such as physical meetings and postal services, are time-consuming. </a:t>
              </a:r>
            </a:p>
            <a:p>
              <a:pPr algn="just"/>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Digital communication reduces these by allowing instant communication, thereby increasing operational efficiency and reducing expenses.</a:t>
              </a:r>
              <a:endParaRPr lang="en-IE" dirty="0"/>
            </a:p>
          </p:txBody>
        </p:sp>
      </p:grpSp>
      <p:grpSp>
        <p:nvGrpSpPr>
          <p:cNvPr id="22" name="Grupo 21">
            <a:extLst>
              <a:ext uri="{FF2B5EF4-FFF2-40B4-BE49-F238E27FC236}">
                <a16:creationId xmlns:a16="http://schemas.microsoft.com/office/drawing/2014/main" id="{5AAEF07A-FB92-D09C-C866-79DED0DC7C7A}"/>
              </a:ext>
            </a:extLst>
          </p:cNvPr>
          <p:cNvGrpSpPr/>
          <p:nvPr/>
        </p:nvGrpSpPr>
        <p:grpSpPr>
          <a:xfrm>
            <a:off x="302070" y="4137739"/>
            <a:ext cx="3707934" cy="2185214"/>
            <a:chOff x="814406" y="1986437"/>
            <a:chExt cx="3707934" cy="2185214"/>
          </a:xfrm>
          <a:solidFill>
            <a:srgbClr val="B79974"/>
          </a:solidFill>
        </p:grpSpPr>
        <p:sp>
          <p:nvSpPr>
            <p:cNvPr id="23" name="Rectangle: Rounded Corners 3">
              <a:extLst>
                <a:ext uri="{FF2B5EF4-FFF2-40B4-BE49-F238E27FC236}">
                  <a16:creationId xmlns:a16="http://schemas.microsoft.com/office/drawing/2014/main" id="{FB4E20AA-919C-3254-BE19-BECF4F357D9C}"/>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5">
              <a:extLst>
                <a:ext uri="{FF2B5EF4-FFF2-40B4-BE49-F238E27FC236}">
                  <a16:creationId xmlns:a16="http://schemas.microsoft.com/office/drawing/2014/main" id="{A8D44254-32A6-27D8-276C-1F91C8E7B949}"/>
                </a:ext>
              </a:extLst>
            </p:cNvPr>
            <p:cNvSpPr txBox="1"/>
            <p:nvPr/>
          </p:nvSpPr>
          <p:spPr>
            <a:xfrm>
              <a:off x="939447" y="1986437"/>
              <a:ext cx="3457853" cy="2185214"/>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Global Reach</a:t>
              </a:r>
            </a:p>
            <a:p>
              <a:pPr algn="just"/>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Digital communication transcends geographical barriers, enabling organisations to connect with partners, clients, and stakeholders worldwide. This expands market reach, facilitates international partnerships, and opens avenues for growth in new markets.</a:t>
              </a:r>
              <a:endParaRPr lang="en-IE" dirty="0"/>
            </a:p>
          </p:txBody>
        </p:sp>
      </p:grpSp>
      <p:grpSp>
        <p:nvGrpSpPr>
          <p:cNvPr id="28" name="Grupo 27">
            <a:extLst>
              <a:ext uri="{FF2B5EF4-FFF2-40B4-BE49-F238E27FC236}">
                <a16:creationId xmlns:a16="http://schemas.microsoft.com/office/drawing/2014/main" id="{351F910C-2464-A7EE-BFAB-A618A7B04180}"/>
              </a:ext>
            </a:extLst>
          </p:cNvPr>
          <p:cNvGrpSpPr/>
          <p:nvPr/>
        </p:nvGrpSpPr>
        <p:grpSpPr>
          <a:xfrm>
            <a:off x="4241420" y="4137739"/>
            <a:ext cx="3707934" cy="2185214"/>
            <a:chOff x="814406" y="1986437"/>
            <a:chExt cx="3707934" cy="2185214"/>
          </a:xfrm>
        </p:grpSpPr>
        <p:sp>
          <p:nvSpPr>
            <p:cNvPr id="29" name="Rectangle: Rounded Corners 3">
              <a:extLst>
                <a:ext uri="{FF2B5EF4-FFF2-40B4-BE49-F238E27FC236}">
                  <a16:creationId xmlns:a16="http://schemas.microsoft.com/office/drawing/2014/main" id="{A658125A-86D9-F026-1832-56B7D30E0EF1}"/>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5">
              <a:extLst>
                <a:ext uri="{FF2B5EF4-FFF2-40B4-BE49-F238E27FC236}">
                  <a16:creationId xmlns:a16="http://schemas.microsoft.com/office/drawing/2014/main" id="{FA76763A-EC4B-2104-D24D-D651C43602AA}"/>
                </a:ext>
              </a:extLst>
            </p:cNvPr>
            <p:cNvSpPr txBox="1"/>
            <p:nvPr/>
          </p:nvSpPr>
          <p:spPr>
            <a:xfrm>
              <a:off x="939447" y="2017215"/>
              <a:ext cx="3457853" cy="2123658"/>
            </a:xfrm>
            <a:prstGeom prst="rect">
              <a:avLst/>
            </a:prstGeom>
            <a:noFill/>
          </p:spPr>
          <p:txBody>
            <a:bodyPr wrap="square" rtlCol="0" anchor="ctr">
              <a:spAutoFit/>
            </a:bodyPr>
            <a:lstStyle/>
            <a:p>
              <a:pPr algn="ct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Efficient Problem Resolution</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When challenges arise, prompt digital communication allows teams to address issues quickly. Team members can seek advice, brainstorm solutions, and receive guidance from experts, thereby preventing minor issues from escalating into major problems.</a:t>
              </a:r>
              <a:endParaRPr lang="en-IE" dirty="0"/>
            </a:p>
          </p:txBody>
        </p:sp>
      </p:grpSp>
      <p:grpSp>
        <p:nvGrpSpPr>
          <p:cNvPr id="31" name="Grupo 30">
            <a:extLst>
              <a:ext uri="{FF2B5EF4-FFF2-40B4-BE49-F238E27FC236}">
                <a16:creationId xmlns:a16="http://schemas.microsoft.com/office/drawing/2014/main" id="{2965C478-74AB-813D-6743-D1E28B437E64}"/>
              </a:ext>
            </a:extLst>
          </p:cNvPr>
          <p:cNvGrpSpPr/>
          <p:nvPr/>
        </p:nvGrpSpPr>
        <p:grpSpPr>
          <a:xfrm>
            <a:off x="8180162" y="4137739"/>
            <a:ext cx="3707934" cy="2185214"/>
            <a:chOff x="814406" y="1986437"/>
            <a:chExt cx="3707934" cy="2185214"/>
          </a:xfrm>
          <a:solidFill>
            <a:srgbClr val="B79974"/>
          </a:solidFill>
        </p:grpSpPr>
        <p:sp>
          <p:nvSpPr>
            <p:cNvPr id="32" name="Rectangle: Rounded Corners 3">
              <a:extLst>
                <a:ext uri="{FF2B5EF4-FFF2-40B4-BE49-F238E27FC236}">
                  <a16:creationId xmlns:a16="http://schemas.microsoft.com/office/drawing/2014/main" id="{398B20EB-48DF-AFB7-AD41-3A3471DD6C02}"/>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TextBox 5">
              <a:extLst>
                <a:ext uri="{FF2B5EF4-FFF2-40B4-BE49-F238E27FC236}">
                  <a16:creationId xmlns:a16="http://schemas.microsoft.com/office/drawing/2014/main" id="{E663B348-9F69-9F15-5A19-F1086C60352A}"/>
                </a:ext>
              </a:extLst>
            </p:cNvPr>
            <p:cNvSpPr txBox="1"/>
            <p:nvPr/>
          </p:nvSpPr>
          <p:spPr>
            <a:xfrm>
              <a:off x="939447" y="2017215"/>
              <a:ext cx="3457853" cy="2123658"/>
            </a:xfrm>
            <a:prstGeom prst="rect">
              <a:avLst/>
            </a:prstGeom>
            <a:noFill/>
          </p:spPr>
          <p:txBody>
            <a:bodyPr wrap="square" rtlCol="0" anchor="ctr">
              <a:spAutoFit/>
            </a:bodyPr>
            <a:lstStyle/>
            <a:p>
              <a:pPr algn="ct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Flexibility and Remote Work</a:t>
              </a:r>
            </a:p>
            <a:p>
              <a:pPr algn="just"/>
              <a:r>
                <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rPr>
                <a:t>In the digital era, remote work has become more feasible. With the right digital communication tools, employees can collaborate seamlessly regardless of their physical location, leading to improved work-life balance and increased job satisfaction.</a:t>
              </a:r>
              <a:endParaRPr lang="en-IE" dirty="0"/>
            </a:p>
          </p:txBody>
        </p:sp>
      </p:grpSp>
    </p:spTree>
    <p:extLst>
      <p:ext uri="{BB962C8B-B14F-4D97-AF65-F5344CB8AC3E}">
        <p14:creationId xmlns:p14="http://schemas.microsoft.com/office/powerpoint/2010/main" val="342923981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9828</TotalTime>
  <Words>4982</Words>
  <Application>Microsoft Office PowerPoint</Application>
  <PresentationFormat>Widescreen</PresentationFormat>
  <Paragraphs>275</Paragraphs>
  <Slides>43</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Abadi Extra Light</vt:lpstr>
      <vt:lpstr>Arial</vt:lpstr>
      <vt:lpstr>Calibri</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429</cp:revision>
  <dcterms:created xsi:type="dcterms:W3CDTF">2021-06-15T11:45:52Z</dcterms:created>
  <dcterms:modified xsi:type="dcterms:W3CDTF">2024-02-12T09:11:31Z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