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handoutMasterIdLst>
    <p:handoutMasterId r:id="rId49"/>
  </p:handoutMasterIdLst>
  <p:sldIdLst>
    <p:sldId id="680" r:id="rId5"/>
    <p:sldId id="681" r:id="rId6"/>
    <p:sldId id="668" r:id="rId7"/>
    <p:sldId id="699" r:id="rId8"/>
    <p:sldId id="682" r:id="rId9"/>
    <p:sldId id="689" r:id="rId10"/>
    <p:sldId id="707" r:id="rId11"/>
    <p:sldId id="710" r:id="rId12"/>
    <p:sldId id="709" r:id="rId13"/>
    <p:sldId id="687" r:id="rId14"/>
    <p:sldId id="696" r:id="rId15"/>
    <p:sldId id="711" r:id="rId16"/>
    <p:sldId id="712" r:id="rId17"/>
    <p:sldId id="714" r:id="rId18"/>
    <p:sldId id="715" r:id="rId19"/>
    <p:sldId id="688" r:id="rId20"/>
    <p:sldId id="716" r:id="rId21"/>
    <p:sldId id="717" r:id="rId22"/>
    <p:sldId id="4318" r:id="rId23"/>
    <p:sldId id="4319" r:id="rId24"/>
    <p:sldId id="713" r:id="rId25"/>
    <p:sldId id="690" r:id="rId26"/>
    <p:sldId id="718" r:id="rId27"/>
    <p:sldId id="719" r:id="rId28"/>
    <p:sldId id="720" r:id="rId29"/>
    <p:sldId id="4320" r:id="rId30"/>
    <p:sldId id="4321" r:id="rId31"/>
    <p:sldId id="691" r:id="rId32"/>
    <p:sldId id="4311" r:id="rId33"/>
    <p:sldId id="4312" r:id="rId34"/>
    <p:sldId id="4310" r:id="rId35"/>
    <p:sldId id="4325" r:id="rId36"/>
    <p:sldId id="4326" r:id="rId37"/>
    <p:sldId id="4327" r:id="rId38"/>
    <p:sldId id="4328" r:id="rId39"/>
    <p:sldId id="4329" r:id="rId40"/>
    <p:sldId id="692" r:id="rId41"/>
    <p:sldId id="4331" r:id="rId42"/>
    <p:sldId id="4332" r:id="rId43"/>
    <p:sldId id="4316" r:id="rId44"/>
    <p:sldId id="4333" r:id="rId45"/>
    <p:sldId id="4334" r:id="rId46"/>
    <p:sldId id="677" r:id="rId47"/>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ario3" initials="b" lastIdx="2" clrIdx="0">
    <p:extLst>
      <p:ext uri="{19B8F6BF-5375-455C-9EA6-DF929625EA0E}">
        <p15:presenceInfo xmlns:p15="http://schemas.microsoft.com/office/powerpoint/2012/main" userId="S-1-5-21-2922213075-1491325084-283922340-1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B79974"/>
    <a:srgbClr val="151D24"/>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934"/>
  </p:normalViewPr>
  <p:slideViewPr>
    <p:cSldViewPr snapToGrid="0" snapToObjects="1">
      <p:cViewPr varScale="1">
        <p:scale>
          <a:sx n="63" d="100"/>
          <a:sy n="63" d="100"/>
        </p:scale>
        <p:origin x="752" y="3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45BB3AB1-2A4D-2EEB-3F63-DF1F476EC622}"/>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612E61D4-D714-37A8-E386-B983EF9EC7C5}"/>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8FCF8633-090D-4688-41EF-A6E38688AE73}"/>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E780ACF3-681D-322E-A3CB-9943406871A0}"/>
              </a:ext>
            </a:extLst>
          </p:cNvPr>
          <p:cNvPicPr>
            <a:picLocks noChangeAspect="1"/>
          </p:cNvPicPr>
          <p:nvPr userDrawn="1"/>
        </p:nvPicPr>
        <p:blipFill>
          <a:blip r:embed="rId2"/>
          <a:stretch>
            <a:fillRect/>
          </a:stretch>
        </p:blipFill>
        <p:spPr>
          <a:xfrm>
            <a:off x="9234476" y="5633016"/>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br.org/2021/03/remote-workers-need-small-talk-too" TargetMode="Externa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hyperlink" Target="https://www.youtube.com/@TheAPAVideo/playlists" TargetMode="External"/><Relationship Id="rId5" Type="http://schemas.openxmlformats.org/officeDocument/2006/relationships/hyperlink" Target="https://www.apa.org/members/content/wellness-webinar-series" TargetMode="External"/><Relationship Id="rId4" Type="http://schemas.openxmlformats.org/officeDocument/2006/relationships/hyperlink" Target="https://www.themuse.com/advice/how-to-build-strong-company-culture-remote-tea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entalhealth.org.uk/explore-mental-health/publications/how-look-after-your-mental-health-using-exercise"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s://hbr.org/2022/03/how-to-mentor-in-a-remote-workplace" TargetMode="External"/><Relationship Id="rId5" Type="http://schemas.openxmlformats.org/officeDocument/2006/relationships/hyperlink" Target="https://www.forbes.com/sites/williampbarrett/2023/09/15/25-best-places-to-enjoy-your-retirement-in-2023-traverse-city-and-other-top-spots/?sh=44787dc23ec9" TargetMode="External"/><Relationship Id="rId4" Type="http://schemas.openxmlformats.org/officeDocument/2006/relationships/hyperlink" Target="https://time.com/5809322/social-distancing-book-club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ambonding.com/" TargetMode="External"/><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hyperlink" Target="https://remo.co/" TargetMode="External"/><Relationship Id="rId5" Type="http://schemas.openxmlformats.org/officeDocument/2006/relationships/hyperlink" Target="https://hopin.com/" TargetMode="External"/><Relationship Id="rId4" Type="http://schemas.openxmlformats.org/officeDocument/2006/relationships/hyperlink" Target="https://www.microsoft.com/en-us/microsoft-viva#tabx2531e64c7b204df09202118e2b241341"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thinkwithgoogle.com/intl/es-es/futuro-del-marketing/transformacion-digital/google-efectos-pandemia-mundial/"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soft.com/en-gb/microsoft-teams/group-chat-software/"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webe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dobe.com/uk/products/adobeconnect.html?s_cid=70114000002CfGJAA0&amp;s_iid=70114000002ChdJAAS" TargetMode="External"/><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zoho.com/meeting/?zredirect=f&amp;zsrc=langdropdown&amp;lb=es-x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gbluebutton.org/" TargetMode="Externa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s://www.anthology.com/en-emea/products/teaching-and-learning/learning-effectiveness/blackboard-lear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iscord.com/" TargetMode="External"/><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www.callofduty.com/es/mobile" TargetMode="External"/><Relationship Id="rId2" Type="http://schemas.openxmlformats.org/officeDocument/2006/relationships/hyperlink" Target="https://www.gather.town/" TargetMode="External"/><Relationship Id="rId1" Type="http://schemas.openxmlformats.org/officeDocument/2006/relationships/slideLayout" Target="../slideLayouts/slideLayout19.xml"/><Relationship Id="rId4" Type="http://schemas.openxmlformats.org/officeDocument/2006/relationships/hyperlink" Target="https://www.minijuegos.com/juego/among-us-online-edi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pl-PL" sz="4000" dirty="0"/>
              <a:t>Komunikacja cyfrowa</a:t>
            </a:r>
            <a:endParaRPr lang="en-IE" sz="4000"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pl-PL" dirty="0"/>
              <a:t>Moduł</a:t>
            </a:r>
            <a:r>
              <a:rPr lang="en-US" dirty="0"/>
              <a:t> 2</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pic>
        <p:nvPicPr>
          <p:cNvPr id="2" name="Obraz 3" descr="Downloads - Creative Commons">
            <a:extLst>
              <a:ext uri="{FF2B5EF4-FFF2-40B4-BE49-F238E27FC236}">
                <a16:creationId xmlns:a16="http://schemas.microsoft.com/office/drawing/2014/main" id="{A70441FD-51DE-F1C9-7E8A-056438701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958" y="613256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CZĘŚĆ</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pl-PL" b="1" dirty="0"/>
              <a:t>PRACA DOBREJ JAKOŚCI</a:t>
            </a:r>
            <a:endParaRPr lang="en-US" b="1" dirty="0"/>
          </a:p>
        </p:txBody>
      </p:sp>
      <p:pic>
        <p:nvPicPr>
          <p:cNvPr id="6" name="Marcador de posición de imagen 5">
            <a:extLst>
              <a:ext uri="{FF2B5EF4-FFF2-40B4-BE49-F238E27FC236}">
                <a16:creationId xmlns:a16="http://schemas.microsoft.com/office/drawing/2014/main" id="{35710A4F-A174-F189-C873-2140AA6616E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6000" y="1156459"/>
            <a:ext cx="5571394" cy="5650340"/>
          </a:xfrm>
        </p:spPr>
        <p:txBody>
          <a:bodyPr/>
          <a:lstStyle/>
          <a:p>
            <a:pPr algn="just">
              <a:spcAft>
                <a:spcPts val="1200"/>
              </a:spcAft>
            </a:pPr>
            <a:r>
              <a:rPr lang="pl-PL" sz="1600" dirty="0"/>
              <a:t>Komunikacja cyfrowa ma kluczowe znaczenie dla osiągania doskonałych wyników, wzmacniania pracy zespołowej i zapewniania sukcesu w firmie. Zrozumienie tych aspektów może pomóc firmom dostosować się i rozwijać w erze cyfrowej.</a:t>
            </a:r>
          </a:p>
          <a:p>
            <a:pPr algn="just">
              <a:spcAft>
                <a:spcPts val="1200"/>
              </a:spcAft>
            </a:pPr>
            <a:r>
              <a:rPr lang="pl-PL" sz="1600" dirty="0"/>
              <a:t>Przyjrzyjmy się bliżej niektórym konkretnym aspektom, które są wyznacznikiem wysokiej jakości pracy w dzisiejszym miejscu pracy, związanym z komunikacją cyfrową.</a:t>
            </a:r>
          </a:p>
          <a:p>
            <a:pPr algn="just">
              <a:spcAft>
                <a:spcPts val="1200"/>
              </a:spcAft>
            </a:pPr>
            <a:r>
              <a:rPr lang="pl-PL" sz="1800" b="1" dirty="0">
                <a:solidFill>
                  <a:srgbClr val="7654A2"/>
                </a:solidFill>
              </a:rPr>
              <a:t>Jasna i zwięzła komunikacja</a:t>
            </a:r>
            <a:r>
              <a:rPr lang="en-GB" sz="1800" b="1" dirty="0">
                <a:solidFill>
                  <a:srgbClr val="7654A2"/>
                </a:solidFill>
              </a:rPr>
              <a:t>: </a:t>
            </a:r>
            <a:r>
              <a:rPr lang="pl-PL" sz="1800" dirty="0"/>
              <a:t>W świecie zalewanym informacjami jasność jest bardzo ważna. Niezależnie od tego, czy piszesz e-maile, raporty czy aktualizacje projektów, umiejętność przekazywania złożonych pomysłów w prosty sposób zapewnia, że wiadomości są nie tylko zrozumiałe, ale także skuteczne.</a:t>
            </a:r>
          </a:p>
          <a:p>
            <a:pPr algn="just">
              <a:spcAft>
                <a:spcPts val="1200"/>
              </a:spcAft>
            </a:pPr>
            <a:r>
              <a:rPr lang="pl-PL" sz="1800" b="1" dirty="0">
                <a:solidFill>
                  <a:srgbClr val="7654A2"/>
                </a:solidFill>
              </a:rPr>
              <a:t>Szybka reakcja: </a:t>
            </a:r>
            <a:r>
              <a:rPr lang="pl-PL" sz="1800" dirty="0"/>
              <a:t>Nowoczesny biznes wymaga szybkich reakcji. Jakość pracy jest widoczna, gdy interakcje cyfrowe są szybkie. Szybkie odpowiadanie na e-maile, wiadomości i prośby świadczy o profesjonalizmie i zaangażowaniu w dobrą pracę zespołową.</a:t>
            </a:r>
            <a:endParaRPr lang="en-US" sz="1800" dirty="0"/>
          </a:p>
        </p:txBody>
      </p:sp>
      <p:pic>
        <p:nvPicPr>
          <p:cNvPr id="7" name="Marcador de posición de imagen 6">
            <a:extLst>
              <a:ext uri="{FF2B5EF4-FFF2-40B4-BE49-F238E27FC236}">
                <a16:creationId xmlns:a16="http://schemas.microsoft.com/office/drawing/2014/main" id="{E4318154-E39F-B92D-85BE-3D7E7744B27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Marcador de texto 5">
            <a:extLst>
              <a:ext uri="{FF2B5EF4-FFF2-40B4-BE49-F238E27FC236}">
                <a16:creationId xmlns:a16="http://schemas.microsoft.com/office/drawing/2014/main" id="{7DCD012D-6137-2FB1-82F4-6E99E2DC81D6}"/>
              </a:ext>
            </a:extLst>
          </p:cNvPr>
          <p:cNvSpPr>
            <a:spLocks noGrp="1"/>
          </p:cNvSpPr>
          <p:nvPr>
            <p:ph type="body" sz="quarter" idx="30"/>
          </p:nvPr>
        </p:nvSpPr>
        <p:spPr>
          <a:xfrm>
            <a:off x="1065402" y="283017"/>
            <a:ext cx="10601991" cy="842867"/>
          </a:xfrm>
        </p:spPr>
        <p:txBody>
          <a:bodyPr/>
          <a:lstStyle/>
          <a:p>
            <a:r>
              <a:rPr lang="pl-PL" sz="3200" dirty="0"/>
              <a:t>Podnoszenie jakości pracy poprzez komunikację cyfrową</a:t>
            </a:r>
            <a:endParaRPr lang="en-GB" sz="3200" dirty="0"/>
          </a:p>
        </p:txBody>
      </p:sp>
    </p:spTree>
    <p:extLst>
      <p:ext uri="{BB962C8B-B14F-4D97-AF65-F5344CB8AC3E}">
        <p14:creationId xmlns:p14="http://schemas.microsoft.com/office/powerpoint/2010/main" val="169933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C3ECC35B-5999-9548-71E0-D2512207B27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486561" y="1366682"/>
            <a:ext cx="6165909" cy="4943897"/>
          </a:xfrm>
        </p:spPr>
        <p:txBody>
          <a:bodyPr/>
          <a:lstStyle/>
          <a:p>
            <a:pPr marL="285750" indent="-285750" algn="just">
              <a:spcAft>
                <a:spcPts val="1200"/>
              </a:spcAft>
              <a:buFont typeface="Arial" panose="020B0604020202020204" pitchFamily="34" charset="0"/>
              <a:buChar char="•"/>
            </a:pPr>
            <a:r>
              <a:rPr lang="pl-PL" sz="1600" b="1" dirty="0">
                <a:solidFill>
                  <a:srgbClr val="7654A2"/>
                </a:solidFill>
              </a:rPr>
              <a:t>Nastawienie na współpracę</a:t>
            </a:r>
            <a:r>
              <a:rPr lang="en-GB" sz="1600" b="1" dirty="0">
                <a:solidFill>
                  <a:srgbClr val="7654A2"/>
                </a:solidFill>
              </a:rPr>
              <a:t>: </a:t>
            </a:r>
            <a:r>
              <a:rPr lang="pl-PL" sz="1600" dirty="0"/>
              <a:t>Wysokiej jakości praca obejmuje nastawienie na współpracę, która wykorzystuje narzędzia cyfrowe do dzielenia się pomysłami, spostrzeżeniami i opiniami w prosty sposób. Angażowanie się w wirtualne dyskusje i korzystanie ze wspólnych platform może stworzyć dobrą kulturę współpracy.</a:t>
            </a:r>
          </a:p>
          <a:p>
            <a:pPr marL="285750" indent="-285750" algn="just">
              <a:spcAft>
                <a:spcPts val="1200"/>
              </a:spcAft>
              <a:buFont typeface="Arial" panose="020B0604020202020204" pitchFamily="34" charset="0"/>
              <a:buChar char="•"/>
            </a:pPr>
            <a:r>
              <a:rPr lang="en-GB" sz="1600" b="1" dirty="0" err="1">
                <a:solidFill>
                  <a:srgbClr val="7654A2"/>
                </a:solidFill>
              </a:rPr>
              <a:t>Dbałość</a:t>
            </a:r>
            <a:r>
              <a:rPr lang="en-GB" sz="1600" b="1" dirty="0">
                <a:solidFill>
                  <a:srgbClr val="7654A2"/>
                </a:solidFill>
              </a:rPr>
              <a:t> o </a:t>
            </a:r>
            <a:r>
              <a:rPr lang="en-GB" sz="1600" b="1" dirty="0" err="1">
                <a:solidFill>
                  <a:srgbClr val="7654A2"/>
                </a:solidFill>
              </a:rPr>
              <a:t>wirtualną</a:t>
            </a:r>
            <a:r>
              <a:rPr lang="en-GB" sz="1600" b="1" dirty="0">
                <a:solidFill>
                  <a:srgbClr val="7654A2"/>
                </a:solidFill>
              </a:rPr>
              <a:t> </a:t>
            </a:r>
            <a:r>
              <a:rPr lang="en-GB" sz="1600" b="1" dirty="0" err="1">
                <a:solidFill>
                  <a:srgbClr val="7654A2"/>
                </a:solidFill>
              </a:rPr>
              <a:t>etykietę</a:t>
            </a:r>
            <a:r>
              <a:rPr lang="en-GB" sz="1600" b="1" dirty="0">
                <a:solidFill>
                  <a:srgbClr val="7654A2"/>
                </a:solidFill>
              </a:rPr>
              <a:t>: </a:t>
            </a:r>
            <a:r>
              <a:rPr lang="pl-PL" sz="1600" dirty="0"/>
              <a:t>Ponieważ w Internecie zacierają się granice osobiste i zawodowe, ważne jest przestrzeganie wirtualnej etykiety. Dobra praca opiera się na komunikacji cyfrowej, która opiera się na szacunku. Dzięki temu interakcje przynoszą korzyści zarówno osobie, jak i organizacji.</a:t>
            </a:r>
          </a:p>
          <a:p>
            <a:pPr marL="285750" indent="-285750" algn="just">
              <a:spcAft>
                <a:spcPts val="1200"/>
              </a:spcAft>
              <a:buFont typeface="Arial" panose="020B0604020202020204" pitchFamily="34" charset="0"/>
              <a:buChar char="•"/>
            </a:pPr>
            <a:r>
              <a:rPr lang="pl-PL" sz="1600" b="1" dirty="0">
                <a:solidFill>
                  <a:srgbClr val="7654A2"/>
                </a:solidFill>
              </a:rPr>
              <a:t>Możliwość dostosowania do platform cyfrowych: </a:t>
            </a:r>
            <a:r>
              <a:rPr lang="pl-PL" sz="1600" dirty="0"/>
              <a:t>Wiele platform cyfrowych wymaga elastyczności. Dobra jakość pracy może również oznaczać umiejętność posługiwania się różnymi narzędziami cyfrowymi, takimi jak poczta e-mail, aplikacje do przesyłania wiadomości i oprogramowanie do zarządzania projektami. Umiejętność korzystania z tych platform może prowadzić do lepszej komunikacji i płynniejszych procesów.</a:t>
            </a:r>
            <a:endParaRPr lang="en-US" sz="1600" dirty="0"/>
          </a:p>
        </p:txBody>
      </p:sp>
      <p:sp>
        <p:nvSpPr>
          <p:cNvPr id="5" name="Marcador de texto 5">
            <a:extLst>
              <a:ext uri="{FF2B5EF4-FFF2-40B4-BE49-F238E27FC236}">
                <a16:creationId xmlns:a16="http://schemas.microsoft.com/office/drawing/2014/main" id="{31E884DA-D400-799E-6754-F7353C5BD51D}"/>
              </a:ext>
            </a:extLst>
          </p:cNvPr>
          <p:cNvSpPr>
            <a:spLocks noGrp="1"/>
          </p:cNvSpPr>
          <p:nvPr>
            <p:ph type="body" sz="quarter" idx="30"/>
          </p:nvPr>
        </p:nvSpPr>
        <p:spPr>
          <a:xfrm>
            <a:off x="546652" y="305975"/>
            <a:ext cx="10601991" cy="842867"/>
          </a:xfrm>
        </p:spPr>
        <p:txBody>
          <a:bodyPr/>
          <a:lstStyle/>
          <a:p>
            <a:r>
              <a:rPr lang="pl-PL" sz="3200" dirty="0"/>
              <a:t>Podnoszenie jakości pracy poprzez komunikację cyfrową</a:t>
            </a:r>
            <a:endParaRPr lang="en-GB" sz="3200" dirty="0"/>
          </a:p>
        </p:txBody>
      </p:sp>
    </p:spTree>
    <p:extLst>
      <p:ext uri="{BB962C8B-B14F-4D97-AF65-F5344CB8AC3E}">
        <p14:creationId xmlns:p14="http://schemas.microsoft.com/office/powerpoint/2010/main" val="39575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85EED47B-9A91-0ADD-6053-F78D6C4E1AB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71788" y="0"/>
            <a:ext cx="4823670" cy="6858000"/>
          </a:xfrm>
        </p:spPr>
      </p:pic>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5684704" y="1125884"/>
            <a:ext cx="5985507" cy="5186781"/>
          </a:xfrm>
        </p:spPr>
        <p:txBody>
          <a:bodyPr/>
          <a:lstStyle/>
          <a:p>
            <a:pPr marL="285750" indent="-285750" algn="just">
              <a:spcAft>
                <a:spcPts val="1200"/>
              </a:spcAft>
              <a:buFont typeface="Arial" panose="020B0604020202020204" pitchFamily="34" charset="0"/>
              <a:buChar char="•"/>
            </a:pPr>
            <a:r>
              <a:rPr lang="en-GB" sz="1600" b="1" dirty="0" err="1">
                <a:solidFill>
                  <a:srgbClr val="7654A2"/>
                </a:solidFill>
              </a:rPr>
              <a:t>Wkład</a:t>
            </a:r>
            <a:r>
              <a:rPr lang="en-GB" sz="1600" b="1" dirty="0">
                <a:solidFill>
                  <a:srgbClr val="7654A2"/>
                </a:solidFill>
              </a:rPr>
              <a:t> w </a:t>
            </a:r>
            <a:r>
              <a:rPr lang="en-GB" sz="1600" b="1" dirty="0" err="1">
                <a:solidFill>
                  <a:srgbClr val="7654A2"/>
                </a:solidFill>
              </a:rPr>
              <a:t>wymianę</a:t>
            </a:r>
            <a:r>
              <a:rPr lang="en-GB" sz="1600" b="1" dirty="0">
                <a:solidFill>
                  <a:srgbClr val="7654A2"/>
                </a:solidFill>
              </a:rPr>
              <a:t> </a:t>
            </a:r>
            <a:r>
              <a:rPr lang="en-GB" sz="1600" b="1" dirty="0" err="1">
                <a:solidFill>
                  <a:srgbClr val="7654A2"/>
                </a:solidFill>
              </a:rPr>
              <a:t>wiedzy</a:t>
            </a:r>
            <a:r>
              <a:rPr lang="en-GB" sz="1600" b="1" dirty="0">
                <a:solidFill>
                  <a:srgbClr val="7654A2"/>
                </a:solidFill>
              </a:rPr>
              <a:t>:  </a:t>
            </a:r>
            <a:r>
              <a:rPr lang="pl-PL" sz="1600" dirty="0"/>
              <a:t>Praca wysokiej jakości obejmuje aktywne uczestnictwo w rozmowach cyfrowych, dzielenie się spostrzeżeniami i wnoszenie wkładu w działalność zespołu. Wzbogaca to kapitał intelektualny organizacji i wspiera kulturę ciągłego uczenia się.</a:t>
            </a:r>
          </a:p>
          <a:p>
            <a:pPr marL="285750" indent="-285750" algn="just">
              <a:spcAft>
                <a:spcPts val="1200"/>
              </a:spcAft>
              <a:buFont typeface="Arial" panose="020B0604020202020204" pitchFamily="34" charset="0"/>
              <a:buChar char="•"/>
            </a:pPr>
            <a:r>
              <a:rPr lang="en-GB" sz="1600" b="1" dirty="0" err="1">
                <a:solidFill>
                  <a:srgbClr val="7654A2"/>
                </a:solidFill>
              </a:rPr>
              <a:t>Dbałość</a:t>
            </a:r>
            <a:r>
              <a:rPr lang="en-GB" sz="1600" b="1" dirty="0">
                <a:solidFill>
                  <a:srgbClr val="7654A2"/>
                </a:solidFill>
              </a:rPr>
              <a:t> o </a:t>
            </a:r>
            <a:r>
              <a:rPr lang="en-GB" sz="1600" b="1" dirty="0" err="1">
                <a:solidFill>
                  <a:srgbClr val="7654A2"/>
                </a:solidFill>
              </a:rPr>
              <a:t>bezpieczeństwo</a:t>
            </a:r>
            <a:r>
              <a:rPr lang="en-GB" sz="1600" b="1" dirty="0">
                <a:solidFill>
                  <a:srgbClr val="7654A2"/>
                </a:solidFill>
              </a:rPr>
              <a:t> </a:t>
            </a:r>
            <a:r>
              <a:rPr lang="en-GB" sz="1600" b="1" dirty="0" err="1">
                <a:solidFill>
                  <a:srgbClr val="7654A2"/>
                </a:solidFill>
              </a:rPr>
              <a:t>danych</a:t>
            </a:r>
            <a:r>
              <a:rPr lang="pl-PL" sz="1600" b="1" dirty="0">
                <a:solidFill>
                  <a:srgbClr val="7654A2"/>
                </a:solidFill>
              </a:rPr>
              <a:t>: </a:t>
            </a:r>
            <a:r>
              <a:rPr lang="pl-PL" sz="1600" dirty="0"/>
              <a:t>W sferze cyfrowej ochrona poufnych informacji ma ogromne znaczenie. Dobra jakość pracy świadczy o zrozumieniu protokołów bezpieczeństwa danych. Przestrzeganie standardów prywatności i odpowiedzialne obchodzenie się z poufnymi informacjami świadczą o etycznej uczciwości i profesjonalizmie.</a:t>
            </a:r>
          </a:p>
          <a:p>
            <a:pPr marL="285750" indent="-285750" algn="just">
              <a:spcAft>
                <a:spcPts val="1200"/>
              </a:spcAft>
              <a:buFont typeface="Arial" panose="020B0604020202020204" pitchFamily="34" charset="0"/>
              <a:buChar char="•"/>
            </a:pPr>
            <a:r>
              <a:rPr lang="en-GB" sz="1600" b="1" dirty="0" err="1">
                <a:solidFill>
                  <a:srgbClr val="7654A2"/>
                </a:solidFill>
              </a:rPr>
              <a:t>Personalizacja</a:t>
            </a:r>
            <a:r>
              <a:rPr lang="en-GB" sz="1600" b="1" dirty="0">
                <a:solidFill>
                  <a:srgbClr val="7654A2"/>
                </a:solidFill>
              </a:rPr>
              <a:t> i </a:t>
            </a:r>
            <a:r>
              <a:rPr lang="en-GB" sz="1600" b="1" dirty="0" err="1">
                <a:solidFill>
                  <a:srgbClr val="7654A2"/>
                </a:solidFill>
              </a:rPr>
              <a:t>budowanie</a:t>
            </a:r>
            <a:r>
              <a:rPr lang="en-GB" sz="1600" b="1" dirty="0">
                <a:solidFill>
                  <a:srgbClr val="7654A2"/>
                </a:solidFill>
              </a:rPr>
              <a:t> </a:t>
            </a:r>
            <a:r>
              <a:rPr lang="en-GB" sz="1600" b="1" dirty="0" err="1">
                <a:solidFill>
                  <a:srgbClr val="7654A2"/>
                </a:solidFill>
              </a:rPr>
              <a:t>relacji</a:t>
            </a:r>
            <a:r>
              <a:rPr lang="en-GB" sz="1600" b="1" dirty="0">
                <a:solidFill>
                  <a:srgbClr val="7654A2"/>
                </a:solidFill>
              </a:rPr>
              <a:t>: </a:t>
            </a:r>
            <a:r>
              <a:rPr lang="pl-PL" sz="1600" dirty="0"/>
              <a:t>Pomimo wirtualnego charakteru, komunikacja cyfrowa może mieć także charakter osobisty. W pracy wysokiej jakości docenia się znaczenie budowania relacji nawet za pośrednictwem Internetu. Zwracanie się do współpracowników i interesariuszy po imieniu, informowanie o kluczowych momentach i wyrażanie prawdziwego zainteresowania sprzyja silnym powiązaniom zawodowym.</a:t>
            </a:r>
            <a:endParaRPr lang="en-IE" sz="1600" dirty="0"/>
          </a:p>
        </p:txBody>
      </p:sp>
      <p:sp>
        <p:nvSpPr>
          <p:cNvPr id="4" name="Marcador de texto 5">
            <a:extLst>
              <a:ext uri="{FF2B5EF4-FFF2-40B4-BE49-F238E27FC236}">
                <a16:creationId xmlns:a16="http://schemas.microsoft.com/office/drawing/2014/main" id="{0FE83050-F130-93FF-38EA-1CE18CA76B05}"/>
              </a:ext>
            </a:extLst>
          </p:cNvPr>
          <p:cNvSpPr txBox="1">
            <a:spLocks/>
          </p:cNvSpPr>
          <p:nvPr/>
        </p:nvSpPr>
        <p:spPr>
          <a:xfrm>
            <a:off x="1065402" y="283017"/>
            <a:ext cx="10601991" cy="842867"/>
          </a:xfrm>
          <a:prstGeom prst="rect">
            <a:avLst/>
          </a:prstGeom>
          <a:solidFill>
            <a:srgbClr val="7654A2"/>
          </a:solidFill>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pl-PL" sz="3200" dirty="0"/>
              <a:t>Podnoszenie jakości pracy poprzez komunikację cyfrową</a:t>
            </a:r>
            <a:endParaRPr lang="en-GB" sz="3200"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a16="http://schemas.microsoft.com/office/drawing/2014/main" id="{1A8C422D-2672-1546-DC34-9391D9D1EEE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20149" y="1388859"/>
            <a:ext cx="6029404" cy="5163166"/>
          </a:xfrm>
        </p:spPr>
        <p:txBody>
          <a:bodyPr/>
          <a:lstStyle/>
          <a:p>
            <a:pPr marL="285750" indent="-285750" algn="just">
              <a:spcAft>
                <a:spcPts val="1200"/>
              </a:spcAft>
              <a:buFont typeface="Arial" panose="020B0604020202020204" pitchFamily="34" charset="0"/>
              <a:buChar char="•"/>
            </a:pPr>
            <a:r>
              <a:rPr lang="en-GB" sz="1600" b="1" dirty="0" err="1">
                <a:solidFill>
                  <a:srgbClr val="7654A2"/>
                </a:solidFill>
              </a:rPr>
              <a:t>Komunikacja</a:t>
            </a:r>
            <a:r>
              <a:rPr lang="en-GB" sz="1600" b="1" dirty="0">
                <a:solidFill>
                  <a:srgbClr val="7654A2"/>
                </a:solidFill>
              </a:rPr>
              <a:t> </a:t>
            </a:r>
            <a:r>
              <a:rPr lang="en-GB" sz="1600" b="1" dirty="0" err="1">
                <a:solidFill>
                  <a:srgbClr val="7654A2"/>
                </a:solidFill>
              </a:rPr>
              <a:t>skoncentrowana</a:t>
            </a:r>
            <a:r>
              <a:rPr lang="en-GB" sz="1600" b="1" dirty="0">
                <a:solidFill>
                  <a:srgbClr val="7654A2"/>
                </a:solidFill>
              </a:rPr>
              <a:t> </a:t>
            </a:r>
            <a:r>
              <a:rPr lang="en-GB" sz="1600" b="1" dirty="0" err="1">
                <a:solidFill>
                  <a:srgbClr val="7654A2"/>
                </a:solidFill>
              </a:rPr>
              <a:t>na</a:t>
            </a:r>
            <a:r>
              <a:rPr lang="en-GB" sz="1600" b="1" dirty="0">
                <a:solidFill>
                  <a:srgbClr val="7654A2"/>
                </a:solidFill>
              </a:rPr>
              <a:t> </a:t>
            </a:r>
            <a:r>
              <a:rPr lang="en-GB" sz="1600" b="1" dirty="0" err="1">
                <a:solidFill>
                  <a:srgbClr val="7654A2"/>
                </a:solidFill>
              </a:rPr>
              <a:t>rozwiązaniach</a:t>
            </a:r>
            <a:r>
              <a:rPr lang="en-GB" sz="1600" b="1" dirty="0">
                <a:solidFill>
                  <a:srgbClr val="7654A2"/>
                </a:solidFill>
              </a:rPr>
              <a:t>: </a:t>
            </a:r>
            <a:r>
              <a:rPr lang="pl-PL" sz="1600" dirty="0"/>
              <a:t>Komunikacja cyfrowa nie jest odporna na wyzwania. Rozwiązywanie problemów skoncentrowane na rozwiązaniach świadczy o wysokiej jakości pracy. Angażowanie się w konstruktywne rozmowy w celu rozwiązywania konfliktów i przedstawiania alternatyw świadczy o zaangażowaniu pracownika.</a:t>
            </a:r>
          </a:p>
          <a:p>
            <a:pPr marL="285750" indent="-285750" algn="just">
              <a:spcAft>
                <a:spcPts val="1200"/>
              </a:spcAft>
              <a:buFont typeface="Arial" panose="020B0604020202020204" pitchFamily="34" charset="0"/>
              <a:buChar char="•"/>
            </a:pPr>
            <a:r>
              <a:rPr lang="en-GB" sz="1600" b="1" dirty="0" err="1">
                <a:solidFill>
                  <a:srgbClr val="7654A2"/>
                </a:solidFill>
              </a:rPr>
              <a:t>Dostosowanie</a:t>
            </a:r>
            <a:r>
              <a:rPr lang="en-GB" sz="1600" b="1" dirty="0">
                <a:solidFill>
                  <a:srgbClr val="7654A2"/>
                </a:solidFill>
              </a:rPr>
              <a:t> </a:t>
            </a:r>
            <a:r>
              <a:rPr lang="en-GB" sz="1600" b="1" dirty="0" err="1">
                <a:solidFill>
                  <a:srgbClr val="7654A2"/>
                </a:solidFill>
              </a:rPr>
              <a:t>komunikacji</a:t>
            </a:r>
            <a:r>
              <a:rPr lang="en-GB" sz="1600" b="1" dirty="0">
                <a:solidFill>
                  <a:srgbClr val="7654A2"/>
                </a:solidFill>
              </a:rPr>
              <a:t> </a:t>
            </a:r>
            <a:r>
              <a:rPr lang="en-GB" sz="1600" b="1" dirty="0" err="1">
                <a:solidFill>
                  <a:srgbClr val="7654A2"/>
                </a:solidFill>
              </a:rPr>
              <a:t>strategiczne</a:t>
            </a:r>
            <a:r>
              <a:rPr lang="pl-PL" sz="1600" b="1" dirty="0">
                <a:solidFill>
                  <a:srgbClr val="7654A2"/>
                </a:solidFill>
              </a:rPr>
              <a:t>: </a:t>
            </a:r>
            <a:r>
              <a:rPr lang="pl-PL" sz="1600" dirty="0"/>
              <a:t>Komunikacja cyfrowa służy realizacji celów strategicznych. Skuteczny pracownik powinien potrafić komunikować się tak aby osiągać cele organizacji. Niezależnie od tego, czy chodzi o przekazywanie wartości firmy, czy promowanie nowej inicjatywy, każda wiadomość cyfrowa przyczynia się do realizacji celów i założeń.</a:t>
            </a:r>
          </a:p>
          <a:p>
            <a:pPr marL="285750" indent="-285750" algn="just">
              <a:spcAft>
                <a:spcPts val="1200"/>
              </a:spcAft>
              <a:buFont typeface="Arial" panose="020B0604020202020204" pitchFamily="34" charset="0"/>
              <a:buChar char="•"/>
            </a:pPr>
            <a:r>
              <a:rPr lang="en-GB" sz="1600" b="1" dirty="0" err="1">
                <a:solidFill>
                  <a:srgbClr val="7654A2"/>
                </a:solidFill>
              </a:rPr>
              <a:t>Nieustanna</a:t>
            </a:r>
            <a:r>
              <a:rPr lang="en-GB" sz="1600" b="1" dirty="0">
                <a:solidFill>
                  <a:srgbClr val="7654A2"/>
                </a:solidFill>
              </a:rPr>
              <a:t> </a:t>
            </a:r>
            <a:r>
              <a:rPr lang="en-GB" sz="1600" b="1" dirty="0" err="1">
                <a:solidFill>
                  <a:srgbClr val="7654A2"/>
                </a:solidFill>
              </a:rPr>
              <a:t>adaptacja</a:t>
            </a:r>
            <a:r>
              <a:rPr lang="en-GB" sz="1600" b="1" dirty="0">
                <a:solidFill>
                  <a:srgbClr val="7654A2"/>
                </a:solidFill>
              </a:rPr>
              <a:t> i </a:t>
            </a:r>
            <a:r>
              <a:rPr lang="en-GB" sz="1600" b="1" dirty="0" err="1">
                <a:solidFill>
                  <a:srgbClr val="7654A2"/>
                </a:solidFill>
              </a:rPr>
              <a:t>nauka</a:t>
            </a:r>
            <a:r>
              <a:rPr lang="pl-PL" sz="1600" b="1" dirty="0">
                <a:solidFill>
                  <a:srgbClr val="7654A2"/>
                </a:solidFill>
              </a:rPr>
              <a:t>: </a:t>
            </a:r>
            <a:r>
              <a:rPr lang="pl-PL" sz="1600" dirty="0"/>
              <a:t>Komunikacja cyfrowa nieustanie się zmienia i ewaluuje. Każdy dobry pracownik powinien posiadać potrzebę uczenia się oraz rozwoju osobistego. Bycie na bieżąco z nowymi technologiami komunikacyjnymi i trendami zapewnia skuteczność komunikacji cyfrowej.</a:t>
            </a:r>
            <a:endParaRPr lang="en-US" sz="1600" dirty="0"/>
          </a:p>
        </p:txBody>
      </p:sp>
      <p:sp>
        <p:nvSpPr>
          <p:cNvPr id="7" name="Marcador de texto 5">
            <a:extLst>
              <a:ext uri="{FF2B5EF4-FFF2-40B4-BE49-F238E27FC236}">
                <a16:creationId xmlns:a16="http://schemas.microsoft.com/office/drawing/2014/main" id="{120A83D0-D682-2B29-0BCB-E3488E1D6B5B}"/>
              </a:ext>
            </a:extLst>
          </p:cNvPr>
          <p:cNvSpPr>
            <a:spLocks noGrp="1"/>
          </p:cNvSpPr>
          <p:nvPr>
            <p:ph type="body" sz="quarter" idx="30"/>
          </p:nvPr>
        </p:nvSpPr>
        <p:spPr>
          <a:xfrm>
            <a:off x="546652" y="305975"/>
            <a:ext cx="10601991" cy="842867"/>
          </a:xfrm>
        </p:spPr>
        <p:txBody>
          <a:bodyPr/>
          <a:lstStyle/>
          <a:p>
            <a:r>
              <a:rPr lang="pl-PL" sz="3200" dirty="0"/>
              <a:t>Podnoszenie jakości pracy poprzez komunikację cyfrową</a:t>
            </a:r>
            <a:endParaRPr lang="en-GB" sz="3200" dirty="0"/>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408901"/>
            <a:ext cx="5574211" cy="4517047"/>
          </a:xfrm>
        </p:spPr>
        <p:txBody>
          <a:bodyPr/>
          <a:lstStyle/>
          <a:p>
            <a:pPr algn="just">
              <a:spcAft>
                <a:spcPts val="1200"/>
              </a:spcAft>
            </a:pPr>
            <a:r>
              <a:rPr lang="pl-PL" sz="1800" dirty="0"/>
              <a:t>Podsumowując, wysokiej jakości praca w sferze komunikacji cyfrowej obejmuje jasną ekspresję, </a:t>
            </a:r>
            <a:r>
              <a:rPr lang="pl-PL" sz="1800" dirty="0" err="1"/>
              <a:t>responsywność</a:t>
            </a:r>
            <a:r>
              <a:rPr lang="pl-PL" sz="1800" dirty="0"/>
              <a:t>, współpracę, etykietę, zdolność adaptacji, dzielenie się wiedzą, bezpieczeństwo, personalizację, koncentrację na rozwiązaniach, strategiczne dostosowanie i ciągłe uczenie się.</a:t>
            </a:r>
          </a:p>
          <a:p>
            <a:pPr algn="just">
              <a:spcAft>
                <a:spcPts val="1200"/>
              </a:spcAft>
            </a:pPr>
            <a:r>
              <a:rPr lang="pl-PL" sz="1800" dirty="0"/>
              <a:t>Komunikacja cyfrowa i dobra praca pasują do siebie jak elementy układanki. Każdy element jest ważny, aby pomóc firmie odnieść sukces. Każdy czat online lub e-mail jest krokiem w kierunku tego sukcesu. Rozumiejąc i dostosowując tę wzajemną relację, zdajemy sobie sprawę, że każda interakcja online może stać się krokiem w kierunku osiągnięcia sukcesu.</a:t>
            </a:r>
            <a:endParaRPr lang="en-IE" sz="1800" dirty="0"/>
          </a:p>
        </p:txBody>
      </p:sp>
      <p:sp>
        <p:nvSpPr>
          <p:cNvPr id="5" name="Marcador de texto 5">
            <a:extLst>
              <a:ext uri="{FF2B5EF4-FFF2-40B4-BE49-F238E27FC236}">
                <a16:creationId xmlns:a16="http://schemas.microsoft.com/office/drawing/2014/main" id="{B326243C-7353-4DF5-AB58-BAD908DB786C}"/>
              </a:ext>
            </a:extLst>
          </p:cNvPr>
          <p:cNvSpPr txBox="1">
            <a:spLocks/>
          </p:cNvSpPr>
          <p:nvPr/>
        </p:nvSpPr>
        <p:spPr>
          <a:xfrm>
            <a:off x="1065402" y="283017"/>
            <a:ext cx="10601991" cy="842867"/>
          </a:xfrm>
          <a:prstGeom prst="rect">
            <a:avLst/>
          </a:prstGeom>
          <a:solidFill>
            <a:srgbClr val="7654A2"/>
          </a:solidFill>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pl-PL" sz="3200" dirty="0"/>
              <a:t>Podnoszenie jakości pracy poprzez komunikację cyfrową</a:t>
            </a:r>
            <a:endParaRPr lang="en-GB" sz="3200" dirty="0"/>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CZĘŚĆ</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a:lstStyle/>
          <a:p>
            <a:r>
              <a:rPr lang="pl-PL" b="1" dirty="0"/>
              <a:t>KOMUNIKACJA SPOŁECZNA</a:t>
            </a:r>
            <a:endParaRPr lang="en-US" b="1" dirty="0"/>
          </a:p>
        </p:txBody>
      </p:sp>
      <p:pic>
        <p:nvPicPr>
          <p:cNvPr id="13" name="Marcador de posición de imagen 12">
            <a:extLst>
              <a:ext uri="{FF2B5EF4-FFF2-40B4-BE49-F238E27FC236}">
                <a16:creationId xmlns:a16="http://schemas.microsoft.com/office/drawing/2014/main" id="{D4E68CB4-0131-B68B-A6A6-5DC4594ED27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69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3EC4AAB2-6288-9786-4C8A-94B2CEE9937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572000" y="221963"/>
            <a:ext cx="7305259" cy="842867"/>
          </a:xfrm>
        </p:spPr>
        <p:txBody>
          <a:bodyPr/>
          <a:lstStyle/>
          <a:p>
            <a:pPr algn="r"/>
            <a:r>
              <a:rPr lang="pl-PL" sz="2400" dirty="0"/>
              <a:t>Dobre samopoczucie w miejscu pracy – komunikacja podczas pracy zdalnej</a:t>
            </a:r>
            <a:endParaRPr lang="en-US" sz="24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6517" y="1144465"/>
            <a:ext cx="5870742" cy="4813657"/>
          </a:xfrm>
        </p:spPr>
        <p:txBody>
          <a:bodyPr/>
          <a:lstStyle/>
          <a:p>
            <a:pPr algn="just">
              <a:spcAft>
                <a:spcPts val="1200"/>
              </a:spcAft>
            </a:pPr>
            <a:r>
              <a:rPr lang="pl-PL" sz="1600" dirty="0"/>
              <a:t>Po pandemii praca zdalna stała się nową normą w pracy, a granice między życiem zawodowym i osobistym coraz bardziej się zacierają. Sytuacja ta stwarza potencjalne wyzwania dla dobrostanu pracowników. Jednak praca zdalna oraz komunikacja cyfrowa ma sporo zalet: moc interakcji społecznych poprzez komunikację cyfrową. W tym temacie zbadamy, w jaki sposób wspieranie kontaktów społecznych w pracy zdalnej może znacząco przyczynić się do ogólnego dobrego samopoczucia. Przedstawimy również różne działania i czynności, które firmy mogą wdrożyć online, aby promować lepszą współpracę.</a:t>
            </a:r>
          </a:p>
          <a:p>
            <a:pPr algn="just">
              <a:spcAft>
                <a:spcPts val="1200"/>
              </a:spcAft>
            </a:pPr>
            <a:r>
              <a:rPr lang="pl-PL" sz="1600" dirty="0"/>
              <a:t>Praca zdalna, choć oferuje liczne korzyści, może czasami prowadzić do izolacji i poczucia odłączenia od grupy. Jako istoty ludzkie jesteśmy z natury istotami społecznymi, a utrzymywanie interakcji społecznych może odgrywać kluczową rolę w naszym samopoczuciu. Kontakt ze współpracownikami, dzielenie się doświadczeniami i nawiązywanie kontaktów na poziomie osobistym może złagodzić poczucie samotności i poprawić zdrowie psychiczne i emocjonalne.</a:t>
            </a:r>
            <a:endParaRPr lang="en-GB" sz="1600" dirty="0"/>
          </a:p>
        </p:txBody>
      </p:sp>
    </p:spTree>
    <p:extLst>
      <p:ext uri="{BB962C8B-B14F-4D97-AF65-F5344CB8AC3E}">
        <p14:creationId xmlns:p14="http://schemas.microsoft.com/office/powerpoint/2010/main" val="130181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A5018B94-2D05-88EC-177D-D1E2C1C7D9B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315200" y="-13252"/>
            <a:ext cx="4478492"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318052"/>
            <a:ext cx="8162596" cy="965439"/>
          </a:xfrm>
        </p:spPr>
        <p:txBody>
          <a:bodyPr/>
          <a:lstStyle/>
          <a:p>
            <a:r>
              <a:rPr lang="pl-PL" sz="3200" dirty="0"/>
              <a:t>Działania i aktywności mające na celu poprawę samopoczucia poprzez cyfrową komunikację</a:t>
            </a:r>
            <a:endParaRPr lang="en-GB"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459955"/>
            <a:ext cx="6771118" cy="4693261"/>
          </a:xfrm>
        </p:spPr>
        <p:txBody>
          <a:bodyPr/>
          <a:lstStyle/>
          <a:p>
            <a:pPr algn="just"/>
            <a:r>
              <a:rPr lang="pl-PL" sz="2000" b="1" i="0" dirty="0">
                <a:solidFill>
                  <a:srgbClr val="7654A2"/>
                </a:solidFill>
                <a:effectLst/>
                <a:ea typeface="Calibri" panose="020F0502020204030204" pitchFamily="34" charset="0"/>
              </a:rPr>
              <a:t>Wirtualne przerwy na kawę </a:t>
            </a:r>
            <a:endParaRPr lang="en-US" sz="2000" b="1" i="0" dirty="0">
              <a:solidFill>
                <a:srgbClr val="7654A2"/>
              </a:solidFill>
              <a:effectLst/>
              <a:ea typeface="Calibri" panose="020F0502020204030204" pitchFamily="34" charset="0"/>
            </a:endParaRPr>
          </a:p>
          <a:p>
            <a:pPr algn="just">
              <a:spcAft>
                <a:spcPts val="1200"/>
              </a:spcAft>
            </a:pPr>
            <a:r>
              <a:rPr lang="pl-PL" sz="1800" dirty="0">
                <a:ea typeface="Calibri" panose="020F0502020204030204" pitchFamily="34" charset="0"/>
              </a:rPr>
              <a:t>Zachęcanie do wirtualnych przerw na kawę lub nieformalnych czatów wideo może ułatwić nawiązywanie kontaktów społecznych. Takie przerwy dają członkom zespołu możliwość omówienia tematów niezwiązanych z pracą, zmniejszając izolację i wzmacniając relacje.</a:t>
            </a:r>
            <a:r>
              <a:rPr lang="en-GB" sz="1100" dirty="0">
                <a:ea typeface="Calibri" panose="020F0502020204030204" pitchFamily="34" charset="0"/>
              </a:rPr>
              <a:t>(</a:t>
            </a:r>
            <a:r>
              <a:rPr lang="pl-PL" sz="1100" dirty="0">
                <a:ea typeface="Calibri" panose="020F0502020204030204" pitchFamily="34" charset="0"/>
              </a:rPr>
              <a:t>Źródło</a:t>
            </a:r>
            <a:r>
              <a:rPr lang="en-GB" sz="1100" dirty="0">
                <a:ea typeface="Calibri" panose="020F0502020204030204" pitchFamily="34" charset="0"/>
              </a:rPr>
              <a:t>: </a:t>
            </a:r>
            <a:r>
              <a:rPr lang="en-GB" sz="11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Harvard Business Review</a:t>
            </a:r>
            <a:r>
              <a:rPr lang="en-GB" sz="1100" dirty="0">
                <a:ea typeface="Calibri" panose="020F0502020204030204" pitchFamily="34" charset="0"/>
              </a:rPr>
              <a:t>)</a:t>
            </a:r>
          </a:p>
          <a:p>
            <a:r>
              <a:rPr lang="en-US" sz="2000" b="1" i="0" dirty="0" err="1">
                <a:solidFill>
                  <a:srgbClr val="7654A2"/>
                </a:solidFill>
                <a:effectLst/>
                <a:ea typeface="Calibri" panose="020F0502020204030204" pitchFamily="34" charset="0"/>
              </a:rPr>
              <a:t>Imprezy</a:t>
            </a:r>
            <a:r>
              <a:rPr lang="en-US" sz="2000" b="1" i="0" dirty="0">
                <a:solidFill>
                  <a:srgbClr val="7654A2"/>
                </a:solidFill>
                <a:effectLst/>
                <a:ea typeface="Calibri" panose="020F0502020204030204" pitchFamily="34" charset="0"/>
              </a:rPr>
              <a:t> </a:t>
            </a:r>
            <a:r>
              <a:rPr lang="en-US" sz="2000" b="1" i="0" dirty="0" err="1">
                <a:solidFill>
                  <a:srgbClr val="7654A2"/>
                </a:solidFill>
                <a:effectLst/>
                <a:ea typeface="Calibri" panose="020F0502020204030204" pitchFamily="34" charset="0"/>
              </a:rPr>
              <a:t>integracyjne</a:t>
            </a:r>
            <a:r>
              <a:rPr lang="en-US" sz="2000" b="1" i="0" dirty="0">
                <a:solidFill>
                  <a:srgbClr val="7654A2"/>
                </a:solidFill>
                <a:effectLst/>
                <a:ea typeface="Calibri" panose="020F0502020204030204" pitchFamily="34" charset="0"/>
              </a:rPr>
              <a:t> online</a:t>
            </a:r>
            <a:endParaRPr lang="pl-PL" sz="2000" b="1" i="0" dirty="0">
              <a:solidFill>
                <a:srgbClr val="7654A2"/>
              </a:solidFill>
              <a:effectLst/>
              <a:ea typeface="Calibri" panose="020F0502020204030204" pitchFamily="34" charset="0"/>
            </a:endParaRPr>
          </a:p>
          <a:p>
            <a:r>
              <a:rPr lang="pl-PL" sz="1800" dirty="0">
                <a:ea typeface="Calibri" panose="020F0502020204030204" pitchFamily="34" charset="0"/>
              </a:rPr>
              <a:t>Organizowanie wirtualnych aktywności integracyjnych, takich jak gry z ciekawostkami lub wspólne wyzwania, takie działania wspierają integrację zespołu oraz poczucie przynależności, nawet w odległych miejscach.</a:t>
            </a:r>
            <a:r>
              <a:rPr lang="en-GB" sz="1100" dirty="0">
                <a:ea typeface="Calibri" panose="020F0502020204030204" pitchFamily="34" charset="0"/>
              </a:rPr>
              <a:t>(</a:t>
            </a:r>
            <a:r>
              <a:rPr lang="pl-PL" sz="1100" dirty="0">
                <a:ea typeface="Calibri" panose="020F0502020204030204" pitchFamily="34" charset="0"/>
              </a:rPr>
              <a:t>Źródło</a:t>
            </a:r>
            <a:r>
              <a:rPr lang="en-GB" sz="1100" dirty="0">
                <a:ea typeface="Calibri" panose="020F0502020204030204" pitchFamily="34" charset="0"/>
              </a:rPr>
              <a:t>: </a:t>
            </a:r>
            <a:r>
              <a:rPr lang="en-GB" sz="11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The Muse</a:t>
            </a:r>
            <a:r>
              <a:rPr lang="en-GB" sz="1100" dirty="0">
                <a:ea typeface="Calibri" panose="020F0502020204030204" pitchFamily="34" charset="0"/>
              </a:rPr>
              <a:t>)</a:t>
            </a:r>
          </a:p>
          <a:p>
            <a:pPr algn="just"/>
            <a:r>
              <a:rPr lang="en-GB" sz="2000" b="1" i="0" dirty="0" err="1">
                <a:solidFill>
                  <a:srgbClr val="7654A2"/>
                </a:solidFill>
                <a:effectLst/>
              </a:rPr>
              <a:t>Webinaria</a:t>
            </a:r>
            <a:r>
              <a:rPr lang="en-GB" sz="2000" b="1" i="0" dirty="0">
                <a:solidFill>
                  <a:srgbClr val="7654A2"/>
                </a:solidFill>
                <a:effectLst/>
              </a:rPr>
              <a:t> Wellness</a:t>
            </a:r>
            <a:endParaRPr lang="pl-PL" sz="2000" b="1" i="0" dirty="0">
              <a:solidFill>
                <a:srgbClr val="7654A2"/>
              </a:solidFill>
              <a:effectLst/>
            </a:endParaRPr>
          </a:p>
          <a:p>
            <a:pPr algn="just"/>
            <a:r>
              <a:rPr lang="pl-PL" sz="1800" dirty="0">
                <a:ea typeface="Calibri" panose="020F0502020204030204" pitchFamily="34" charset="0"/>
              </a:rPr>
              <a:t>Organizowanie internetowych webinariów na tematy takie jak zarządzanie stresem, równowaga między życiem zawodowym a prywatnym mogą przyczynić się do utrzymania prawidłowego zdrowia psychicznego.</a:t>
            </a:r>
            <a:r>
              <a:rPr lang="en-GB" sz="1100" dirty="0">
                <a:ea typeface="Calibri" panose="020F0502020204030204" pitchFamily="34" charset="0"/>
              </a:rPr>
              <a:t>(</a:t>
            </a:r>
            <a:r>
              <a:rPr lang="pl-PL" sz="1100" dirty="0">
                <a:ea typeface="Calibri" panose="020F0502020204030204" pitchFamily="34" charset="0"/>
              </a:rPr>
              <a:t>Źródło</a:t>
            </a:r>
            <a:r>
              <a:rPr lang="en-GB" sz="1100" dirty="0">
                <a:solidFill>
                  <a:srgbClr val="7654A2"/>
                </a:solidFill>
                <a:ea typeface="Calibri" panose="020F0502020204030204" pitchFamily="34" charset="0"/>
              </a:rPr>
              <a:t>: </a:t>
            </a:r>
            <a:r>
              <a:rPr lang="en-GB" sz="1100" dirty="0">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American Psychological Association</a:t>
            </a:r>
            <a:r>
              <a:rPr lang="en-GB" sz="1100" dirty="0">
                <a:ea typeface="Calibri" panose="020F0502020204030204" pitchFamily="34" charset="0"/>
              </a:rPr>
              <a:t>)</a:t>
            </a:r>
          </a:p>
          <a:p>
            <a:pPr algn="just">
              <a:spcAft>
                <a:spcPts val="1200"/>
              </a:spcAft>
            </a:pPr>
            <a:r>
              <a:rPr lang="en-GB" sz="1100" dirty="0" err="1">
                <a:ea typeface="Calibri" panose="020F0502020204030204" pitchFamily="34" charset="0"/>
              </a:rPr>
              <a:t>Youtube</a:t>
            </a:r>
            <a:r>
              <a:rPr lang="en-GB" sz="1100" dirty="0">
                <a:ea typeface="Calibri" panose="020F0502020204030204" pitchFamily="34" charset="0"/>
              </a:rPr>
              <a:t> channel for APA webinars: </a:t>
            </a:r>
            <a:r>
              <a:rPr lang="en-GB" sz="11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@TheAPAVideo</a:t>
            </a:r>
            <a:endParaRPr lang="en-US" sz="1800" dirty="0">
              <a:solidFill>
                <a:srgbClr val="7654A2"/>
              </a:solidFill>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1CD1FD40-55C8-0307-7007-7A3C7727E9F0}"/>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914401" y="0"/>
            <a:ext cx="4081670"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843130" y="172277"/>
            <a:ext cx="8034129" cy="958813"/>
          </a:xfrm>
        </p:spPr>
        <p:txBody>
          <a:bodyPr/>
          <a:lstStyle/>
          <a:p>
            <a:r>
              <a:rPr lang="pl-PL" sz="2800" dirty="0"/>
              <a:t>Działania i aktywności mające na celu poprawę samopoczucia poprzez cyfrową komunikację</a:t>
            </a:r>
            <a:endParaRPr lang="en-GB" sz="2800" dirty="0"/>
          </a:p>
        </p:txBody>
      </p:sp>
      <p:sp>
        <p:nvSpPr>
          <p:cNvPr id="11" name="Text Placeholder 9">
            <a:extLst>
              <a:ext uri="{FF2B5EF4-FFF2-40B4-BE49-F238E27FC236}">
                <a16:creationId xmlns:a16="http://schemas.microsoft.com/office/drawing/2014/main" id="{17387497-49AF-1731-7E38-A3B52DE700E5}"/>
              </a:ext>
            </a:extLst>
          </p:cNvPr>
          <p:cNvSpPr>
            <a:spLocks noGrp="1"/>
          </p:cNvSpPr>
          <p:nvPr>
            <p:ph type="body" sz="quarter" idx="48"/>
          </p:nvPr>
        </p:nvSpPr>
        <p:spPr>
          <a:xfrm>
            <a:off x="5106141" y="1302261"/>
            <a:ext cx="6771118" cy="4693261"/>
          </a:xfrm>
        </p:spPr>
        <p:txBody>
          <a:bodyPr/>
          <a:lstStyle/>
          <a:p>
            <a:r>
              <a:rPr lang="pl-PL" sz="2000" b="1" i="0" dirty="0">
                <a:solidFill>
                  <a:srgbClr val="7654A2"/>
                </a:solidFill>
                <a:effectLst/>
                <a:ea typeface="Calibri" panose="020F0502020204030204" pitchFamily="34" charset="0"/>
              </a:rPr>
              <a:t>Wirtualne zajęcia fitness i kluby książki</a:t>
            </a:r>
          </a:p>
          <a:p>
            <a:r>
              <a:rPr lang="pl-PL" sz="1800" dirty="0">
                <a:ea typeface="Calibri" panose="020F0502020204030204" pitchFamily="34" charset="0"/>
              </a:rPr>
              <a:t>Oferowanie wirtualnych zajęć fitness zachęca do aktywności fizycznej, która może poprawić samopoczucie fizyczne i psychiczne. Zapewnia pracownikom możliwość pozostania aktywnym podczas pracy zdalnej. Co więcej, wirtualne kluby książki umożliwiają pracownikom wspólne czytanie i zapewniają możliwość interakcji intelektualnych i społecznych.</a:t>
            </a:r>
            <a:r>
              <a:rPr lang="en-GB" sz="1800" dirty="0">
                <a:ea typeface="Calibri" panose="020F0502020204030204" pitchFamily="34" charset="0"/>
              </a:rPr>
              <a:t>  </a:t>
            </a:r>
            <a:r>
              <a:rPr lang="en-GB" sz="1100" dirty="0">
                <a:ea typeface="Calibri" panose="020F0502020204030204" pitchFamily="34" charset="0"/>
              </a:rPr>
              <a:t>(Sources: </a:t>
            </a:r>
            <a:r>
              <a:rPr lang="en-GB" sz="11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Mental Health Foundation </a:t>
            </a:r>
            <a:r>
              <a:rPr lang="en-GB" sz="1100" dirty="0">
                <a:ea typeface="Calibri" panose="020F0502020204030204" pitchFamily="34" charset="0"/>
              </a:rPr>
              <a:t>; </a:t>
            </a:r>
            <a:r>
              <a:rPr lang="en-GB" sz="11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Time</a:t>
            </a:r>
            <a:r>
              <a:rPr lang="en-GB" sz="1100" dirty="0">
                <a:ea typeface="Calibri" panose="020F0502020204030204" pitchFamily="34" charset="0"/>
              </a:rPr>
              <a:t>)</a:t>
            </a:r>
          </a:p>
          <a:p>
            <a:r>
              <a:rPr lang="en-US" sz="2000" b="1" i="0" dirty="0" err="1">
                <a:solidFill>
                  <a:srgbClr val="7654A2"/>
                </a:solidFill>
                <a:effectLst/>
                <a:ea typeface="Calibri" panose="020F0502020204030204" pitchFamily="34" charset="0"/>
              </a:rPr>
              <a:t>Świętujemy</a:t>
            </a:r>
            <a:r>
              <a:rPr lang="en-US" sz="2000" b="1" i="0" dirty="0">
                <a:solidFill>
                  <a:srgbClr val="7654A2"/>
                </a:solidFill>
                <a:effectLst/>
                <a:ea typeface="Calibri" panose="020F0502020204030204" pitchFamily="34" charset="0"/>
              </a:rPr>
              <a:t> </a:t>
            </a:r>
            <a:r>
              <a:rPr lang="pl-PL" sz="2000" b="1" i="0" dirty="0">
                <a:solidFill>
                  <a:srgbClr val="7654A2"/>
                </a:solidFill>
                <a:effectLst/>
                <a:ea typeface="Calibri" panose="020F0502020204030204" pitchFamily="34" charset="0"/>
              </a:rPr>
              <a:t>osiągnięcie kamieni milowych</a:t>
            </a:r>
          </a:p>
          <a:p>
            <a:r>
              <a:rPr lang="pl-PL" sz="1800" dirty="0">
                <a:ea typeface="Calibri" panose="020F0502020204030204" pitchFamily="34" charset="0"/>
              </a:rPr>
              <a:t>Rozpoznawanie ważnych kamieni milowych, takich jak urodziny i rocznice pracy, wirtualne spotkania z takich okazji wzmacniają poczucie przynależności i uznania w zespole. </a:t>
            </a:r>
            <a:r>
              <a:rPr lang="en-GB" sz="1100" dirty="0">
                <a:ea typeface="Calibri" panose="020F0502020204030204" pitchFamily="34" charset="0"/>
              </a:rPr>
              <a:t>(Source: </a:t>
            </a:r>
            <a:r>
              <a:rPr lang="en-GB" sz="1100" dirty="0">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Forbes</a:t>
            </a:r>
            <a:r>
              <a:rPr lang="en-GB" sz="1100" dirty="0">
                <a:ea typeface="Calibri" panose="020F0502020204030204" pitchFamily="34" charset="0"/>
              </a:rPr>
              <a:t>)</a:t>
            </a:r>
          </a:p>
          <a:p>
            <a:r>
              <a:rPr lang="en-GB" sz="2000" b="1" i="0" dirty="0" err="1">
                <a:solidFill>
                  <a:srgbClr val="7654A2"/>
                </a:solidFill>
                <a:effectLst/>
              </a:rPr>
              <a:t>Programy</a:t>
            </a:r>
            <a:r>
              <a:rPr lang="en-GB" sz="2000" b="1" i="0" dirty="0">
                <a:solidFill>
                  <a:srgbClr val="7654A2"/>
                </a:solidFill>
                <a:effectLst/>
              </a:rPr>
              <a:t> </a:t>
            </a:r>
            <a:r>
              <a:rPr lang="en-GB" sz="2000" b="1" i="0" dirty="0" err="1">
                <a:solidFill>
                  <a:srgbClr val="7654A2"/>
                </a:solidFill>
                <a:effectLst/>
              </a:rPr>
              <a:t>mentoringu</a:t>
            </a:r>
            <a:r>
              <a:rPr lang="en-GB" sz="2000" b="1" i="0" dirty="0">
                <a:solidFill>
                  <a:srgbClr val="7654A2"/>
                </a:solidFill>
                <a:effectLst/>
              </a:rPr>
              <a:t> </a:t>
            </a:r>
            <a:r>
              <a:rPr lang="en-GB" sz="2000" b="1" i="0" dirty="0" err="1">
                <a:solidFill>
                  <a:srgbClr val="7654A2"/>
                </a:solidFill>
                <a:effectLst/>
              </a:rPr>
              <a:t>cyfrowego</a:t>
            </a:r>
            <a:endParaRPr lang="pl-PL" sz="2000" b="1" i="0" dirty="0">
              <a:solidFill>
                <a:srgbClr val="7654A2"/>
              </a:solidFill>
              <a:effectLst/>
            </a:endParaRPr>
          </a:p>
          <a:p>
            <a:r>
              <a:rPr lang="en-GB" sz="1800" dirty="0">
                <a:ea typeface="Calibri" panose="020F0502020204030204" pitchFamily="34" charset="0"/>
              </a:rPr>
              <a:t>Developing digital mentorship programmes connect experienced employees with those seeking guidance and career development. It facilitates knowledge sharing and personal growth. </a:t>
            </a:r>
            <a:r>
              <a:rPr lang="en-GB" sz="1100" dirty="0">
                <a:ea typeface="Calibri" panose="020F0502020204030204" pitchFamily="34" charset="0"/>
              </a:rPr>
              <a:t>(Source</a:t>
            </a:r>
            <a:r>
              <a:rPr lang="en-GB" sz="1100" dirty="0">
                <a:solidFill>
                  <a:srgbClr val="7654A2"/>
                </a:solidFill>
                <a:ea typeface="Calibri" panose="020F0502020204030204" pitchFamily="34" charset="0"/>
              </a:rPr>
              <a:t>: </a:t>
            </a:r>
            <a:r>
              <a:rPr lang="en-GB" sz="11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Harvard Business Review</a:t>
            </a:r>
            <a:r>
              <a:rPr lang="en-GB" sz="1100" dirty="0">
                <a:ea typeface="Calibri" panose="020F0502020204030204" pitchFamily="34" charset="0"/>
              </a:rPr>
              <a:t>)</a:t>
            </a:r>
          </a:p>
        </p:txBody>
      </p:sp>
    </p:spTree>
    <p:extLst>
      <p:ext uri="{BB962C8B-B14F-4D97-AF65-F5344CB8AC3E}">
        <p14:creationId xmlns:p14="http://schemas.microsoft.com/office/powerpoint/2010/main" val="293554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828284" y="1220006"/>
            <a:ext cx="5715653" cy="223473"/>
          </a:xfrm>
        </p:spPr>
        <p:txBody>
          <a:bodyPr/>
          <a:lstStyle/>
          <a:p>
            <a:r>
              <a:rPr lang="pl-PL" dirty="0"/>
              <a:t>Komunikacja w miejscu pracy</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pl-PL" dirty="0"/>
              <a:t>Praca dobrej jakości</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pl-PL" dirty="0"/>
              <a:t>Komunikacja społeczna</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pl-PL" dirty="0"/>
              <a:t>Komunikacja online– przydatne narzędzia</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828283" y="2991127"/>
            <a:ext cx="5715653" cy="223473"/>
          </a:xfrm>
        </p:spPr>
        <p:txBody>
          <a:bodyPr/>
          <a:lstStyle/>
          <a:p>
            <a:r>
              <a:rPr lang="pl-PL" dirty="0"/>
              <a:t>Budowanie zespołu/Sieci wsparcia</a:t>
            </a:r>
            <a:endParaRPr lang="en-IE"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a:xfrm>
            <a:off x="3812737" y="3476077"/>
            <a:ext cx="5715653" cy="223473"/>
          </a:xfrm>
        </p:spPr>
        <p:txBody>
          <a:bodyPr/>
          <a:lstStyle/>
          <a:p>
            <a:r>
              <a:rPr lang="pl-PL" dirty="0"/>
              <a:t>Case </a:t>
            </a:r>
            <a:r>
              <a:rPr lang="pl-PL" dirty="0" err="1"/>
              <a:t>studies</a:t>
            </a:r>
            <a:r>
              <a:rPr lang="en-IE" dirty="0"/>
              <a:t> </a:t>
            </a:r>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4752704" cy="532331"/>
          </a:xfrm>
        </p:spPr>
        <p:txBody>
          <a:bodyPr/>
          <a:lstStyle/>
          <a:p>
            <a:r>
              <a:rPr lang="pl-PL" dirty="0"/>
              <a:t>Spis treści Modułu 2</a:t>
            </a:r>
            <a:endParaRPr lang="en-IE" dirty="0"/>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dirty="0"/>
          </a:p>
        </p:txBody>
      </p:sp>
      <p:sp>
        <p:nvSpPr>
          <p:cNvPr id="21" name="Rectángulo 20">
            <a:extLst>
              <a:ext uri="{FF2B5EF4-FFF2-40B4-BE49-F238E27FC236}">
                <a16:creationId xmlns:a16="http://schemas.microsoft.com/office/drawing/2014/main" id="{A07911CB-FF79-FF46-EB82-3D9B2650C933}"/>
              </a:ext>
            </a:extLst>
          </p:cNvPr>
          <p:cNvSpPr/>
          <p:nvPr/>
        </p:nvSpPr>
        <p:spPr>
          <a:xfrm>
            <a:off x="2223083" y="4152550"/>
            <a:ext cx="7810150" cy="1664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4ED7E41B-04A6-DD53-E258-89C8CF4B64B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600426" y="0"/>
            <a:ext cx="4193266"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430635" y="208995"/>
            <a:ext cx="6582562" cy="646682"/>
          </a:xfrm>
        </p:spPr>
        <p:txBody>
          <a:bodyPr/>
          <a:lstStyle/>
          <a:p>
            <a:r>
              <a:rPr lang="en-GB" sz="3200" dirty="0"/>
              <a:t>Platformy </a:t>
            </a:r>
            <a:r>
              <a:rPr lang="en-GB" sz="3200" dirty="0" err="1"/>
              <a:t>Komunikacji</a:t>
            </a:r>
            <a:r>
              <a:rPr lang="en-GB" sz="3200" dirty="0"/>
              <a:t> </a:t>
            </a:r>
            <a:r>
              <a:rPr lang="en-GB" sz="3200" dirty="0" err="1"/>
              <a:t>Cyfrowej</a:t>
            </a:r>
            <a:endParaRPr lang="en-GB"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274320" y="956345"/>
            <a:ext cx="7191882" cy="5620624"/>
          </a:xfrm>
        </p:spPr>
        <p:txBody>
          <a:bodyPr/>
          <a:lstStyle/>
          <a:p>
            <a:pPr algn="just"/>
            <a:r>
              <a:rPr lang="en-US" sz="2000" b="1" i="0" dirty="0" err="1">
                <a:solidFill>
                  <a:srgbClr val="7654A2"/>
                </a:solidFill>
                <a:effectLst/>
                <a:ea typeface="Calibri" panose="020F0502020204030204" pitchFamily="34" charset="0"/>
              </a:rPr>
              <a:t>Integracja</a:t>
            </a:r>
            <a:r>
              <a:rPr lang="en-US" sz="2000" b="1" i="0" dirty="0">
                <a:solidFill>
                  <a:srgbClr val="7654A2"/>
                </a:solidFill>
                <a:effectLst/>
                <a:ea typeface="Calibri" panose="020F0502020204030204" pitchFamily="34" charset="0"/>
              </a:rPr>
              <a:t> </a:t>
            </a:r>
            <a:r>
              <a:rPr lang="en-US" sz="2000" b="1" i="0" dirty="0" err="1">
                <a:solidFill>
                  <a:srgbClr val="7654A2"/>
                </a:solidFill>
                <a:effectLst/>
                <a:ea typeface="Calibri" panose="020F0502020204030204" pitchFamily="34" charset="0"/>
              </a:rPr>
              <a:t>grupowa</a:t>
            </a:r>
            <a:endParaRPr lang="pl-PL" sz="2000" b="1" i="0" dirty="0">
              <a:solidFill>
                <a:srgbClr val="7654A2"/>
              </a:solidFill>
              <a:effectLst/>
              <a:ea typeface="Calibri" panose="020F0502020204030204" pitchFamily="34" charset="0"/>
            </a:endParaRPr>
          </a:p>
          <a:p>
            <a:pPr algn="just"/>
            <a:r>
              <a:rPr lang="pl-PL" sz="1800" dirty="0" err="1">
                <a:ea typeface="Calibri" panose="020F0502020204030204" pitchFamily="34" charset="0"/>
              </a:rPr>
              <a:t>TeamBonding</a:t>
            </a:r>
            <a:r>
              <a:rPr lang="pl-PL" sz="1800" dirty="0">
                <a:ea typeface="Calibri" panose="020F0502020204030204" pitchFamily="34" charset="0"/>
              </a:rPr>
              <a:t> to jedno z ciekawych rozwiązań połączeń wirtualnych. Oferując interaktywne działania wspiera współpracę i integrację zespołu., </a:t>
            </a:r>
          </a:p>
          <a:p>
            <a:pPr algn="just"/>
            <a:r>
              <a:rPr lang="pl-PL" sz="1800" dirty="0">
                <a:ea typeface="Calibri" panose="020F0502020204030204" pitchFamily="34" charset="0"/>
              </a:rPr>
              <a:t> </a:t>
            </a:r>
            <a:r>
              <a:rPr lang="en-GB" sz="1100" dirty="0">
                <a:ea typeface="Calibri" panose="020F0502020204030204" pitchFamily="34" charset="0"/>
              </a:rPr>
              <a:t>(Source: </a:t>
            </a:r>
            <a:r>
              <a:rPr lang="en-GB" sz="11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TeamBonding</a:t>
            </a:r>
            <a:r>
              <a:rPr lang="en-GB" sz="1100" dirty="0">
                <a:ea typeface="Calibri" panose="020F0502020204030204" pitchFamily="34" charset="0"/>
              </a:rPr>
              <a:t>)</a:t>
            </a:r>
          </a:p>
          <a:p>
            <a:r>
              <a:rPr lang="en-US" sz="2000" b="1" i="0" dirty="0">
                <a:solidFill>
                  <a:srgbClr val="7654A2"/>
                </a:solidFill>
                <a:effectLst/>
                <a:ea typeface="Calibri" panose="020F0502020204030204" pitchFamily="34" charset="0"/>
              </a:rPr>
              <a:t>Microsoft Viva</a:t>
            </a:r>
          </a:p>
          <a:p>
            <a:pPr algn="just">
              <a:spcAft>
                <a:spcPts val="1200"/>
              </a:spcAft>
            </a:pPr>
            <a:r>
              <a:rPr lang="pl-PL" sz="1800" dirty="0">
                <a:ea typeface="Calibri" panose="020F0502020204030204" pitchFamily="34" charset="0"/>
              </a:rPr>
              <a:t>Dzięki funkcjom takim jak </a:t>
            </a:r>
            <a:r>
              <a:rPr lang="pl-PL" sz="1800" dirty="0" err="1">
                <a:ea typeface="Calibri" panose="020F0502020204030204" pitchFamily="34" charset="0"/>
              </a:rPr>
              <a:t>Viva</a:t>
            </a:r>
            <a:r>
              <a:rPr lang="pl-PL" sz="1800" dirty="0">
                <a:ea typeface="Calibri" panose="020F0502020204030204" pitchFamily="34" charset="0"/>
              </a:rPr>
              <a:t> </a:t>
            </a:r>
            <a:r>
              <a:rPr lang="pl-PL" sz="1800" dirty="0" err="1">
                <a:ea typeface="Calibri" panose="020F0502020204030204" pitchFamily="34" charset="0"/>
              </a:rPr>
              <a:t>Connections</a:t>
            </a:r>
            <a:r>
              <a:rPr lang="pl-PL" sz="1800" dirty="0">
                <a:ea typeface="Calibri" panose="020F0502020204030204" pitchFamily="34" charset="0"/>
              </a:rPr>
              <a:t> i </a:t>
            </a:r>
            <a:r>
              <a:rPr lang="pl-PL" sz="1800" dirty="0" err="1">
                <a:ea typeface="Calibri" panose="020F0502020204030204" pitchFamily="34" charset="0"/>
              </a:rPr>
              <a:t>Viva</a:t>
            </a:r>
            <a:r>
              <a:rPr lang="pl-PL" sz="1800" dirty="0">
                <a:ea typeface="Calibri" panose="020F0502020204030204" pitchFamily="34" charset="0"/>
              </a:rPr>
              <a:t> </a:t>
            </a:r>
            <a:r>
              <a:rPr lang="pl-PL" sz="1800" dirty="0" err="1">
                <a:ea typeface="Calibri" panose="020F0502020204030204" pitchFamily="34" charset="0"/>
              </a:rPr>
              <a:t>Insights</a:t>
            </a:r>
            <a:r>
              <a:rPr lang="pl-PL" sz="1800" dirty="0">
                <a:ea typeface="Calibri" panose="020F0502020204030204" pitchFamily="34" charset="0"/>
              </a:rPr>
              <a:t> można zwiększyć produktywność i prawidłową komunikację w zespole, co czyni go niezbędnym elementem dzisiejszych firm.</a:t>
            </a:r>
            <a:r>
              <a:rPr lang="en-GB" sz="1800" dirty="0">
                <a:ea typeface="Calibri" panose="020F0502020204030204" pitchFamily="34" charset="0"/>
              </a:rPr>
              <a:t> </a:t>
            </a:r>
            <a:r>
              <a:rPr lang="en-GB" sz="1100" dirty="0">
                <a:ea typeface="Calibri" panose="020F0502020204030204" pitchFamily="34" charset="0"/>
              </a:rPr>
              <a:t>(Source: </a:t>
            </a:r>
            <a:r>
              <a:rPr lang="en-GB" sz="11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Microsoft Viva</a:t>
            </a:r>
            <a:r>
              <a:rPr lang="en-GB" sz="1100" dirty="0">
                <a:ea typeface="Calibri" panose="020F0502020204030204" pitchFamily="34" charset="0"/>
              </a:rPr>
              <a:t>)</a:t>
            </a:r>
          </a:p>
          <a:p>
            <a:pPr algn="just"/>
            <a:r>
              <a:rPr lang="en-GB" sz="2000" b="1" i="0" dirty="0">
                <a:solidFill>
                  <a:srgbClr val="7654A2"/>
                </a:solidFill>
                <a:effectLst/>
              </a:rPr>
              <a:t>Hopin</a:t>
            </a:r>
          </a:p>
          <a:p>
            <a:pPr algn="just">
              <a:spcAft>
                <a:spcPts val="1200"/>
              </a:spcAft>
            </a:pPr>
            <a:r>
              <a:rPr lang="pl-PL" sz="1800" dirty="0" err="1">
                <a:ea typeface="Calibri" panose="020F0502020204030204" pitchFamily="34" charset="0"/>
              </a:rPr>
              <a:t>Hopin</a:t>
            </a:r>
            <a:r>
              <a:rPr lang="pl-PL" sz="1800" dirty="0">
                <a:ea typeface="Calibri" panose="020F0502020204030204" pitchFamily="34" charset="0"/>
              </a:rPr>
              <a:t> został zaprojektowany tak, aby odtworzyć wrażenia z wydarzenia na żywo, oferując takie funkcje, jak główne sceny, sesje grupowe, możliwości nawiązywania kontaktów i stoiska wystawowe. </a:t>
            </a:r>
          </a:p>
          <a:p>
            <a:pPr algn="just">
              <a:spcAft>
                <a:spcPts val="1200"/>
              </a:spcAft>
            </a:pPr>
            <a:r>
              <a:rPr lang="en-GB" sz="1100" dirty="0">
                <a:ea typeface="Calibri" panose="020F0502020204030204" pitchFamily="34" charset="0"/>
              </a:rPr>
              <a:t>(Source</a:t>
            </a:r>
            <a:r>
              <a:rPr lang="en-GB" sz="1100" dirty="0">
                <a:solidFill>
                  <a:srgbClr val="7654A2"/>
                </a:solidFill>
                <a:ea typeface="Calibri" panose="020F0502020204030204" pitchFamily="34" charset="0"/>
              </a:rPr>
              <a:t>: </a:t>
            </a:r>
            <a:r>
              <a:rPr lang="en-GB" sz="1100" dirty="0">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Hopin</a:t>
            </a:r>
            <a:r>
              <a:rPr lang="en-GB" sz="1100" dirty="0">
                <a:ea typeface="Calibri" panose="020F0502020204030204" pitchFamily="34" charset="0"/>
              </a:rPr>
              <a:t>)</a:t>
            </a:r>
          </a:p>
          <a:p>
            <a:r>
              <a:rPr lang="en-US" sz="2000" b="1" i="0" dirty="0">
                <a:solidFill>
                  <a:srgbClr val="7654A2"/>
                </a:solidFill>
                <a:effectLst/>
                <a:ea typeface="Calibri" panose="020F0502020204030204" pitchFamily="34" charset="0"/>
              </a:rPr>
              <a:t>Remo</a:t>
            </a:r>
          </a:p>
          <a:p>
            <a:pPr algn="just">
              <a:spcAft>
                <a:spcPts val="1200"/>
              </a:spcAft>
            </a:pPr>
            <a:r>
              <a:rPr lang="pl-PL" sz="1800" dirty="0">
                <a:ea typeface="Calibri" panose="020F0502020204030204" pitchFamily="34" charset="0"/>
              </a:rPr>
              <a:t>Remo to platforma </a:t>
            </a:r>
            <a:r>
              <a:rPr lang="pl-PL" sz="1800" dirty="0" err="1">
                <a:ea typeface="Calibri" panose="020F0502020204030204" pitchFamily="34" charset="0"/>
              </a:rPr>
              <a:t>networkingowa</a:t>
            </a:r>
            <a:r>
              <a:rPr lang="pl-PL" sz="1800" dirty="0">
                <a:ea typeface="Calibri" panose="020F0502020204030204" pitchFamily="34" charset="0"/>
              </a:rPr>
              <a:t> z unikalnymi wirtualnymi planami pięter. Uczestnicy mogą nawigować do stołów lub pokoi, symulując osobiste interakcje w celu prowadzenia rozmów grupowych lub indywidualnych.</a:t>
            </a:r>
            <a:r>
              <a:rPr lang="en-GB" sz="800" dirty="0">
                <a:ea typeface="Calibri" panose="020F0502020204030204" pitchFamily="34" charset="0"/>
              </a:rPr>
              <a:t>(Source: </a:t>
            </a:r>
            <a:r>
              <a:rPr lang="en-GB" sz="8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Remo</a:t>
            </a:r>
            <a:r>
              <a:rPr lang="en-GB" sz="800" dirty="0">
                <a:ea typeface="Calibri" panose="020F0502020204030204" pitchFamily="34" charset="0"/>
              </a:rPr>
              <a:t>)</a:t>
            </a:r>
          </a:p>
          <a:p>
            <a:pPr algn="just">
              <a:spcAft>
                <a:spcPts val="1200"/>
              </a:spcAft>
            </a:pPr>
            <a:endParaRPr lang="en-GB" sz="1100" dirty="0">
              <a:ea typeface="Calibri" panose="020F0502020204030204" pitchFamily="34" charset="0"/>
            </a:endParaRPr>
          </a:p>
        </p:txBody>
      </p:sp>
    </p:spTree>
    <p:extLst>
      <p:ext uri="{BB962C8B-B14F-4D97-AF65-F5344CB8AC3E}">
        <p14:creationId xmlns:p14="http://schemas.microsoft.com/office/powerpoint/2010/main" val="268659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313823"/>
            <a:ext cx="10483431" cy="804265"/>
          </a:xfrm>
        </p:spPr>
        <p:txBody>
          <a:bodyPr/>
          <a:lstStyle/>
          <a:p>
            <a:r>
              <a:rPr lang="pl-PL" dirty="0"/>
              <a:t>Zarządzanie zespołem z domu</a:t>
            </a:r>
            <a:r>
              <a:rPr lang="en-GB" dirty="0"/>
              <a:t>: Paula </a:t>
            </a:r>
            <a:r>
              <a:rPr lang="en-GB" dirty="0" err="1"/>
              <a:t>Bellizia</a:t>
            </a:r>
            <a:r>
              <a:rPr lang="pl-PL" dirty="0"/>
              <a:t> oraz jej doświadczenie</a:t>
            </a:r>
            <a:endParaRPr lang="en-GB"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85894" y="1543574"/>
            <a:ext cx="11409027" cy="4790879"/>
          </a:xfrm>
        </p:spPr>
        <p:txBody>
          <a:bodyPr/>
          <a:lstStyle/>
          <a:p>
            <a:pPr algn="just">
              <a:spcAft>
                <a:spcPts val="1200"/>
              </a:spcAft>
            </a:pPr>
            <a:r>
              <a:rPr lang="pl-PL" sz="1800" dirty="0"/>
              <a:t>Nagłe przejście na pracę zdalną z powodu globalnej pandemii stanowiło wyjątkowe wyzwanie dla </a:t>
            </a:r>
            <a:r>
              <a:rPr lang="pl-PL" sz="1800" dirty="0" err="1"/>
              <a:t>pracownikó</a:t>
            </a:r>
            <a:r>
              <a:rPr lang="pl-PL" sz="1800" dirty="0"/>
              <a:t> na całym świecie. Dla Pauli </a:t>
            </a:r>
            <a:r>
              <a:rPr lang="pl-PL" sz="1800" dirty="0" err="1"/>
              <a:t>Bellizii</a:t>
            </a:r>
            <a:r>
              <a:rPr lang="pl-PL" sz="1800" dirty="0"/>
              <a:t>, wiceprezes ds. marketingu w Google w Ameryce Łacińskiej, ta złożona sytuacja wiązała się z dodatkową trudnością: każdy zespół w Ameryce Łacińskiej szukał różnych sposobów współpracy i łączenia się podczas pracy z domu. </a:t>
            </a:r>
            <a:r>
              <a:rPr lang="en-GB" sz="1800" dirty="0"/>
              <a:t>"</a:t>
            </a:r>
            <a:r>
              <a:rPr lang="pl-PL" sz="1600" i="1" dirty="0">
                <a:latin typeface="Calibri Light" panose="020F0302020204030204" pitchFamily="34" charset="0"/>
                <a:cs typeface="Calibri Light" panose="020F0302020204030204" pitchFamily="34" charset="0"/>
              </a:rPr>
              <a:t>Pandemia miała bezpośredni wpływ na moje doświadczenie: Znalazłem się na czele zespołów w moim regionie bez możliwości kontaktu na żywo z pracownikami, a mimo to udało mi się wzmocnić poczucie przynależności i współpracy z nimi wszystkimi</a:t>
            </a:r>
            <a:r>
              <a:rPr lang="en-GB" sz="1600" i="1" dirty="0">
                <a:latin typeface="Calibri Light" panose="020F0302020204030204" pitchFamily="34" charset="0"/>
                <a:cs typeface="Calibri Light" panose="020F0302020204030204" pitchFamily="34" charset="0"/>
              </a:rPr>
              <a:t>,</a:t>
            </a:r>
            <a:r>
              <a:rPr lang="en-GB" sz="1800" i="1" dirty="0"/>
              <a:t>" </a:t>
            </a:r>
            <a:r>
              <a:rPr lang="pl-PL" sz="1800" dirty="0"/>
              <a:t>tłumaczy</a:t>
            </a:r>
            <a:r>
              <a:rPr lang="en-GB" sz="1800" dirty="0"/>
              <a:t>. </a:t>
            </a:r>
            <a:r>
              <a:rPr lang="pl-PL" sz="1800" dirty="0"/>
              <a:t>Nie dotyczyło to tylko pracy</a:t>
            </a:r>
            <a:r>
              <a:rPr lang="en-GB" sz="1800" dirty="0"/>
              <a:t>"</a:t>
            </a:r>
            <a:r>
              <a:rPr lang="pl-PL" sz="1600" i="1" dirty="0">
                <a:latin typeface="Abadi Extra Light" panose="020B0204020104020204" pitchFamily="34" charset="0"/>
              </a:rPr>
              <a:t> </a:t>
            </a:r>
            <a:r>
              <a:rPr lang="pl-PL" sz="1600" i="1" dirty="0">
                <a:latin typeface="Calibri Light" panose="020F0302020204030204" pitchFamily="34" charset="0"/>
                <a:cs typeface="Calibri Light" panose="020F0302020204030204" pitchFamily="34" charset="0"/>
              </a:rPr>
              <a:t>Proste rzeczy, takie jak brak możliwości wspólnego wypicia kawy lub swobodnej rozmowy o błahych sprawach.</a:t>
            </a:r>
            <a:r>
              <a:rPr lang="en-GB" sz="1600" dirty="0">
                <a:latin typeface="Calibri Light" panose="020F0302020204030204" pitchFamily="34" charset="0"/>
                <a:cs typeface="Calibri Light" panose="020F0302020204030204" pitchFamily="34" charset="0"/>
              </a:rPr>
              <a:t>.</a:t>
            </a:r>
            <a:r>
              <a:rPr lang="en-GB" sz="1800" dirty="0">
                <a:latin typeface="Calibri Light" panose="020F0302020204030204" pitchFamily="34" charset="0"/>
                <a:cs typeface="Calibri Light" panose="020F0302020204030204" pitchFamily="34" charset="0"/>
              </a:rPr>
              <a:t>" </a:t>
            </a:r>
            <a:r>
              <a:rPr lang="pl-PL" sz="1800" dirty="0"/>
              <a:t>W tym czasie prawdziwe interakcje były rzadkie</a:t>
            </a:r>
            <a:r>
              <a:rPr lang="en-GB" sz="1800" dirty="0"/>
              <a:t>. "</a:t>
            </a:r>
            <a:r>
              <a:rPr lang="pl-PL" sz="1600" i="1" dirty="0">
                <a:latin typeface="Abadi Extra Light" panose="020B0204020104020204" pitchFamily="34" charset="0"/>
              </a:rPr>
              <a:t> </a:t>
            </a:r>
            <a:r>
              <a:rPr lang="pl-PL" sz="1600" i="1" dirty="0">
                <a:latin typeface="Calibri Light" panose="020F0302020204030204" pitchFamily="34" charset="0"/>
                <a:cs typeface="Calibri Light" panose="020F0302020204030204" pitchFamily="34" charset="0"/>
              </a:rPr>
              <a:t>Właśnie to skłoniło mnie do zorganizowania indywidualnych spotkań z członkami różnych zespołów, aby lepiej ich poznać i zbudować silniejsze relacje z każdym z nich</a:t>
            </a:r>
            <a:r>
              <a:rPr lang="en-GB" sz="1800" dirty="0">
                <a:latin typeface="Calibri Light" panose="020F0302020204030204" pitchFamily="34" charset="0"/>
                <a:cs typeface="Calibri Light" panose="020F0302020204030204" pitchFamily="34" charset="0"/>
              </a:rPr>
              <a:t>."</a:t>
            </a:r>
          </a:p>
          <a:p>
            <a:pPr algn="just">
              <a:spcAft>
                <a:spcPts val="1200"/>
              </a:spcAft>
            </a:pPr>
            <a:r>
              <a:rPr lang="pl-PL" sz="1600" dirty="0"/>
              <a:t>Dla pracowników </a:t>
            </a:r>
            <a:r>
              <a:rPr lang="pl-PL" sz="1600" dirty="0" err="1"/>
              <a:t>Bellizii</a:t>
            </a:r>
            <a:r>
              <a:rPr lang="pl-PL" sz="1600" dirty="0"/>
              <a:t> rozproszonych po Ameryce Łacińskiej wzmocnienie „poczucia przynależności” było sprawą najwyższej wagi. W rezultacie zbierali się praktycznie co dwa tygodnie i „dużo inwestowali w ułatwianie komunikacji, aby każdy mógł być na bieżąco informowany o zmianach”.</a:t>
            </a:r>
          </a:p>
          <a:p>
            <a:pPr algn="just">
              <a:spcAft>
                <a:spcPts val="1200"/>
              </a:spcAft>
            </a:pPr>
            <a:r>
              <a:rPr lang="pl-PL" sz="1800" dirty="0"/>
              <a:t>Każdy zespół w Ameryce Łacińskiej badał różne sposoby współpracy i nawiązywania kontaktu podczas pracy z domu. </a:t>
            </a:r>
            <a:r>
              <a:rPr lang="en-GB" sz="1800" dirty="0"/>
              <a:t>"</a:t>
            </a:r>
            <a:r>
              <a:rPr lang="pl-PL" sz="1600" dirty="0">
                <a:latin typeface="Abadi Extra Light" panose="020B0204020104020204" pitchFamily="34" charset="0"/>
              </a:rPr>
              <a:t> </a:t>
            </a:r>
            <a:r>
              <a:rPr lang="pl-PL" sz="1600" i="1" dirty="0"/>
              <a:t>W Brazylii zespoły są znane z entuzjazmu i zaangażowania. Dokładnie tak chcemy, żeby wyglądał masz kontakt online. Na przykład zorganizowaliśmy spotkanie online, podczas którego pracownicy mieli różne możliwości wniesienia wkładu, podobnie jak muzycy, którzy łącząc swoje indywidualne talenty z talentami innych członków orkiestry, osiągają znacznie bardziej efektowne rezultaty</a:t>
            </a:r>
            <a:r>
              <a:rPr lang="en-GB" sz="1800" dirty="0"/>
              <a:t>.“ </a:t>
            </a:r>
            <a:r>
              <a:rPr lang="pl-PL" sz="1800" dirty="0"/>
              <a:t>tłumaczy</a:t>
            </a:r>
            <a:r>
              <a:rPr lang="en-GB" sz="1800" dirty="0"/>
              <a:t>.</a:t>
            </a:r>
          </a:p>
          <a:p>
            <a:pPr algn="r">
              <a:spcAft>
                <a:spcPts val="1200"/>
              </a:spcAft>
            </a:pPr>
            <a:r>
              <a:rPr lang="en-GB" sz="1000" dirty="0"/>
              <a:t>Source: </a:t>
            </a:r>
            <a:r>
              <a:rPr lang="en-GB" sz="1000" dirty="0">
                <a:solidFill>
                  <a:srgbClr val="7654A2"/>
                </a:solidFill>
                <a:hlinkClick r:id="rId2">
                  <a:extLst>
                    <a:ext uri="{A12FA001-AC4F-418D-AE19-62706E023703}">
                      <ahyp:hlinkClr xmlns:ahyp="http://schemas.microsoft.com/office/drawing/2018/hyperlinkcolor" val="tx"/>
                    </a:ext>
                  </a:extLst>
                </a:hlinkClick>
              </a:rPr>
              <a:t>Think with Google</a:t>
            </a:r>
            <a:endParaRPr lang="en-GB" sz="1000" dirty="0">
              <a:solidFill>
                <a:srgbClr val="7654A2"/>
              </a:solidFill>
            </a:endParaRPr>
          </a:p>
          <a:p>
            <a:pPr algn="just"/>
            <a:endParaRPr lang="en-GB" sz="1800" dirty="0"/>
          </a:p>
          <a:p>
            <a:pPr algn="just"/>
            <a:endParaRPr lang="en-GB" sz="1800" dirty="0"/>
          </a:p>
          <a:p>
            <a:pPr algn="just"/>
            <a:endParaRPr lang="en-GB" sz="1800" dirty="0"/>
          </a:p>
          <a:p>
            <a:pPr algn="just"/>
            <a:endParaRPr lang="en-GB" sz="1800" dirty="0" err="1"/>
          </a:p>
        </p:txBody>
      </p:sp>
    </p:spTree>
    <p:extLst>
      <p:ext uri="{BB962C8B-B14F-4D97-AF65-F5344CB8AC3E}">
        <p14:creationId xmlns:p14="http://schemas.microsoft.com/office/powerpoint/2010/main" val="312410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CZĘŚĆ</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a:xfrm>
            <a:off x="376015" y="4110228"/>
            <a:ext cx="5943731" cy="972741"/>
          </a:xfrm>
        </p:spPr>
        <p:txBody>
          <a:bodyPr/>
          <a:lstStyle/>
          <a:p>
            <a:r>
              <a:rPr lang="pl-PL" b="1" dirty="0"/>
              <a:t>KOMUNIKACJA ONLINE – PRZYDATNE NARZĘDZIA</a:t>
            </a:r>
            <a:endParaRPr lang="en-US" b="1" dirty="0"/>
          </a:p>
          <a:p>
            <a:endParaRPr lang="en-US" dirty="0"/>
          </a:p>
        </p:txBody>
      </p:sp>
      <p:pic>
        <p:nvPicPr>
          <p:cNvPr id="9" name="Marcador de posición de imagen 8">
            <a:extLst>
              <a:ext uri="{FF2B5EF4-FFF2-40B4-BE49-F238E27FC236}">
                <a16:creationId xmlns:a16="http://schemas.microsoft.com/office/drawing/2014/main" id="{5747358B-BC79-0D16-71F6-BE4C1BC071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8151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53BB69B3-4463-ACFE-0A0E-9140FC4C3DE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22"/>
          <a:stretch/>
        </p:blipFill>
        <p:spPr>
          <a:xfrm flipH="1">
            <a:off x="7482980" y="-8389"/>
            <a:ext cx="4454554"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57377"/>
            <a:ext cx="7327954" cy="842867"/>
          </a:xfrm>
        </p:spPr>
        <p:txBody>
          <a:bodyPr/>
          <a:lstStyle/>
          <a:p>
            <a:r>
              <a:rPr lang="pl-PL" sz="2000" dirty="0"/>
              <a:t>Komunikacja online – przydatne narzędzia</a:t>
            </a:r>
            <a:endParaRPr lang="en-US" sz="20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6"/>
            <a:ext cx="6900114" cy="2508504"/>
          </a:xfrm>
        </p:spPr>
        <p:txBody>
          <a:bodyPr/>
          <a:lstStyle/>
          <a:p>
            <a:pPr algn="just">
              <a:spcAft>
                <a:spcPts val="1200"/>
              </a:spcAft>
            </a:pPr>
            <a:r>
              <a:rPr lang="pl-PL" sz="1800" dirty="0"/>
              <a:t>Wirtualne narzędzia konferencyjne pozwalają firmom komunikować się w czasie rzeczywistym z członkami zespołu i klientami z miejsc na świecie. Oszczędza to koszty podróży i czas oraz wspiera szybkie podejmowanie decyzji. Mogą być również wykorzystywane do wzmacniania relacji w pracy dzięki bezpośredniemu kontaktowi podczas np. pracy zdalnej. </a:t>
            </a:r>
          </a:p>
          <a:p>
            <a:pPr algn="just">
              <a:spcAft>
                <a:spcPts val="1200"/>
              </a:spcAft>
            </a:pPr>
            <a:r>
              <a:rPr lang="pl-PL" sz="1800" dirty="0"/>
              <a:t>Pokażemy wam kilka przydatnych aplikacji i stron. </a:t>
            </a:r>
            <a:endParaRPr lang="en-GB" sz="1800" dirty="0"/>
          </a:p>
        </p:txBody>
      </p:sp>
      <p:sp>
        <p:nvSpPr>
          <p:cNvPr id="4" name="Text Placeholder 6">
            <a:extLst>
              <a:ext uri="{FF2B5EF4-FFF2-40B4-BE49-F238E27FC236}">
                <a16:creationId xmlns:a16="http://schemas.microsoft.com/office/drawing/2014/main" id="{C04AF1E8-A5B8-CC22-E52E-F28DDC42D16F}"/>
              </a:ext>
            </a:extLst>
          </p:cNvPr>
          <p:cNvSpPr txBox="1">
            <a:spLocks/>
          </p:cNvSpPr>
          <p:nvPr/>
        </p:nvSpPr>
        <p:spPr>
          <a:xfrm>
            <a:off x="398308" y="4026572"/>
            <a:ext cx="6900114" cy="250850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        ZOOM</a:t>
            </a:r>
          </a:p>
          <a:p>
            <a:pPr algn="just">
              <a:spcAft>
                <a:spcPts val="1200"/>
              </a:spcAft>
            </a:pPr>
            <a:r>
              <a:rPr lang="pl-PL" sz="1800" dirty="0"/>
              <a:t>Zoom jest dobrze znany z łatwości obsługi, wysokiej jakości obrazu i dźwięku, posiada możliwość udostępniania ekranu i nagrywania. Oferuje wirtualne tła, pokoje spotkań i hosting </a:t>
            </a:r>
            <a:r>
              <a:rPr lang="pl-PL" sz="1800" dirty="0" err="1"/>
              <a:t>webinarów</a:t>
            </a:r>
            <a:r>
              <a:rPr lang="pl-PL" sz="1800" dirty="0"/>
              <a:t>.</a:t>
            </a:r>
          </a:p>
          <a:p>
            <a:pPr algn="just">
              <a:spcAft>
                <a:spcPts val="1200"/>
              </a:spcAft>
            </a:pPr>
            <a:r>
              <a:rPr lang="pl-PL" sz="1800" dirty="0"/>
              <a:t>Platforma ta jest wszechstronna i odpowiednia dla firm każdej wielkości i z każdej branży. Jest to najlepszy wybór do spotkań zespołowych, webinariów, prezentacji handlowych i spotkań z klientami. </a:t>
            </a:r>
            <a:r>
              <a:rPr lang="en-GB" sz="1800" dirty="0">
                <a:solidFill>
                  <a:srgbClr val="7654A2"/>
                </a:solidFill>
                <a:hlinkClick r:id="rId3">
                  <a:extLst>
                    <a:ext uri="{A12FA001-AC4F-418D-AE19-62706E023703}">
                      <ahyp:hlinkClr xmlns:ahyp="http://schemas.microsoft.com/office/drawing/2018/hyperlinkcolor" val="tx"/>
                    </a:ext>
                  </a:extLst>
                </a:hlinkClick>
              </a:rPr>
              <a:t>Click here for a link to Zoom</a:t>
            </a:r>
            <a:endParaRPr lang="en-GB" sz="1100" dirty="0">
              <a:solidFill>
                <a:srgbClr val="7654A2"/>
              </a:solidFill>
            </a:endParaRPr>
          </a:p>
        </p:txBody>
      </p:sp>
      <p:pic>
        <p:nvPicPr>
          <p:cNvPr id="12" name="Imagen 11">
            <a:extLst>
              <a:ext uri="{FF2B5EF4-FFF2-40B4-BE49-F238E27FC236}">
                <a16:creationId xmlns:a16="http://schemas.microsoft.com/office/drawing/2014/main" id="{6F88B509-C69F-0075-5A2D-8323E500EA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308" y="4026572"/>
            <a:ext cx="508325" cy="508325"/>
          </a:xfrm>
          <a:prstGeom prst="rect">
            <a:avLst/>
          </a:prstGeom>
        </p:spPr>
      </p:pic>
    </p:spTree>
    <p:extLst>
      <p:ext uri="{BB962C8B-B14F-4D97-AF65-F5344CB8AC3E}">
        <p14:creationId xmlns:p14="http://schemas.microsoft.com/office/powerpoint/2010/main" val="26404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48EC10EA-CC05-8751-6F81-3E3E8C485F34}"/>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65810" y="0"/>
            <a:ext cx="3863340" cy="6858000"/>
          </a:xfrm>
        </p:spPr>
      </p:pic>
      <p:sp>
        <p:nvSpPr>
          <p:cNvPr id="5" name="Text Placeholder 6">
            <a:extLst>
              <a:ext uri="{FF2B5EF4-FFF2-40B4-BE49-F238E27FC236}">
                <a16:creationId xmlns:a16="http://schemas.microsoft.com/office/drawing/2014/main" id="{7038829A-1410-7F31-A0FF-79CC6313A54A}"/>
              </a:ext>
            </a:extLst>
          </p:cNvPr>
          <p:cNvSpPr txBox="1">
            <a:spLocks/>
          </p:cNvSpPr>
          <p:nvPr/>
        </p:nvSpPr>
        <p:spPr>
          <a:xfrm>
            <a:off x="4767279" y="1083372"/>
            <a:ext cx="6900114" cy="5122225"/>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000" b="1" dirty="0">
                <a:solidFill>
                  <a:srgbClr val="7654A2"/>
                </a:solidFill>
              </a:rPr>
              <a:t>MICROSOFT TEAMS</a:t>
            </a:r>
          </a:p>
          <a:p>
            <a:pPr algn="just">
              <a:spcAft>
                <a:spcPts val="1200"/>
              </a:spcAft>
            </a:pPr>
            <a:r>
              <a:rPr lang="pl-PL" sz="1600" dirty="0"/>
              <a:t>Microsoft </a:t>
            </a:r>
            <a:r>
              <a:rPr lang="pl-PL" sz="1600" dirty="0" err="1"/>
              <a:t>Teams</a:t>
            </a:r>
            <a:r>
              <a:rPr lang="pl-PL" sz="1600" dirty="0"/>
              <a:t> łączy się z pakietem Microsoft 365, zapewniając szeroką gamę narzędzi biznesowych. Oferuje czat, wideokonferencje, udostępnianie plików i wspólną edycję dokumentów.</a:t>
            </a:r>
          </a:p>
          <a:p>
            <a:pPr algn="just">
              <a:spcAft>
                <a:spcPts val="1200"/>
              </a:spcAft>
            </a:pPr>
            <a:r>
              <a:rPr lang="pl-PL" sz="1600" dirty="0"/>
              <a:t>Ta platforma jest najlepsza do wewnętrznej komunikacji zespołowej, współpracy projektowej i tych, którzy polegają na aplikacjach Microsoft. </a:t>
            </a:r>
            <a:r>
              <a:rPr lang="en-GB" sz="1600" dirty="0"/>
              <a:t>C</a:t>
            </a:r>
            <a:r>
              <a:rPr lang="en-US" sz="1600" dirty="0">
                <a:solidFill>
                  <a:srgbClr val="7654A2"/>
                </a:solidFill>
                <a:hlinkClick r:id="rId3">
                  <a:extLst>
                    <a:ext uri="{A12FA001-AC4F-418D-AE19-62706E023703}">
                      <ahyp:hlinkClr xmlns:ahyp="http://schemas.microsoft.com/office/drawing/2018/hyperlinkcolor" val="tx"/>
                    </a:ext>
                  </a:extLst>
                </a:hlinkClick>
              </a:rPr>
              <a:t>lick here for a link to </a:t>
            </a:r>
            <a:r>
              <a:rPr lang="en-IE" sz="1600" dirty="0">
                <a:solidFill>
                  <a:srgbClr val="7654A2"/>
                </a:solidFill>
                <a:hlinkClick r:id="rId3">
                  <a:extLst>
                    <a:ext uri="{A12FA001-AC4F-418D-AE19-62706E023703}">
                      <ahyp:hlinkClr xmlns:ahyp="http://schemas.microsoft.com/office/drawing/2018/hyperlinkcolor" val="tx"/>
                    </a:ext>
                  </a:extLst>
                </a:hlinkClick>
              </a:rPr>
              <a:t>Microsoft Teams</a:t>
            </a:r>
            <a:endParaRPr lang="en-GB" sz="1600" dirty="0">
              <a:solidFill>
                <a:srgbClr val="7654A2"/>
              </a:solidFill>
            </a:endParaRPr>
          </a:p>
          <a:p>
            <a:pPr algn="just">
              <a:spcAft>
                <a:spcPts val="1200"/>
              </a:spcAft>
            </a:pPr>
            <a:endParaRPr lang="en-GB" sz="1600" dirty="0"/>
          </a:p>
          <a:p>
            <a:pPr algn="just">
              <a:spcAft>
                <a:spcPts val="1200"/>
              </a:spcAft>
            </a:pPr>
            <a:r>
              <a:rPr lang="en-GB" sz="2000" b="1" dirty="0">
                <a:solidFill>
                  <a:srgbClr val="7654A2"/>
                </a:solidFill>
              </a:rPr>
              <a:t>CISCO WEBEX</a:t>
            </a:r>
          </a:p>
          <a:p>
            <a:pPr algn="just">
              <a:spcAft>
                <a:spcPts val="1200"/>
              </a:spcAft>
            </a:pPr>
            <a:r>
              <a:rPr lang="pl-PL" sz="1600" dirty="0"/>
              <a:t>Cisco </a:t>
            </a:r>
            <a:r>
              <a:rPr lang="pl-PL" sz="1600" dirty="0" err="1"/>
              <a:t>Webex</a:t>
            </a:r>
            <a:r>
              <a:rPr lang="pl-PL" sz="1600" dirty="0"/>
              <a:t> zapewnia wysokiej jakości wideokonferencje, udostępnianie ekranu i łączenie się z narzędziami zwiększającymi produktywność. Jest znany ze swoich funkcji bezpieczeństwa i możliwości organizacji dużych spotkań. Platforma ta jest najlepsza dla przedsiębiorstw i firm koncentrujących się na bezpieczeństwie i współpracy. Jest preferowana w branżach, w których prywatność danych jest najważniejsza, takich jak opieka zdrowotna lub finanse.</a:t>
            </a:r>
            <a:endParaRPr lang="en-GB" sz="1600" dirty="0"/>
          </a:p>
          <a:p>
            <a:pPr algn="just">
              <a:spcAft>
                <a:spcPts val="1200"/>
              </a:spcAft>
            </a:pPr>
            <a:r>
              <a:rPr lang="en-GB" sz="1600" dirty="0">
                <a:solidFill>
                  <a:srgbClr val="7654A2"/>
                </a:solidFill>
                <a:hlinkClick r:id="rId4">
                  <a:extLst>
                    <a:ext uri="{A12FA001-AC4F-418D-AE19-62706E023703}">
                      <ahyp:hlinkClr xmlns:ahyp="http://schemas.microsoft.com/office/drawing/2018/hyperlinkcolor" val="tx"/>
                    </a:ext>
                  </a:extLst>
                </a:hlinkClick>
              </a:rPr>
              <a:t>Click here for a link to WEBEX</a:t>
            </a:r>
            <a:endParaRPr lang="en-GB" sz="1050" dirty="0">
              <a:solidFill>
                <a:srgbClr val="7654A2"/>
              </a:solidFill>
            </a:endParaRPr>
          </a:p>
          <a:p>
            <a:pPr algn="just">
              <a:spcAft>
                <a:spcPts val="1200"/>
              </a:spcAft>
            </a:pPr>
            <a:endParaRPr lang="en-GB" sz="1800" dirty="0"/>
          </a:p>
        </p:txBody>
      </p:sp>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359058" y="221963"/>
            <a:ext cx="7308335" cy="842867"/>
          </a:xfrm>
        </p:spPr>
        <p:txBody>
          <a:bodyPr/>
          <a:lstStyle/>
          <a:p>
            <a:r>
              <a:rPr lang="pl-PL" sz="3200" dirty="0"/>
              <a:t>Komunikacja online – przydatne narzędzia</a:t>
            </a:r>
            <a:endParaRPr lang="en-US" sz="3200" dirty="0"/>
          </a:p>
        </p:txBody>
      </p:sp>
      <p:pic>
        <p:nvPicPr>
          <p:cNvPr id="4" name="Imagen 3">
            <a:extLst>
              <a:ext uri="{FF2B5EF4-FFF2-40B4-BE49-F238E27FC236}">
                <a16:creationId xmlns:a16="http://schemas.microsoft.com/office/drawing/2014/main" id="{F4E7E675-44B8-6467-070D-BDE85C9012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8384" y="1083372"/>
            <a:ext cx="534841" cy="525856"/>
          </a:xfrm>
          <a:prstGeom prst="rect">
            <a:avLst/>
          </a:prstGeom>
        </p:spPr>
      </p:pic>
      <p:pic>
        <p:nvPicPr>
          <p:cNvPr id="12" name="Imagen 11">
            <a:extLst>
              <a:ext uri="{FF2B5EF4-FFF2-40B4-BE49-F238E27FC236}">
                <a16:creationId xmlns:a16="http://schemas.microsoft.com/office/drawing/2014/main" id="{C621E060-C995-C27C-6369-000EAFC063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292" r="24711" b="63826"/>
          <a:stretch/>
        </p:blipFill>
        <p:spPr>
          <a:xfrm>
            <a:off x="6686550" y="3836657"/>
            <a:ext cx="994410" cy="506743"/>
          </a:xfrm>
          <a:prstGeom prst="rect">
            <a:avLst/>
          </a:prstGeom>
        </p:spPr>
      </p:pic>
    </p:spTree>
    <p:extLst>
      <p:ext uri="{BB962C8B-B14F-4D97-AF65-F5344CB8AC3E}">
        <p14:creationId xmlns:p14="http://schemas.microsoft.com/office/powerpoint/2010/main" val="27908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8CCE7ACF-56BB-F7F5-54A0-5694E3D38B5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440460" y="-12526"/>
            <a:ext cx="4484318"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440624"/>
            <a:ext cx="7718559" cy="842867"/>
          </a:xfrm>
        </p:spPr>
        <p:txBody>
          <a:bodyPr/>
          <a:lstStyle/>
          <a:p>
            <a:r>
              <a:rPr lang="pl-PL" sz="3200" dirty="0"/>
              <a:t>Komunikacja online – przydatne narzędzia</a:t>
            </a:r>
            <a:endParaRPr lang="en-US" sz="3200" dirty="0"/>
          </a:p>
        </p:txBody>
      </p:sp>
      <p:sp>
        <p:nvSpPr>
          <p:cNvPr id="5" name="Text Placeholder 6">
            <a:extLst>
              <a:ext uri="{FF2B5EF4-FFF2-40B4-BE49-F238E27FC236}">
                <a16:creationId xmlns:a16="http://schemas.microsoft.com/office/drawing/2014/main" id="{57A1F6CE-5558-A6A2-7DF8-28A047937618}"/>
              </a:ext>
            </a:extLst>
          </p:cNvPr>
          <p:cNvSpPr txBox="1">
            <a:spLocks/>
          </p:cNvSpPr>
          <p:nvPr/>
        </p:nvSpPr>
        <p:spPr>
          <a:xfrm>
            <a:off x="398307" y="1535336"/>
            <a:ext cx="6900114" cy="480688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ADOBE CONNECT</a:t>
            </a:r>
          </a:p>
          <a:p>
            <a:pPr algn="just">
              <a:spcAft>
                <a:spcPts val="1200"/>
              </a:spcAft>
            </a:pPr>
            <a:r>
              <a:rPr lang="pl-PL" sz="1800" dirty="0"/>
              <a:t>Adobe Connect jest znany ze swoich rozbudowanych funkcji, w tym wirtualnych </a:t>
            </a:r>
            <a:r>
              <a:rPr lang="pl-PL" sz="1800" dirty="0" err="1"/>
              <a:t>sal</a:t>
            </a:r>
            <a:r>
              <a:rPr lang="pl-PL" sz="1800" dirty="0"/>
              <a:t> lekcyjnych, </a:t>
            </a:r>
            <a:r>
              <a:rPr lang="pl-PL" sz="1800" dirty="0" err="1"/>
              <a:t>webinarów</a:t>
            </a:r>
            <a:r>
              <a:rPr lang="pl-PL" sz="1800" dirty="0"/>
              <a:t> i </a:t>
            </a:r>
            <a:r>
              <a:rPr lang="pl-PL" sz="1800" dirty="0" err="1"/>
              <a:t>podpokoi</a:t>
            </a:r>
            <a:r>
              <a:rPr lang="pl-PL" sz="1800" dirty="0"/>
              <a:t>. W swojej ofercie ma wiele interaktywnych możliwości udostępniania danych. </a:t>
            </a:r>
          </a:p>
          <a:p>
            <a:pPr algn="just">
              <a:spcAft>
                <a:spcPts val="1200"/>
              </a:spcAft>
            </a:pPr>
            <a:r>
              <a:rPr lang="pl-PL" sz="1800" dirty="0"/>
              <a:t>Ta platforma jest najlepsza dla edukacji, szkoleń lub tych firm, które wymagają wysoce interaktywnej wirtualnej aktywności uczestników. </a:t>
            </a:r>
            <a:r>
              <a:rPr lang="en-GB" sz="1800" dirty="0">
                <a:solidFill>
                  <a:srgbClr val="7654A2"/>
                </a:solidFill>
                <a:hlinkClick r:id="rId3">
                  <a:extLst>
                    <a:ext uri="{A12FA001-AC4F-418D-AE19-62706E023703}">
                      <ahyp:hlinkClr xmlns:ahyp="http://schemas.microsoft.com/office/drawing/2018/hyperlinkcolor" val="tx"/>
                    </a:ext>
                  </a:extLst>
                </a:hlinkClick>
              </a:rPr>
              <a:t>Click here for a link to Adobe Connect.</a:t>
            </a:r>
            <a:endParaRPr lang="en-GB" sz="1100" dirty="0">
              <a:solidFill>
                <a:srgbClr val="7654A2"/>
              </a:solidFill>
            </a:endParaRPr>
          </a:p>
          <a:p>
            <a:pPr algn="just">
              <a:spcAft>
                <a:spcPts val="1200"/>
              </a:spcAft>
            </a:pPr>
            <a:endParaRPr lang="en-GB" sz="1800" dirty="0"/>
          </a:p>
          <a:p>
            <a:pPr algn="r">
              <a:spcAft>
                <a:spcPts val="1200"/>
              </a:spcAft>
            </a:pPr>
            <a:r>
              <a:rPr lang="en-GB" sz="2400" b="1" dirty="0">
                <a:solidFill>
                  <a:srgbClr val="7654A2"/>
                </a:solidFill>
              </a:rPr>
              <a:t>ZOHO MEETING</a:t>
            </a:r>
          </a:p>
          <a:p>
            <a:pPr algn="just">
              <a:spcAft>
                <a:spcPts val="1200"/>
              </a:spcAft>
            </a:pPr>
            <a:r>
              <a:rPr lang="pl-PL" sz="1800" dirty="0" err="1"/>
              <a:t>Zoho</a:t>
            </a:r>
            <a:r>
              <a:rPr lang="pl-PL" sz="1800" dirty="0"/>
              <a:t> Meeting oferuje webinaria, spotkania online i funkcje udostępniania ekranu. Integruje się płynnie z innymi aplikacjami </a:t>
            </a:r>
            <a:r>
              <a:rPr lang="pl-PL" sz="1800" dirty="0" err="1"/>
              <a:t>Zoho</a:t>
            </a:r>
            <a:r>
              <a:rPr lang="pl-PL" sz="1800" dirty="0"/>
              <a:t>. Platforma ta jest bardzo przystępna cenowo i zapewnia proste rozwiązanie do spotkań online i </a:t>
            </a:r>
            <a:r>
              <a:rPr lang="pl-PL" sz="1800" dirty="0" err="1"/>
              <a:t>webinarów</a:t>
            </a:r>
            <a:r>
              <a:rPr lang="en-GB" sz="1800" dirty="0"/>
              <a:t>. </a:t>
            </a:r>
            <a:r>
              <a:rPr lang="en-GB" sz="1800" dirty="0">
                <a:solidFill>
                  <a:srgbClr val="7654A2"/>
                </a:solidFill>
                <a:hlinkClick r:id="rId4">
                  <a:extLst>
                    <a:ext uri="{A12FA001-AC4F-418D-AE19-62706E023703}">
                      <ahyp:hlinkClr xmlns:ahyp="http://schemas.microsoft.com/office/drawing/2018/hyperlinkcolor" val="tx"/>
                    </a:ext>
                  </a:extLst>
                </a:hlinkClick>
              </a:rPr>
              <a:t>Click here for a link to Zoho.</a:t>
            </a:r>
            <a:endParaRPr lang="en-GB" sz="1100" dirty="0">
              <a:solidFill>
                <a:srgbClr val="7654A2"/>
              </a:solidFill>
            </a:endParaRPr>
          </a:p>
        </p:txBody>
      </p:sp>
      <p:pic>
        <p:nvPicPr>
          <p:cNvPr id="13" name="Imagen 12">
            <a:extLst>
              <a:ext uri="{FF2B5EF4-FFF2-40B4-BE49-F238E27FC236}">
                <a16:creationId xmlns:a16="http://schemas.microsoft.com/office/drawing/2014/main" id="{E79C0730-7403-BA0A-C666-7968D23954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2551" y="4000117"/>
            <a:ext cx="707860" cy="707860"/>
          </a:xfrm>
          <a:prstGeom prst="rect">
            <a:avLst/>
          </a:prstGeom>
        </p:spPr>
      </p:pic>
      <p:pic>
        <p:nvPicPr>
          <p:cNvPr id="15" name="Imagen 14">
            <a:extLst>
              <a:ext uri="{FF2B5EF4-FFF2-40B4-BE49-F238E27FC236}">
                <a16:creationId xmlns:a16="http://schemas.microsoft.com/office/drawing/2014/main" id="{E80972EA-A990-B95C-5226-1790950BE6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77020" y="1401022"/>
            <a:ext cx="571029" cy="571029"/>
          </a:xfrm>
          <a:prstGeom prst="rect">
            <a:avLst/>
          </a:prstGeom>
        </p:spPr>
      </p:pic>
    </p:spTree>
    <p:extLst>
      <p:ext uri="{BB962C8B-B14F-4D97-AF65-F5344CB8AC3E}">
        <p14:creationId xmlns:p14="http://schemas.microsoft.com/office/powerpoint/2010/main" val="317929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0D228B1A-7135-60E5-D704-8A34E76B670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89140" y="0"/>
            <a:ext cx="3845490" cy="6858000"/>
          </a:xfrm>
        </p:spPr>
      </p:pic>
      <p:sp>
        <p:nvSpPr>
          <p:cNvPr id="5" name="Text Placeholder 6">
            <a:extLst>
              <a:ext uri="{FF2B5EF4-FFF2-40B4-BE49-F238E27FC236}">
                <a16:creationId xmlns:a16="http://schemas.microsoft.com/office/drawing/2014/main" id="{7038829A-1410-7F31-A0FF-79CC6313A54A}"/>
              </a:ext>
            </a:extLst>
          </p:cNvPr>
          <p:cNvSpPr txBox="1">
            <a:spLocks/>
          </p:cNvSpPr>
          <p:nvPr/>
        </p:nvSpPr>
        <p:spPr>
          <a:xfrm>
            <a:off x="4767279" y="1255714"/>
            <a:ext cx="6900114" cy="5122225"/>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spcAft>
                <a:spcPts val="1200"/>
              </a:spcAft>
            </a:pPr>
            <a:r>
              <a:rPr lang="en-GB" sz="2400" b="1" dirty="0">
                <a:solidFill>
                  <a:srgbClr val="7654A2"/>
                </a:solidFill>
              </a:rPr>
              <a:t>BIGBLUEBUTTON</a:t>
            </a:r>
          </a:p>
          <a:p>
            <a:pPr algn="just">
              <a:spcAft>
                <a:spcPts val="1200"/>
              </a:spcAft>
            </a:pPr>
            <a:r>
              <a:rPr lang="pl-PL" sz="1800" dirty="0" err="1"/>
              <a:t>BigBlueButton</a:t>
            </a:r>
            <a:r>
              <a:rPr lang="pl-PL" sz="1800" dirty="0"/>
              <a:t> to wirtualna platforma konferencyjna typu open-</a:t>
            </a:r>
            <a:r>
              <a:rPr lang="pl-PL" sz="1800" dirty="0" err="1"/>
              <a:t>source</a:t>
            </a:r>
            <a:r>
              <a:rPr lang="pl-PL" sz="1800" dirty="0"/>
              <a:t> przeznaczona do nauki online. Oferuje funkcje takie jak udostępnianie tablicy, udostępnianie dokumentów, </a:t>
            </a:r>
            <a:r>
              <a:rPr lang="pl-PL" sz="1800" dirty="0" err="1"/>
              <a:t>podpokoje</a:t>
            </a:r>
            <a:r>
              <a:rPr lang="pl-PL" sz="1800" dirty="0"/>
              <a:t> i zintegrowane ankiety.</a:t>
            </a:r>
          </a:p>
          <a:p>
            <a:pPr algn="just">
              <a:spcAft>
                <a:spcPts val="1200"/>
              </a:spcAft>
            </a:pPr>
            <a:r>
              <a:rPr lang="pl-PL" sz="1800" dirty="0"/>
              <a:t>Ta platforma jest najlepsza do nauki tworzenia gier lub wszelkiego rodzaju treści e-learningowych. </a:t>
            </a:r>
            <a:r>
              <a:rPr lang="en-GB" sz="1800" dirty="0">
                <a:solidFill>
                  <a:srgbClr val="7654A2"/>
                </a:solidFill>
                <a:hlinkClick r:id="rId3">
                  <a:extLst>
                    <a:ext uri="{A12FA001-AC4F-418D-AE19-62706E023703}">
                      <ahyp:hlinkClr xmlns:ahyp="http://schemas.microsoft.com/office/drawing/2018/hyperlinkcolor" val="tx"/>
                    </a:ext>
                  </a:extLst>
                </a:hlinkClick>
              </a:rPr>
              <a:t>Click here for a link to </a:t>
            </a:r>
            <a:r>
              <a:rPr lang="en-GB" sz="1800" dirty="0" err="1">
                <a:solidFill>
                  <a:srgbClr val="7654A2"/>
                </a:solidFill>
                <a:hlinkClick r:id="rId3">
                  <a:extLst>
                    <a:ext uri="{A12FA001-AC4F-418D-AE19-62706E023703}">
                      <ahyp:hlinkClr xmlns:ahyp="http://schemas.microsoft.com/office/drawing/2018/hyperlinkcolor" val="tx"/>
                    </a:ext>
                  </a:extLst>
                </a:hlinkClick>
              </a:rPr>
              <a:t>BigBlueButton</a:t>
            </a:r>
            <a:r>
              <a:rPr lang="en-GB" sz="1800" dirty="0">
                <a:solidFill>
                  <a:srgbClr val="7654A2"/>
                </a:solidFill>
                <a:hlinkClick r:id="rId3">
                  <a:extLst>
                    <a:ext uri="{A12FA001-AC4F-418D-AE19-62706E023703}">
                      <ahyp:hlinkClr xmlns:ahyp="http://schemas.microsoft.com/office/drawing/2018/hyperlinkcolor" val="tx"/>
                    </a:ext>
                  </a:extLst>
                </a:hlinkClick>
              </a:rPr>
              <a:t>.</a:t>
            </a:r>
            <a:endParaRPr lang="en-GB" sz="1800" dirty="0">
              <a:solidFill>
                <a:srgbClr val="7654A2"/>
              </a:solidFill>
            </a:endParaRPr>
          </a:p>
          <a:p>
            <a:pPr algn="just">
              <a:spcAft>
                <a:spcPts val="1200"/>
              </a:spcAft>
            </a:pPr>
            <a:r>
              <a:rPr lang="en-GB" sz="2400" b="1" dirty="0">
                <a:solidFill>
                  <a:srgbClr val="7654A2"/>
                </a:solidFill>
              </a:rPr>
              <a:t>BLACKBOARD LEARN</a:t>
            </a:r>
          </a:p>
          <a:p>
            <a:pPr algn="just">
              <a:spcAft>
                <a:spcPts val="1200"/>
              </a:spcAft>
            </a:pPr>
            <a:r>
              <a:rPr lang="pl-PL" sz="1800" dirty="0" err="1"/>
              <a:t>Blackboard</a:t>
            </a:r>
            <a:r>
              <a:rPr lang="pl-PL" sz="1800" dirty="0"/>
              <a:t> </a:t>
            </a:r>
            <a:r>
              <a:rPr lang="pl-PL" sz="1800" dirty="0" err="1"/>
              <a:t>Learn</a:t>
            </a:r>
            <a:r>
              <a:rPr lang="pl-PL" sz="1800" dirty="0"/>
              <a:t> został zaprojektowany dla sektora edukacyjnego. Oferuje solidny system zarządzania nauczaniem (LMS) w celu usprawnienia szkoleń i rozwoju pracowników. </a:t>
            </a:r>
            <a:r>
              <a:rPr lang="pl-PL" sz="1800" dirty="0" err="1"/>
              <a:t>Blackboard</a:t>
            </a:r>
            <a:r>
              <a:rPr lang="pl-PL" sz="1800" dirty="0"/>
              <a:t> oferuje MŚP scentralizowaną platformę do szkoleń, współpracy i przechowywania wiedzy, zwiększając umiejętności pracowników i komunikację.</a:t>
            </a:r>
          </a:p>
          <a:p>
            <a:pPr algn="just">
              <a:spcAft>
                <a:spcPts val="1200"/>
              </a:spcAft>
            </a:pPr>
            <a:r>
              <a:rPr lang="pl-PL" sz="1800" dirty="0"/>
              <a:t>Ta platforma jest najlepsza do interaktywnych wirtualnych warsztatów lub e-learningu.</a:t>
            </a:r>
            <a:r>
              <a:rPr lang="en-GB" sz="1800" dirty="0">
                <a:solidFill>
                  <a:srgbClr val="7654A2"/>
                </a:solidFill>
                <a:hlinkClick r:id="rId4">
                  <a:extLst>
                    <a:ext uri="{A12FA001-AC4F-418D-AE19-62706E023703}">
                      <ahyp:hlinkClr xmlns:ahyp="http://schemas.microsoft.com/office/drawing/2018/hyperlinkcolor" val="tx"/>
                    </a:ext>
                  </a:extLst>
                </a:hlinkClick>
              </a:rPr>
              <a:t>Click here for a link to Blackboard Learn.</a:t>
            </a:r>
            <a:endParaRPr lang="en-GB" sz="1800" dirty="0">
              <a:solidFill>
                <a:srgbClr val="7654A2"/>
              </a:solidFill>
            </a:endParaRPr>
          </a:p>
          <a:p>
            <a:pPr algn="just">
              <a:spcAft>
                <a:spcPts val="1200"/>
              </a:spcAft>
            </a:pPr>
            <a:endParaRPr lang="en-GB" sz="1800" dirty="0"/>
          </a:p>
        </p:txBody>
      </p:sp>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359058" y="221963"/>
            <a:ext cx="7308335" cy="842867"/>
          </a:xfrm>
        </p:spPr>
        <p:txBody>
          <a:bodyPr/>
          <a:lstStyle/>
          <a:p>
            <a:r>
              <a:rPr lang="pl-PL" sz="3200" dirty="0"/>
              <a:t>Komunikacja online – przydatne narzędzia</a:t>
            </a:r>
            <a:endParaRPr lang="en-US" sz="3200" dirty="0"/>
          </a:p>
        </p:txBody>
      </p:sp>
      <p:pic>
        <p:nvPicPr>
          <p:cNvPr id="6" name="Imagen 5">
            <a:extLst>
              <a:ext uri="{FF2B5EF4-FFF2-40B4-BE49-F238E27FC236}">
                <a16:creationId xmlns:a16="http://schemas.microsoft.com/office/drawing/2014/main" id="{C84BBAA8-DA9F-6DE2-3699-A4B5783E1F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7979" y="1209151"/>
            <a:ext cx="534841" cy="534841"/>
          </a:xfrm>
          <a:prstGeom prst="rect">
            <a:avLst/>
          </a:prstGeom>
        </p:spPr>
      </p:pic>
    </p:spTree>
    <p:extLst>
      <p:ext uri="{BB962C8B-B14F-4D97-AF65-F5344CB8AC3E}">
        <p14:creationId xmlns:p14="http://schemas.microsoft.com/office/powerpoint/2010/main" val="23684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3A70309-6976-C601-4E75-8AE158B3E56D}"/>
              </a:ext>
            </a:extLst>
          </p:cNvPr>
          <p:cNvSpPr/>
          <p:nvPr/>
        </p:nvSpPr>
        <p:spPr>
          <a:xfrm>
            <a:off x="11548997" y="4797468"/>
            <a:ext cx="538619" cy="15078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Marcador de posición de imagen 7">
            <a:extLst>
              <a:ext uri="{FF2B5EF4-FFF2-40B4-BE49-F238E27FC236}">
                <a16:creationId xmlns:a16="http://schemas.microsoft.com/office/drawing/2014/main" id="{F1299EAC-AA04-B28E-C225-32033C2D40E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9133839" y="552730"/>
            <a:ext cx="2734569" cy="2810802"/>
          </a:xfrm>
          <a:prstGeom prst="roundRect">
            <a:avLst/>
          </a:prstGeo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290312"/>
            <a:ext cx="7718559" cy="842867"/>
          </a:xfrm>
        </p:spPr>
        <p:txBody>
          <a:bodyPr/>
          <a:lstStyle/>
          <a:p>
            <a:r>
              <a:rPr lang="en-GB" sz="3200" dirty="0" err="1"/>
              <a:t>Mało</a:t>
            </a:r>
            <a:r>
              <a:rPr lang="en-GB" sz="3200" dirty="0"/>
              <a:t> </a:t>
            </a:r>
            <a:r>
              <a:rPr lang="en-GB" sz="3200" dirty="0" err="1"/>
              <a:t>znana</a:t>
            </a:r>
            <a:r>
              <a:rPr lang="en-GB" sz="3200" dirty="0"/>
              <a:t> </a:t>
            </a:r>
            <a:r>
              <a:rPr lang="en-GB" sz="3200" dirty="0" err="1"/>
              <a:t>aplikacja</a:t>
            </a:r>
            <a:r>
              <a:rPr lang="en-GB" sz="3200" dirty="0"/>
              <a:t>: DISCORD</a:t>
            </a:r>
          </a:p>
        </p:txBody>
      </p:sp>
      <p:sp>
        <p:nvSpPr>
          <p:cNvPr id="5" name="Text Placeholder 6">
            <a:extLst>
              <a:ext uri="{FF2B5EF4-FFF2-40B4-BE49-F238E27FC236}">
                <a16:creationId xmlns:a16="http://schemas.microsoft.com/office/drawing/2014/main" id="{57A1F6CE-5558-A6A2-7DF8-28A047937618}"/>
              </a:ext>
            </a:extLst>
          </p:cNvPr>
          <p:cNvSpPr txBox="1">
            <a:spLocks/>
          </p:cNvSpPr>
          <p:nvPr/>
        </p:nvSpPr>
        <p:spPr>
          <a:xfrm>
            <a:off x="398306" y="1230469"/>
            <a:ext cx="8610273" cy="2528420"/>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just">
              <a:spcAft>
                <a:spcPts val="1200"/>
              </a:spcAft>
            </a:pPr>
            <a:r>
              <a:rPr lang="pl-PL" sz="1800" b="1" dirty="0" err="1">
                <a:solidFill>
                  <a:srgbClr val="7654A2"/>
                </a:solidFill>
              </a:rPr>
              <a:t>Discord</a:t>
            </a:r>
            <a:r>
              <a:rPr lang="pl-PL" sz="1800" b="1" dirty="0">
                <a:solidFill>
                  <a:srgbClr val="7654A2"/>
                </a:solidFill>
              </a:rPr>
              <a:t> </a:t>
            </a:r>
            <a:r>
              <a:rPr lang="pl-PL" sz="1800" dirty="0"/>
              <a:t>to platforma komunikacyjna, która została pierwotnie zaprojektowana dla graczy, ale zyskała popularność w spotkaniach biznesowych i współpracy. Jednak jej przydatność do spotkań biznesowych zależy od charakteru organizacji i konkretnych potrzeb. Niektóre korzyści, jakie może przynieść Twojej firmie, to przyjazny dla użytkownika interfejs, funkcje czatu głosowego i wideo odpowiednie do spotkań (tłumienie szumów, usuwanie echa...), funkcje czatu i udostępniania plików oraz dostosowywanie serwerów, kanałów i ról, co sprawia, że można go dostosować do różnych struktur biznesowych.</a:t>
            </a:r>
            <a:endParaRPr lang="en-GB" sz="1800" dirty="0"/>
          </a:p>
        </p:txBody>
      </p:sp>
      <p:sp>
        <p:nvSpPr>
          <p:cNvPr id="10" name="Text Placeholder 6">
            <a:extLst>
              <a:ext uri="{FF2B5EF4-FFF2-40B4-BE49-F238E27FC236}">
                <a16:creationId xmlns:a16="http://schemas.microsoft.com/office/drawing/2014/main" id="{3F659F7F-9EF9-2323-D804-0A9547C441FD}"/>
              </a:ext>
            </a:extLst>
          </p:cNvPr>
          <p:cNvSpPr txBox="1">
            <a:spLocks/>
          </p:cNvSpPr>
          <p:nvPr/>
        </p:nvSpPr>
        <p:spPr>
          <a:xfrm>
            <a:off x="398306" y="3363532"/>
            <a:ext cx="11564049" cy="2528420"/>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pl-PL" sz="1800" dirty="0"/>
              <a:t>Należy wziąć pod uwagę następujące czynniki:</a:t>
            </a:r>
          </a:p>
          <a:p>
            <a:pPr marL="285750" indent="-285750">
              <a:spcAft>
                <a:spcPts val="1200"/>
              </a:spcAft>
              <a:buFont typeface="Arial" panose="020B0604020202020204" pitchFamily="34" charset="0"/>
              <a:buChar char="•"/>
            </a:pPr>
            <a:r>
              <a:rPr lang="pl-PL" sz="1800" b="1" dirty="0">
                <a:solidFill>
                  <a:srgbClr val="7654A2"/>
                </a:solidFill>
              </a:rPr>
              <a:t>Bezpieczeństwo</a:t>
            </a:r>
            <a:r>
              <a:rPr lang="en-GB" sz="1800" b="1" dirty="0">
                <a:solidFill>
                  <a:srgbClr val="7654A2"/>
                </a:solidFill>
              </a:rPr>
              <a:t> </a:t>
            </a:r>
            <a:r>
              <a:rPr lang="en-GB" sz="1800" dirty="0"/>
              <a:t>- </a:t>
            </a:r>
            <a:r>
              <a:rPr lang="pl-PL" sz="1800" dirty="0"/>
              <a:t>Chociaż </a:t>
            </a:r>
            <a:r>
              <a:rPr lang="pl-PL" sz="1800" dirty="0" err="1"/>
              <a:t>Discord</a:t>
            </a:r>
            <a:r>
              <a:rPr lang="pl-PL" sz="1800" dirty="0"/>
              <a:t> oferuje funkcje bezpieczeństwa, może nie być tak bezpieczny jak wyspecjalizowane narzędzia komunikacji biznesowej.</a:t>
            </a:r>
            <a:endParaRPr lang="en-GB" sz="1800" dirty="0"/>
          </a:p>
          <a:p>
            <a:pPr marL="285750" indent="-285750" algn="just">
              <a:spcAft>
                <a:spcPts val="1200"/>
              </a:spcAft>
              <a:buFont typeface="Arial" panose="020B0604020202020204" pitchFamily="34" charset="0"/>
              <a:buChar char="•"/>
            </a:pPr>
            <a:r>
              <a:rPr lang="en-GB" sz="1800" b="1" dirty="0">
                <a:solidFill>
                  <a:srgbClr val="7654A2"/>
                </a:solidFill>
              </a:rPr>
              <a:t>P</a:t>
            </a:r>
            <a:r>
              <a:rPr lang="pl-PL" sz="1800" b="1" dirty="0" err="1">
                <a:solidFill>
                  <a:srgbClr val="7654A2"/>
                </a:solidFill>
              </a:rPr>
              <a:t>rofesjonalizm</a:t>
            </a:r>
            <a:r>
              <a:rPr lang="en-GB" sz="1800" b="1" dirty="0">
                <a:solidFill>
                  <a:srgbClr val="7654A2"/>
                </a:solidFill>
              </a:rPr>
              <a:t> </a:t>
            </a:r>
            <a:r>
              <a:rPr lang="en-GB" sz="1800" dirty="0"/>
              <a:t>- </a:t>
            </a:r>
            <a:r>
              <a:rPr lang="pl-PL" sz="1800" dirty="0"/>
              <a:t>Początki </a:t>
            </a:r>
            <a:r>
              <a:rPr lang="pl-PL" sz="1800" dirty="0" err="1"/>
              <a:t>Discorda</a:t>
            </a:r>
            <a:r>
              <a:rPr lang="pl-PL" sz="1800" dirty="0"/>
              <a:t> w świecie gier mogą nie pasować do profesjonalizmu oczekiwanego w niektórych środowiskach korporacyjnych. Ważne jest, aby upewnić się, że ta platforma pasuje do naszej kultury biznesowej. </a:t>
            </a:r>
          </a:p>
          <a:p>
            <a:pPr marL="285750" indent="-285750" algn="just">
              <a:spcAft>
                <a:spcPts val="1200"/>
              </a:spcAft>
              <a:buFont typeface="Arial" panose="020B0604020202020204" pitchFamily="34" charset="0"/>
              <a:buChar char="•"/>
            </a:pPr>
            <a:r>
              <a:rPr lang="pl-PL" sz="1800" b="1" dirty="0">
                <a:solidFill>
                  <a:srgbClr val="7654A2"/>
                </a:solidFill>
              </a:rPr>
              <a:t>Integracja</a:t>
            </a:r>
            <a:r>
              <a:rPr lang="en-GB" sz="1800" b="1" dirty="0">
                <a:solidFill>
                  <a:srgbClr val="7654A2"/>
                </a:solidFill>
              </a:rPr>
              <a:t> </a:t>
            </a:r>
            <a:r>
              <a:rPr lang="en-GB" sz="1800" dirty="0"/>
              <a:t>- </a:t>
            </a:r>
            <a:r>
              <a:rPr lang="pl-PL" sz="1800" dirty="0" err="1"/>
              <a:t>Discord</a:t>
            </a:r>
            <a:r>
              <a:rPr lang="pl-PL" sz="1800" dirty="0"/>
              <a:t> może nie integrować się tak płynnie z innymi narzędziami biznesowymi i oprogramowaniem, jak dedykowane platformy komunikacji biznesowej.</a:t>
            </a:r>
          </a:p>
          <a:p>
            <a:pPr marL="285750" indent="-285750" algn="just">
              <a:spcAft>
                <a:spcPts val="1200"/>
              </a:spcAft>
              <a:buFont typeface="Arial" panose="020B0604020202020204" pitchFamily="34" charset="0"/>
              <a:buChar char="•"/>
            </a:pPr>
            <a:r>
              <a:rPr lang="en-GB" sz="1800" b="1" dirty="0" err="1">
                <a:solidFill>
                  <a:srgbClr val="7654A2"/>
                </a:solidFill>
              </a:rPr>
              <a:t>Skalowalność</a:t>
            </a:r>
            <a:r>
              <a:rPr lang="en-GB" sz="1800" b="1" dirty="0">
                <a:solidFill>
                  <a:srgbClr val="7654A2"/>
                </a:solidFill>
              </a:rPr>
              <a:t> </a:t>
            </a:r>
            <a:r>
              <a:rPr lang="en-GB" sz="1800" dirty="0"/>
              <a:t>- </a:t>
            </a:r>
            <a:r>
              <a:rPr lang="pl-PL" sz="1800" dirty="0" err="1"/>
              <a:t>Discord</a:t>
            </a:r>
            <a:r>
              <a:rPr lang="pl-PL" sz="1800" dirty="0"/>
              <a:t> może nie być najlepszym wyborem dla bardzo dużych przedsiębiorstw z dużymi potrzebami w zakresie komunikacji i współpracy.</a:t>
            </a:r>
            <a:endParaRPr lang="en-GB" sz="1800" dirty="0"/>
          </a:p>
          <a:p>
            <a:pPr algn="just">
              <a:spcAft>
                <a:spcPts val="1200"/>
              </a:spcAft>
            </a:pPr>
            <a:r>
              <a:rPr lang="en-GB" sz="1800" dirty="0">
                <a:solidFill>
                  <a:srgbClr val="7654A2"/>
                </a:solidFill>
                <a:hlinkClick r:id="rId3">
                  <a:extLst>
                    <a:ext uri="{A12FA001-AC4F-418D-AE19-62706E023703}">
                      <ahyp:hlinkClr xmlns:ahyp="http://schemas.microsoft.com/office/drawing/2018/hyperlinkcolor" val="tx"/>
                    </a:ext>
                  </a:extLst>
                </a:hlinkClick>
              </a:rPr>
              <a:t>Click here for a link to Discord</a:t>
            </a:r>
            <a:endParaRPr lang="en-GB" sz="1800" dirty="0">
              <a:solidFill>
                <a:srgbClr val="7654A2"/>
              </a:solidFill>
            </a:endParaRPr>
          </a:p>
        </p:txBody>
      </p:sp>
    </p:spTree>
    <p:extLst>
      <p:ext uri="{BB962C8B-B14F-4D97-AF65-F5344CB8AC3E}">
        <p14:creationId xmlns:p14="http://schemas.microsoft.com/office/powerpoint/2010/main" val="158368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CZĘŚĆ</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pl-PL" b="1" dirty="0"/>
              <a:t>BUDOWANIE ZESPOŁU</a:t>
            </a:r>
            <a:endParaRPr lang="en-IE" b="1" dirty="0"/>
          </a:p>
        </p:txBody>
      </p:sp>
      <p:pic>
        <p:nvPicPr>
          <p:cNvPr id="6" name="Marcador de posición de imagen 5">
            <a:extLst>
              <a:ext uri="{FF2B5EF4-FFF2-40B4-BE49-F238E27FC236}">
                <a16:creationId xmlns:a16="http://schemas.microsoft.com/office/drawing/2014/main" id="{D69DC11A-CBFE-553D-DD0F-FCAF9D860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52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8FF5C217-8736-115B-71CE-0411B071CA8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08436" y="221962"/>
            <a:ext cx="5571393" cy="6636037"/>
          </a:xfrm>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a:xfrm>
            <a:off x="3036816" y="221963"/>
            <a:ext cx="8630578" cy="650492"/>
          </a:xfrm>
        </p:spPr>
        <p:txBody>
          <a:bodyPr/>
          <a:lstStyle/>
          <a:p>
            <a:pPr algn="r"/>
            <a:r>
              <a:rPr lang="pl-PL" sz="3200" dirty="0"/>
              <a:t>Siła sieci wsparcia w pracy zdalnej</a:t>
            </a:r>
            <a:endParaRPr lang="en-GB" sz="32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535024" y="1048624"/>
            <a:ext cx="5132370" cy="5050832"/>
          </a:xfrm>
        </p:spPr>
        <p:txBody>
          <a:bodyPr/>
          <a:lstStyle/>
          <a:p>
            <a:pPr algn="just">
              <a:spcAft>
                <a:spcPts val="1200"/>
              </a:spcAft>
            </a:pPr>
            <a:r>
              <a:rPr lang="pl-PL" sz="1800" b="0" i="0" dirty="0">
                <a:effectLst/>
                <a:ea typeface="Calibri" panose="020F0502020204030204" pitchFamily="34" charset="0"/>
              </a:rPr>
              <a:t>W dzisiejszej pracy zdalnej tworzenie poczucia przynależności i wsparcia dla pracowników ma kluczowe znaczenie.</a:t>
            </a:r>
          </a:p>
          <a:p>
            <a:pPr algn="just">
              <a:spcAft>
                <a:spcPts val="1200"/>
              </a:spcAft>
            </a:pPr>
            <a:r>
              <a:rPr lang="pl-PL" sz="1800" b="1" i="0" dirty="0">
                <a:effectLst/>
                <a:ea typeface="Calibri" panose="020F0502020204030204" pitchFamily="34" charset="0"/>
              </a:rPr>
              <a:t>Sieć wsparcia </a:t>
            </a:r>
            <a:r>
              <a:rPr lang="pl-PL" sz="1800" b="0" i="0" dirty="0">
                <a:effectLst/>
                <a:ea typeface="Calibri" panose="020F0502020204030204" pitchFamily="34" charset="0"/>
              </a:rPr>
              <a:t>w kontekście pracy zdalnej odnosi się do systemu powiązań, zarówno zawodowych, jak i osobistych, które zapewniają pracownikom zachętę, pomoc i siatkę bezpieczeństwa podczas radzenia sobie z wyzwaniami związanymi z pracą z różnych lokalizacji.</a:t>
            </a:r>
          </a:p>
          <a:p>
            <a:pPr algn="just">
              <a:spcAft>
                <a:spcPts val="1200"/>
              </a:spcAft>
            </a:pPr>
            <a:r>
              <a:rPr lang="pl-PL" sz="1800" b="0" i="0" dirty="0">
                <a:effectLst/>
                <a:ea typeface="Calibri" panose="020F0502020204030204" pitchFamily="34" charset="0"/>
              </a:rPr>
              <a:t>Tworzenie i utrzymywanie sieci wsparcia dla zdalnych pracowników to nie tylko akt dobrej woli; to strategiczna konieczność. Budowanie sieci wsparcia pomaga nam </a:t>
            </a:r>
            <a:r>
              <a:rPr lang="pl-PL" sz="1800" dirty="0">
                <a:ea typeface="Calibri" panose="020F0502020204030204" pitchFamily="34" charset="0"/>
              </a:rPr>
              <a:t>integrować pracowników zdalnych, wspiera ich współpracę oraz podnosi ogólny dobrobyt w miejscu pracy. </a:t>
            </a:r>
            <a:r>
              <a:rPr lang="pl-PL" sz="1800" b="0" i="0" dirty="0">
                <a:effectLst/>
                <a:ea typeface="Calibri" panose="020F0502020204030204" pitchFamily="34" charset="0"/>
              </a:rPr>
              <a:t>Brak chęci do budowania lub oferowania takiego wsparcia może prowadzić do kilku szkodliwych konsekwencji.</a:t>
            </a:r>
            <a:endParaRPr lang="en-GB" sz="1800" b="0" i="0" dirty="0">
              <a:effectLst/>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pl-PL" dirty="0"/>
              <a:t>Witamy na kursie szkoleniowym </a:t>
            </a:r>
            <a:r>
              <a:rPr lang="pl-PL" dirty="0" err="1"/>
              <a:t>DigiWorkWell</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p:txBody>
          <a:bodyPr/>
          <a:lstStyle/>
          <a:p>
            <a:pPr>
              <a:spcAft>
                <a:spcPts val="600"/>
              </a:spcAft>
            </a:pPr>
            <a:r>
              <a:rPr lang="pl-PL" sz="1800" dirty="0"/>
              <a:t>Digitalizacja i technologia umożliwiły możliwości pracy i komunikacji niezależnie od odległości lub czasu. Chociaż miało to wiele pozytywnych skutków, zmiany te mogą również mieć negatywne konsekwencje dla pracodawców i pracowników.</a:t>
            </a:r>
          </a:p>
          <a:p>
            <a:pPr>
              <a:spcAft>
                <a:spcPts val="600"/>
              </a:spcAft>
            </a:pPr>
            <a:r>
              <a:rPr lang="pl-PL" sz="1800" dirty="0"/>
              <a:t>Ten kurs pozwoli Ci zdobyć nową wiedzę oraz umiejętności, które pomogą Ci wdrożyć nowy program pracy w Twojej firmie. Nadrzędnym celem całej inicjatywy jest zapobieganie cyfrowemu przeciążeniu pracowników. Obecnie MŚP pozostają w tyle za dużymi firmami pod względem polityk i inicjatyw w zakresie cyfrowego dobrostanu pracowników - 82% pracodawców z sektora MŚP NIE posiada żadnych cyfrowych polityk dotyczących zdrowia lub dobrostanu ani nie planuje ich wprowadzenia.</a:t>
            </a:r>
          </a:p>
          <a:p>
            <a:pPr>
              <a:spcAft>
                <a:spcPts val="600"/>
              </a:spcAft>
            </a:pPr>
            <a:r>
              <a:rPr lang="pl-PL" sz="1800" dirty="0"/>
              <a:t>Kurs podzielony jest na pięć modułów. Każdy z tych modułów zawiera wprowadzenie do tematów, najlepsze praktyki i inne materiały szkoleniowe.</a:t>
            </a:r>
          </a:p>
          <a:p>
            <a:pPr>
              <a:spcAft>
                <a:spcPts val="600"/>
              </a:spcAft>
            </a:pPr>
            <a:r>
              <a:rPr lang="pl-PL" sz="1800" b="1" dirty="0"/>
              <a:t>Moduły zawierają takie informacje jak:</a:t>
            </a:r>
            <a:endParaRPr lang="en-GB" sz="1800" b="1" dirty="0"/>
          </a:p>
          <a:p>
            <a:pPr marL="342900" indent="-342900">
              <a:buFont typeface="Arial" panose="020B0604020202020204" pitchFamily="34" charset="0"/>
              <a:buChar char="•"/>
            </a:pPr>
            <a:r>
              <a:rPr lang="pl-PL" sz="1800" dirty="0"/>
              <a:t>Czym jest praca cyfrowa i jaki jest jej wpływ na zdrowie psychiczne i fizyczne?</a:t>
            </a:r>
          </a:p>
          <a:p>
            <a:pPr marL="342900" indent="-342900">
              <a:buFont typeface="Arial" panose="020B0604020202020204" pitchFamily="34" charset="0"/>
              <a:buChar char="•"/>
            </a:pPr>
            <a:r>
              <a:rPr lang="pl-PL" sz="1800" dirty="0"/>
              <a:t>Zmiana w zakresie pracy cyfrowej. Zrozumienie szczególnych cech pracy i komunikacji cyfrowej?</a:t>
            </a:r>
          </a:p>
          <a:p>
            <a:pPr marL="342900" indent="-342900">
              <a:buFont typeface="Arial" panose="020B0604020202020204" pitchFamily="34" charset="0"/>
              <a:buChar char="•"/>
            </a:pPr>
            <a:r>
              <a:rPr lang="pl-PL" sz="1800" dirty="0"/>
              <a:t>Zarządzanie cyfrowymi pracownikami i najlepsze praktyki w tym zakresie?</a:t>
            </a:r>
            <a:endParaRPr lang="en-GB"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5C764558-924B-AA30-94EB-F0B60C69690B}"/>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6892925" y="-7938"/>
            <a:ext cx="4992688"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352338"/>
            <a:ext cx="6776598" cy="931153"/>
          </a:xfrm>
        </p:spPr>
        <p:txBody>
          <a:bodyPr/>
          <a:lstStyle/>
          <a:p>
            <a:pPr>
              <a:spcBef>
                <a:spcPts val="0"/>
              </a:spcBef>
            </a:pPr>
            <a:r>
              <a:rPr lang="pl-PL" sz="3200" dirty="0"/>
              <a:t>Konsekwencje braku budowania sieci wsparcia</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8" y="1635829"/>
            <a:ext cx="6354830" cy="4561241"/>
          </a:xfrm>
        </p:spPr>
        <p:txBody>
          <a:bodyPr/>
          <a:lstStyle/>
          <a:p>
            <a:pPr algn="just">
              <a:spcAft>
                <a:spcPts val="1200"/>
              </a:spcAft>
            </a:pPr>
            <a:r>
              <a:rPr lang="pl-PL" sz="2000" b="1" i="0" dirty="0">
                <a:solidFill>
                  <a:srgbClr val="7654A2"/>
                </a:solidFill>
                <a:effectLst/>
                <a:ea typeface="Calibri" panose="020F0502020204030204" pitchFamily="34" charset="0"/>
              </a:rPr>
              <a:t>Izolacja oraz wypalenie zawodowe</a:t>
            </a:r>
            <a:endParaRPr lang="en-GB" sz="2000" b="1" dirty="0">
              <a:solidFill>
                <a:srgbClr val="7654A2"/>
              </a:solidFill>
              <a:ea typeface="Calibri" panose="020F0502020204030204" pitchFamily="34" charset="0"/>
            </a:endParaRPr>
          </a:p>
          <a:p>
            <a:pPr algn="just">
              <a:spcAft>
                <a:spcPts val="1200"/>
              </a:spcAft>
            </a:pPr>
            <a:r>
              <a:rPr lang="pl-PL" sz="1800" i="0" dirty="0">
                <a:effectLst/>
                <a:ea typeface="Calibri" panose="020F0502020204030204" pitchFamily="34" charset="0"/>
              </a:rPr>
              <a:t>Pracownicy zdalni, ze względu na charakter swojej pracy, mogą czuć się odizolowani i odcięci od świata. Taka izolacja może prowadzić do wypalenia zawodowego, pogarszając ogólne samopoczucie i produktywność.</a:t>
            </a:r>
          </a:p>
          <a:p>
            <a:pPr algn="just">
              <a:spcAft>
                <a:spcPts val="1200"/>
              </a:spcAft>
            </a:pPr>
            <a:r>
              <a:rPr lang="pl-PL" sz="2000" b="1" i="0" dirty="0">
                <a:solidFill>
                  <a:srgbClr val="7654A2"/>
                </a:solidFill>
                <a:effectLst/>
                <a:ea typeface="Calibri" panose="020F0502020204030204" pitchFamily="34" charset="0"/>
              </a:rPr>
              <a:t>Mniejsze poczucie własnej wartości</a:t>
            </a:r>
            <a:endParaRPr lang="en-GB" sz="2000" b="1" i="0" dirty="0">
              <a:solidFill>
                <a:srgbClr val="7654A2"/>
              </a:solidFill>
              <a:effectLst/>
              <a:ea typeface="Calibri" panose="020F0502020204030204" pitchFamily="34" charset="0"/>
            </a:endParaRPr>
          </a:p>
          <a:p>
            <a:pPr algn="just">
              <a:spcAft>
                <a:spcPts val="1200"/>
              </a:spcAft>
            </a:pPr>
            <a:r>
              <a:rPr lang="pl-PL" sz="1800" i="0" dirty="0">
                <a:effectLst/>
                <a:ea typeface="Calibri" panose="020F0502020204030204" pitchFamily="34" charset="0"/>
              </a:rPr>
              <a:t>Brak sieci wsparcia może skutkować obniżonym poczuciem własnej wartości, które prowadzi do zmniejszenia zaangażowania i entuzjazmu w pracy. </a:t>
            </a:r>
          </a:p>
          <a:p>
            <a:pPr algn="just">
              <a:spcAft>
                <a:spcPts val="1200"/>
              </a:spcAft>
            </a:pPr>
            <a:r>
              <a:rPr lang="pl-PL" sz="2000" b="1" i="0" dirty="0">
                <a:solidFill>
                  <a:srgbClr val="7654A2"/>
                </a:solidFill>
                <a:effectLst/>
                <a:ea typeface="Calibri" panose="020F0502020204030204" pitchFamily="34" charset="0"/>
              </a:rPr>
              <a:t>Przerwy w komunikacji</a:t>
            </a:r>
            <a:endParaRPr lang="en-GB" sz="2000" b="1" i="0" dirty="0">
              <a:solidFill>
                <a:srgbClr val="7654A2"/>
              </a:solidFill>
              <a:effectLst/>
              <a:ea typeface="Calibri" panose="020F0502020204030204" pitchFamily="34" charset="0"/>
            </a:endParaRPr>
          </a:p>
          <a:p>
            <a:pPr algn="just">
              <a:spcAft>
                <a:spcPts val="1200"/>
              </a:spcAft>
            </a:pPr>
            <a:r>
              <a:rPr lang="pl-PL" sz="1800" i="0" dirty="0">
                <a:effectLst/>
                <a:ea typeface="Calibri" panose="020F0502020204030204" pitchFamily="34" charset="0"/>
              </a:rPr>
              <a:t>Bez sieci wsparcia komunikacja między pracownikami zdalnymi może stać się fragmentaryczna i nieefektywna. Może to utrudniać współpracę i przepływ informacji.</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08985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BC2F0264-EFEB-373B-D456-223DCDD1AE22}"/>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40250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pPr>
              <a:spcBef>
                <a:spcPts val="0"/>
              </a:spcBef>
            </a:pPr>
            <a:r>
              <a:rPr lang="pl-PL" sz="3200" dirty="0"/>
              <a:t>Konsekwencje braku budowania sieci wsparcia</a:t>
            </a:r>
            <a:endParaRPr lang="en-GB" sz="3200" dirty="0"/>
          </a:p>
        </p:txBody>
      </p:sp>
      <p:sp>
        <p:nvSpPr>
          <p:cNvPr id="5" name="Text Placeholder 6">
            <a:extLst>
              <a:ext uri="{FF2B5EF4-FFF2-40B4-BE49-F238E27FC236}">
                <a16:creationId xmlns:a16="http://schemas.microsoft.com/office/drawing/2014/main" id="{14C32B51-2E97-94BE-5E50-F8D55E755166}"/>
              </a:ext>
            </a:extLst>
          </p:cNvPr>
          <p:cNvSpPr>
            <a:spLocks noGrp="1"/>
          </p:cNvSpPr>
          <p:nvPr>
            <p:ph type="body" sz="quarter" idx="48"/>
          </p:nvPr>
        </p:nvSpPr>
        <p:spPr>
          <a:xfrm>
            <a:off x="5446787" y="1392548"/>
            <a:ext cx="6220606" cy="4561241"/>
          </a:xfrm>
        </p:spPr>
        <p:txBody>
          <a:bodyPr/>
          <a:lstStyle/>
          <a:p>
            <a:pPr>
              <a:spcAft>
                <a:spcPts val="1200"/>
              </a:spcAft>
            </a:pPr>
            <a:r>
              <a:rPr lang="pl-PL" sz="2000" b="1" i="0" dirty="0">
                <a:solidFill>
                  <a:srgbClr val="7654A2"/>
                </a:solidFill>
                <a:effectLst/>
                <a:ea typeface="Calibri" panose="020F0502020204030204" pitchFamily="34" charset="0"/>
              </a:rPr>
              <a:t>Wyzwania związane ze zdrowiem psychicznym</a:t>
            </a:r>
          </a:p>
          <a:p>
            <a:pPr>
              <a:spcAft>
                <a:spcPts val="1200"/>
              </a:spcAft>
            </a:pPr>
            <a:r>
              <a:rPr lang="pl-PL" sz="1800" i="0" dirty="0">
                <a:effectLst/>
                <a:ea typeface="Calibri" panose="020F0502020204030204" pitchFamily="34" charset="0"/>
              </a:rPr>
              <a:t>Izolacja i brak sieci wsparcia mogą przyczyniać się do problemów ze zdrowiem psychicznym, w tym lęku i depresji, które negatywnie wpływają na zdolność pracownika do efektywnej pracy.</a:t>
            </a:r>
          </a:p>
          <a:p>
            <a:pPr>
              <a:spcAft>
                <a:spcPts val="1200"/>
              </a:spcAft>
            </a:pPr>
            <a:r>
              <a:rPr lang="en-GB" sz="2000" b="1" i="0" dirty="0" err="1">
                <a:solidFill>
                  <a:srgbClr val="7654A2"/>
                </a:solidFill>
                <a:effectLst/>
                <a:ea typeface="Calibri" panose="020F0502020204030204" pitchFamily="34" charset="0"/>
              </a:rPr>
              <a:t>Wysoki</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wskaźnik</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rotacji</a:t>
            </a:r>
            <a:endParaRPr lang="pl-PL" sz="2000" b="1" i="0" dirty="0">
              <a:solidFill>
                <a:srgbClr val="7654A2"/>
              </a:solidFill>
              <a:effectLst/>
              <a:ea typeface="Calibri" panose="020F0502020204030204" pitchFamily="34" charset="0"/>
            </a:endParaRPr>
          </a:p>
          <a:p>
            <a:pPr>
              <a:spcAft>
                <a:spcPts val="1200"/>
              </a:spcAft>
            </a:pPr>
            <a:r>
              <a:rPr lang="pl-PL" sz="1800" i="0" dirty="0">
                <a:effectLst/>
                <a:ea typeface="Calibri" panose="020F0502020204030204" pitchFamily="34" charset="0"/>
              </a:rPr>
              <a:t>Odizolowani pracownicy częściej czują się niezauważalni i mogą szukać alternatywnych możliwości zatrudnienia. Wysokie wskaźniki rotacji mogą być kosztowne dla firm.</a:t>
            </a:r>
          </a:p>
          <a:p>
            <a:pPr>
              <a:spcAft>
                <a:spcPts val="1200"/>
              </a:spcAft>
            </a:pPr>
            <a:r>
              <a:rPr lang="en-GB" sz="2000" b="1" i="0" dirty="0" err="1">
                <a:solidFill>
                  <a:srgbClr val="7654A2"/>
                </a:solidFill>
                <a:effectLst/>
                <a:ea typeface="Calibri" panose="020F0502020204030204" pitchFamily="34" charset="0"/>
              </a:rPr>
              <a:t>Zmniejszona</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produktywność</a:t>
            </a:r>
            <a:endParaRPr lang="pl-PL" sz="2000" b="1" i="0" dirty="0">
              <a:solidFill>
                <a:srgbClr val="7654A2"/>
              </a:solidFill>
              <a:effectLst/>
              <a:ea typeface="Calibri" panose="020F0502020204030204" pitchFamily="34" charset="0"/>
            </a:endParaRPr>
          </a:p>
          <a:p>
            <a:pPr>
              <a:spcAft>
                <a:spcPts val="1200"/>
              </a:spcAft>
            </a:pPr>
            <a:r>
              <a:rPr lang="pl-PL" sz="1800" i="0" dirty="0">
                <a:effectLst/>
                <a:ea typeface="Calibri" panose="020F0502020204030204" pitchFamily="34" charset="0"/>
              </a:rPr>
              <a:t>Pracownicy zdalni stojący w obliczu wyzwań bez wsparcia mogą doświadczyć zmniejszonej produktywności z powodu zwiększonego poziomu stresu i braku pomocy.</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47226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E1F5B8-DC98-0702-5623-B37F2199B05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7631723" y="-7938"/>
            <a:ext cx="4253890"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352338"/>
            <a:ext cx="7957127" cy="931153"/>
          </a:xfrm>
        </p:spPr>
        <p:txBody>
          <a:bodyPr/>
          <a:lstStyle/>
          <a:p>
            <a:pPr>
              <a:spcBef>
                <a:spcPts val="0"/>
              </a:spcBef>
            </a:pPr>
            <a:r>
              <a:rPr lang="pl-PL" sz="3200" dirty="0"/>
              <a:t>Zalety budowania sieci wsparcia dla pracowników zdalnych:</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434518"/>
            <a:ext cx="7109840" cy="5071144"/>
          </a:xfrm>
        </p:spPr>
        <p:txBody>
          <a:bodyPr/>
          <a:lstStyle/>
          <a:p>
            <a:pPr algn="just">
              <a:spcAft>
                <a:spcPts val="600"/>
              </a:spcAft>
            </a:pPr>
            <a:r>
              <a:rPr lang="pl-PL" sz="1800" b="1" i="0" dirty="0">
                <a:solidFill>
                  <a:srgbClr val="7654A2"/>
                </a:solidFill>
                <a:effectLst/>
                <a:ea typeface="Calibri" panose="020F0502020204030204" pitchFamily="34" charset="0"/>
              </a:rPr>
              <a:t>Poprawa samopoczucia</a:t>
            </a:r>
            <a:endParaRPr lang="en-GB" sz="1800" b="1" dirty="0">
              <a:solidFill>
                <a:srgbClr val="7654A2"/>
              </a:solidFill>
              <a:ea typeface="Calibri" panose="020F0502020204030204" pitchFamily="34" charset="0"/>
            </a:endParaRPr>
          </a:p>
          <a:p>
            <a:pPr algn="just">
              <a:spcAft>
                <a:spcPts val="1200"/>
              </a:spcAft>
            </a:pPr>
            <a:r>
              <a:rPr lang="pl-PL" sz="1600" i="0" dirty="0">
                <a:effectLst/>
                <a:ea typeface="Calibri" panose="020F0502020204030204" pitchFamily="34" charset="0"/>
              </a:rPr>
              <a:t>Sieci wsparcia oferują poczucie przynależności i wsparcie emocjonalne, co poprawia samopoczucie psychiczne i emocjonalne pracowników zdalnych.</a:t>
            </a:r>
          </a:p>
          <a:p>
            <a:pPr algn="just">
              <a:spcAft>
                <a:spcPts val="1200"/>
              </a:spcAft>
            </a:pPr>
            <a:r>
              <a:rPr lang="pl-PL" sz="1800" b="1" i="0" dirty="0">
                <a:solidFill>
                  <a:srgbClr val="7654A2"/>
                </a:solidFill>
                <a:effectLst/>
                <a:ea typeface="Calibri" panose="020F0502020204030204" pitchFamily="34" charset="0"/>
              </a:rPr>
              <a:t>Poprawa współpracy</a:t>
            </a:r>
            <a:endParaRPr lang="en-GB" sz="1800" b="1" i="0" dirty="0">
              <a:solidFill>
                <a:srgbClr val="7654A2"/>
              </a:solidFill>
              <a:effectLst/>
              <a:ea typeface="Calibri" panose="020F0502020204030204" pitchFamily="34" charset="0"/>
            </a:endParaRPr>
          </a:p>
          <a:p>
            <a:pPr algn="just">
              <a:spcAft>
                <a:spcPts val="1200"/>
              </a:spcAft>
            </a:pPr>
            <a:r>
              <a:rPr lang="pl-PL" sz="1600" i="0" dirty="0">
                <a:effectLst/>
                <a:ea typeface="Calibri" panose="020F0502020204030204" pitchFamily="34" charset="0"/>
              </a:rPr>
              <a:t>Sieci te ułatwiają lepszą współpracę, tworząc przestrzeń do dzielenia się pomysłami, wspólnego rozwiązywania problemów i wspierania poczucia pracy zespołowej.</a:t>
            </a:r>
          </a:p>
          <a:p>
            <a:pPr algn="just">
              <a:spcAft>
                <a:spcPts val="1200"/>
              </a:spcAft>
            </a:pPr>
            <a:r>
              <a:rPr lang="pl-PL" sz="1800" b="1" i="0" dirty="0">
                <a:solidFill>
                  <a:srgbClr val="7654A2"/>
                </a:solidFill>
                <a:effectLst/>
                <a:ea typeface="Calibri" panose="020F0502020204030204" pitchFamily="34" charset="0"/>
              </a:rPr>
              <a:t>Podniesienie produktywności</a:t>
            </a:r>
            <a:endParaRPr lang="en-GB" sz="1800" b="1" i="0" dirty="0">
              <a:solidFill>
                <a:srgbClr val="7654A2"/>
              </a:solidFill>
              <a:effectLst/>
              <a:ea typeface="Calibri" panose="020F0502020204030204" pitchFamily="34" charset="0"/>
            </a:endParaRPr>
          </a:p>
          <a:p>
            <a:pPr algn="just">
              <a:spcAft>
                <a:spcPts val="1200"/>
              </a:spcAft>
            </a:pPr>
            <a:r>
              <a:rPr lang="pl-PL" sz="1600" i="0" dirty="0">
                <a:effectLst/>
                <a:ea typeface="Calibri" panose="020F0502020204030204" pitchFamily="34" charset="0"/>
              </a:rPr>
              <a:t>Kiedy pracownicy czują się wspierani i doceniani, ich poczucie własnej wartości wzrasta, co prowadzi do większej satysfakcji z pracy i lojalności. Co więcej, zaangażowani i zadowoleni pracownicy są bardziej produktywni.</a:t>
            </a:r>
          </a:p>
          <a:p>
            <a:pPr algn="just">
              <a:spcAft>
                <a:spcPts val="1200"/>
              </a:spcAft>
            </a:pPr>
            <a:r>
              <a:rPr lang="pl-PL" sz="1800" b="1" i="0" dirty="0">
                <a:solidFill>
                  <a:srgbClr val="7654A2"/>
                </a:solidFill>
                <a:effectLst/>
                <a:ea typeface="Calibri" panose="020F0502020204030204" pitchFamily="34" charset="0"/>
              </a:rPr>
              <a:t>Utrzymanie pracowników oraz udana rekrutacja</a:t>
            </a:r>
            <a:endParaRPr lang="en-US" sz="1800" b="1" i="0" dirty="0">
              <a:solidFill>
                <a:srgbClr val="7654A2"/>
              </a:solidFill>
              <a:effectLst/>
              <a:ea typeface="Calibri" panose="020F0502020204030204" pitchFamily="34" charset="0"/>
            </a:endParaRPr>
          </a:p>
          <a:p>
            <a:pPr algn="just">
              <a:spcAft>
                <a:spcPts val="1200"/>
              </a:spcAft>
            </a:pPr>
            <a:r>
              <a:rPr lang="pl-PL" sz="1600" i="0" dirty="0">
                <a:effectLst/>
                <a:ea typeface="Calibri" panose="020F0502020204030204" pitchFamily="34" charset="0"/>
              </a:rPr>
              <a:t>Wspierające środowisko pracy zdalnej ułatwia zatrzymanie najlepszych talentów i przyciągnięcie nowych pracowników. To przewaga konkurencyjna na rynku pracy.</a:t>
            </a:r>
            <a:endParaRPr lang="en-GB" sz="1600" i="0" dirty="0">
              <a:effectLst/>
              <a:ea typeface="Calibri" panose="020F0502020204030204" pitchFamily="34" charset="0"/>
            </a:endParaRPr>
          </a:p>
        </p:txBody>
      </p:sp>
    </p:spTree>
    <p:extLst>
      <p:ext uri="{BB962C8B-B14F-4D97-AF65-F5344CB8AC3E}">
        <p14:creationId xmlns:p14="http://schemas.microsoft.com/office/powerpoint/2010/main" val="3818907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B6AD0068-6753-C230-D88E-AB29A34E55C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144594"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pPr algn="r">
              <a:spcBef>
                <a:spcPts val="0"/>
              </a:spcBef>
            </a:pPr>
            <a:r>
              <a:rPr lang="pl-PL" sz="3200" dirty="0"/>
              <a:t>Jak zbudować i utrzymać sieć wsparcia</a:t>
            </a:r>
            <a:endParaRPr lang="en-GB" sz="3200" dirty="0"/>
          </a:p>
        </p:txBody>
      </p:sp>
      <p:sp>
        <p:nvSpPr>
          <p:cNvPr id="6" name="Text Placeholder 6">
            <a:extLst>
              <a:ext uri="{FF2B5EF4-FFF2-40B4-BE49-F238E27FC236}">
                <a16:creationId xmlns:a16="http://schemas.microsoft.com/office/drawing/2014/main" id="{65C59379-67A8-3474-A2D9-25BAE7EA0197}"/>
              </a:ext>
            </a:extLst>
          </p:cNvPr>
          <p:cNvSpPr>
            <a:spLocks noGrp="1"/>
          </p:cNvSpPr>
          <p:nvPr>
            <p:ph type="body" sz="quarter" idx="48"/>
          </p:nvPr>
        </p:nvSpPr>
        <p:spPr>
          <a:xfrm>
            <a:off x="5259897" y="1286794"/>
            <a:ext cx="6407496" cy="5097228"/>
          </a:xfrm>
        </p:spPr>
        <p:txBody>
          <a:bodyPr/>
          <a:lstStyle/>
          <a:p>
            <a:pPr>
              <a:spcAft>
                <a:spcPts val="1200"/>
              </a:spcAft>
            </a:pPr>
            <a:r>
              <a:rPr lang="pl-PL" sz="1800" b="1" i="0" dirty="0">
                <a:solidFill>
                  <a:srgbClr val="7654A2"/>
                </a:solidFill>
                <a:effectLst/>
                <a:ea typeface="Calibri" panose="020F0502020204030204" pitchFamily="34" charset="0"/>
              </a:rPr>
              <a:t>Określenie misji</a:t>
            </a:r>
            <a:endParaRPr lang="en-GB" sz="1800" b="1" dirty="0">
              <a:solidFill>
                <a:srgbClr val="7654A2"/>
              </a:solidFill>
              <a:ea typeface="Calibri" panose="020F0502020204030204" pitchFamily="34" charset="0"/>
            </a:endParaRPr>
          </a:p>
          <a:p>
            <a:pPr algn="just">
              <a:spcAft>
                <a:spcPts val="1200"/>
              </a:spcAft>
            </a:pPr>
            <a:r>
              <a:rPr lang="pl-PL" sz="1600" i="0" dirty="0">
                <a:effectLst/>
                <a:ea typeface="Calibri" panose="020F0502020204030204" pitchFamily="34" charset="0"/>
              </a:rPr>
              <a:t>Ważne jest, aby określić główny cel działania. Określ, czy zależy Ci najbardziej na rozwoju zawodowym wsparciu emocjonalnym czy dzieleniu się umiejętnościami. A może wszystko jest równie ważne?</a:t>
            </a:r>
          </a:p>
          <a:p>
            <a:pPr algn="just">
              <a:spcAft>
                <a:spcPts val="1200"/>
              </a:spcAft>
            </a:pPr>
            <a:r>
              <a:rPr lang="pl-PL" sz="1800" b="1" i="0" dirty="0">
                <a:solidFill>
                  <a:srgbClr val="7654A2"/>
                </a:solidFill>
                <a:effectLst/>
                <a:ea typeface="Calibri" panose="020F0502020204030204" pitchFamily="34" charset="0"/>
              </a:rPr>
              <a:t>Identyfikacja uczestników</a:t>
            </a:r>
            <a:endParaRPr lang="en-GB" sz="1800" b="1" i="0" dirty="0">
              <a:solidFill>
                <a:srgbClr val="7654A2"/>
              </a:solidFill>
              <a:effectLst/>
              <a:ea typeface="Calibri" panose="020F0502020204030204" pitchFamily="34" charset="0"/>
            </a:endParaRPr>
          </a:p>
          <a:p>
            <a:pPr algn="just">
              <a:spcAft>
                <a:spcPts val="1200"/>
              </a:spcAft>
            </a:pPr>
            <a:r>
              <a:rPr lang="pl-PL" sz="1600" i="0" dirty="0">
                <a:effectLst/>
                <a:ea typeface="Calibri" panose="020F0502020204030204" pitchFamily="34" charset="0"/>
              </a:rPr>
              <a:t>Zidentyfikuj osoby w organizacji, które chętnie będą korzystały z nowej metody wsparcia oraz pozwól </a:t>
            </a:r>
            <a:r>
              <a:rPr lang="pl-PL" sz="1600" dirty="0">
                <a:ea typeface="Calibri" panose="020F0502020204030204" pitchFamily="34" charset="0"/>
              </a:rPr>
              <a:t>im wnieść swój wkład w jej tworzenie. </a:t>
            </a:r>
            <a:r>
              <a:rPr lang="pl-PL" sz="1600" i="0" dirty="0">
                <a:effectLst/>
                <a:ea typeface="Calibri" panose="020F0502020204030204" pitchFamily="34" charset="0"/>
              </a:rPr>
              <a:t>Mogą to być liderzy zespołów, mentorzy lub doświadczeni pracownicy.</a:t>
            </a:r>
          </a:p>
          <a:p>
            <a:pPr algn="just">
              <a:spcAft>
                <a:spcPts val="1200"/>
              </a:spcAft>
            </a:pPr>
            <a:r>
              <a:rPr lang="en-GB" sz="1800" b="1" i="0" dirty="0" err="1">
                <a:solidFill>
                  <a:srgbClr val="7654A2"/>
                </a:solidFill>
                <a:effectLst/>
                <a:ea typeface="Calibri" panose="020F0502020204030204" pitchFamily="34" charset="0"/>
              </a:rPr>
              <a:t>Wyznacz</a:t>
            </a:r>
            <a:r>
              <a:rPr lang="pl-PL" sz="1800" b="1" i="0" dirty="0" err="1">
                <a:solidFill>
                  <a:srgbClr val="7654A2"/>
                </a:solidFill>
                <a:effectLst/>
                <a:ea typeface="Calibri" panose="020F0502020204030204" pitchFamily="34" charset="0"/>
              </a:rPr>
              <a:t>enie</a:t>
            </a:r>
            <a:r>
              <a:rPr lang="pl-PL" sz="1800" b="1" i="0" dirty="0">
                <a:solidFill>
                  <a:srgbClr val="7654A2"/>
                </a:solidFill>
                <a:effectLst/>
                <a:ea typeface="Calibri" panose="020F0502020204030204" pitchFamily="34" charset="0"/>
              </a:rPr>
              <a:t> </a:t>
            </a:r>
            <a:r>
              <a:rPr lang="en-GB" sz="1800" b="1" i="0" dirty="0" err="1">
                <a:solidFill>
                  <a:srgbClr val="7654A2"/>
                </a:solidFill>
                <a:effectLst/>
                <a:ea typeface="Calibri" panose="020F0502020204030204" pitchFamily="34" charset="0"/>
              </a:rPr>
              <a:t>jasnych</a:t>
            </a:r>
            <a:r>
              <a:rPr lang="en-GB" sz="1800" b="1" i="0" dirty="0">
                <a:solidFill>
                  <a:srgbClr val="7654A2"/>
                </a:solidFill>
                <a:effectLst/>
                <a:ea typeface="Calibri" panose="020F0502020204030204" pitchFamily="34" charset="0"/>
              </a:rPr>
              <a:t> </a:t>
            </a:r>
            <a:r>
              <a:rPr lang="en-GB" sz="1800" b="1" i="0" dirty="0" err="1">
                <a:solidFill>
                  <a:srgbClr val="7654A2"/>
                </a:solidFill>
                <a:effectLst/>
                <a:ea typeface="Calibri" panose="020F0502020204030204" pitchFamily="34" charset="0"/>
              </a:rPr>
              <a:t>celów</a:t>
            </a:r>
            <a:endParaRPr lang="pl-PL" sz="1800" b="1" i="0" dirty="0">
              <a:solidFill>
                <a:srgbClr val="7654A2"/>
              </a:solidFill>
              <a:effectLst/>
              <a:ea typeface="Calibri" panose="020F0502020204030204" pitchFamily="34" charset="0"/>
            </a:endParaRPr>
          </a:p>
          <a:p>
            <a:pPr algn="just">
              <a:spcAft>
                <a:spcPts val="1200"/>
              </a:spcAft>
            </a:pPr>
            <a:r>
              <a:rPr lang="pl-PL" sz="1600" i="0" dirty="0">
                <a:effectLst/>
                <a:ea typeface="Calibri" panose="020F0502020204030204" pitchFamily="34" charset="0"/>
              </a:rPr>
              <a:t>Określenie pożądanych wyników i sposobu pomiaru sukcesu. </a:t>
            </a:r>
          </a:p>
          <a:p>
            <a:pPr algn="just">
              <a:spcAft>
                <a:spcPts val="1200"/>
              </a:spcAft>
            </a:pPr>
            <a:r>
              <a:rPr lang="pl-PL" sz="1800" b="1" i="0" dirty="0">
                <a:solidFill>
                  <a:srgbClr val="7654A2"/>
                </a:solidFill>
                <a:effectLst/>
                <a:ea typeface="Calibri" panose="020F0502020204030204" pitchFamily="34" charset="0"/>
              </a:rPr>
              <a:t>Określenie kanału komunikacji</a:t>
            </a:r>
            <a:endParaRPr lang="en-GB" sz="1800" b="1" i="0" dirty="0">
              <a:solidFill>
                <a:srgbClr val="7654A2"/>
              </a:solidFill>
              <a:effectLst/>
              <a:ea typeface="Calibri" panose="020F0502020204030204" pitchFamily="34" charset="0"/>
            </a:endParaRPr>
          </a:p>
          <a:p>
            <a:pPr algn="just">
              <a:spcAft>
                <a:spcPts val="1200"/>
              </a:spcAft>
            </a:pPr>
            <a:r>
              <a:rPr lang="pl-PL" sz="1600" i="0" dirty="0">
                <a:effectLst/>
                <a:ea typeface="Calibri" panose="020F0502020204030204" pitchFamily="34" charset="0"/>
              </a:rPr>
              <a:t>Niektóre przydatne narzędzia do komunikacji online opisaliśmy wcześniej. </a:t>
            </a:r>
            <a:endParaRPr lang="en-US" sz="1600" i="0" dirty="0">
              <a:effectLst/>
              <a:ea typeface="Calibri" panose="020F0502020204030204" pitchFamily="34" charset="0"/>
            </a:endParaRPr>
          </a:p>
        </p:txBody>
      </p:sp>
    </p:spTree>
    <p:extLst>
      <p:ext uri="{BB962C8B-B14F-4D97-AF65-F5344CB8AC3E}">
        <p14:creationId xmlns:p14="http://schemas.microsoft.com/office/powerpoint/2010/main" val="1334783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1868AD2D-1F92-3E14-E03E-3D60B9A81B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7514491" y="-7938"/>
            <a:ext cx="4371121"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167805"/>
            <a:ext cx="7957127" cy="931153"/>
          </a:xfrm>
        </p:spPr>
        <p:txBody>
          <a:bodyPr/>
          <a:lstStyle/>
          <a:p>
            <a:pPr>
              <a:spcBef>
                <a:spcPts val="0"/>
              </a:spcBef>
            </a:pPr>
            <a:r>
              <a:rPr lang="pl-PL" sz="3200" dirty="0"/>
              <a:t>Jak zbudować i utrzymać sieć wsparcia</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098958"/>
            <a:ext cx="6874948" cy="5297647"/>
          </a:xfrm>
        </p:spPr>
        <p:txBody>
          <a:bodyPr/>
          <a:lstStyle/>
          <a:p>
            <a:pPr algn="just">
              <a:spcAft>
                <a:spcPts val="600"/>
              </a:spcAft>
            </a:pPr>
            <a:r>
              <a:rPr lang="pl-PL" sz="1600" b="1" i="0" dirty="0">
                <a:solidFill>
                  <a:srgbClr val="7654A2"/>
                </a:solidFill>
                <a:effectLst/>
                <a:ea typeface="Calibri" panose="020F0502020204030204" pitchFamily="34" charset="0"/>
              </a:rPr>
              <a:t>Stwórz przyjazną atmosferę</a:t>
            </a:r>
            <a:endParaRPr lang="en-GB" sz="1600" b="1" dirty="0">
              <a:solidFill>
                <a:srgbClr val="7654A2"/>
              </a:solidFill>
              <a:ea typeface="Calibri" panose="020F0502020204030204" pitchFamily="34" charset="0"/>
            </a:endParaRPr>
          </a:p>
          <a:p>
            <a:pPr algn="just">
              <a:spcAft>
                <a:spcPts val="1200"/>
              </a:spcAft>
            </a:pPr>
            <a:r>
              <a:rPr lang="pl-PL" sz="1400" i="0" dirty="0">
                <a:effectLst/>
                <a:ea typeface="Calibri" panose="020F0502020204030204" pitchFamily="34" charset="0"/>
              </a:rPr>
              <a:t>Wspieranie kultury integracji, zaufania i szacunku. Upewnij się, że wszyscy członkowie czują się komfortowo, dzieląc się swoimi przemyśleniami i doświadczeniami.</a:t>
            </a:r>
          </a:p>
          <a:p>
            <a:pPr algn="just">
              <a:spcAft>
                <a:spcPts val="1200"/>
              </a:spcAft>
            </a:pPr>
            <a:r>
              <a:rPr lang="pl-PL" sz="1600" b="1" i="0" dirty="0">
                <a:solidFill>
                  <a:srgbClr val="7654A2"/>
                </a:solidFill>
                <a:effectLst/>
                <a:ea typeface="Calibri" panose="020F0502020204030204" pitchFamily="34" charset="0"/>
              </a:rPr>
              <a:t>Organizuj regularne spotkania </a:t>
            </a:r>
            <a:endParaRPr lang="en-GB" sz="1600" b="1" i="0" dirty="0">
              <a:solidFill>
                <a:srgbClr val="7654A2"/>
              </a:solidFill>
              <a:effectLst/>
              <a:ea typeface="Calibri" panose="020F0502020204030204" pitchFamily="34" charset="0"/>
            </a:endParaRPr>
          </a:p>
          <a:p>
            <a:pPr algn="just">
              <a:spcAft>
                <a:spcPts val="1200"/>
              </a:spcAft>
            </a:pPr>
            <a:r>
              <a:rPr lang="pl-PL" sz="1400" i="0" dirty="0">
                <a:effectLst/>
                <a:ea typeface="Calibri" panose="020F0502020204030204" pitchFamily="34" charset="0"/>
              </a:rPr>
              <a:t>Zaplanuj regularne spotkania, niezależnie od tego, czy odbywają się co tydzień, co dwa tygodnie, czy co miesiąc. Konsekwencja jest kluczem do utrzymania zaangażowania.</a:t>
            </a:r>
          </a:p>
          <a:p>
            <a:pPr algn="just">
              <a:spcAft>
                <a:spcPts val="1200"/>
              </a:spcAft>
            </a:pPr>
            <a:r>
              <a:rPr lang="en-GB" sz="1600" b="1" i="0" dirty="0" err="1">
                <a:solidFill>
                  <a:srgbClr val="7654A2"/>
                </a:solidFill>
                <a:effectLst/>
                <a:ea typeface="Calibri" panose="020F0502020204030204" pitchFamily="34" charset="0"/>
              </a:rPr>
              <a:t>Zorganizowane</a:t>
            </a:r>
            <a:r>
              <a:rPr lang="en-GB" sz="1600" b="1" i="0" dirty="0">
                <a:solidFill>
                  <a:srgbClr val="7654A2"/>
                </a:solidFill>
                <a:effectLst/>
                <a:ea typeface="Calibri" panose="020F0502020204030204" pitchFamily="34" charset="0"/>
              </a:rPr>
              <a:t> </a:t>
            </a:r>
            <a:r>
              <a:rPr lang="en-GB" sz="1600" b="1" i="0" dirty="0" err="1">
                <a:solidFill>
                  <a:srgbClr val="7654A2"/>
                </a:solidFill>
                <a:effectLst/>
                <a:ea typeface="Calibri" panose="020F0502020204030204" pitchFamily="34" charset="0"/>
              </a:rPr>
              <a:t>dyskusje</a:t>
            </a:r>
            <a:endParaRPr lang="pl-PL" sz="1600" b="1" i="0" dirty="0">
              <a:solidFill>
                <a:srgbClr val="7654A2"/>
              </a:solidFill>
              <a:effectLst/>
              <a:ea typeface="Calibri" panose="020F0502020204030204" pitchFamily="34" charset="0"/>
            </a:endParaRPr>
          </a:p>
          <a:p>
            <a:pPr algn="just">
              <a:spcAft>
                <a:spcPts val="1200"/>
              </a:spcAft>
            </a:pPr>
            <a:r>
              <a:rPr lang="pl-PL" sz="1400" i="0" dirty="0">
                <a:effectLst/>
                <a:ea typeface="Calibri" panose="020F0502020204030204" pitchFamily="34" charset="0"/>
              </a:rPr>
              <a:t>Prowadź rozmowy na rożne potrzebne tematy. Zapraszaj gości. Spotkania mogą obejmować dzielenie się osiągnięciami, omawianie wyzwań lub uczenie się od zaproszonych prelegentów.</a:t>
            </a:r>
          </a:p>
          <a:p>
            <a:pPr algn="just">
              <a:spcAft>
                <a:spcPts val="1200"/>
              </a:spcAft>
            </a:pPr>
            <a:r>
              <a:rPr lang="pl-PL" sz="1600" b="1" i="0" dirty="0">
                <a:solidFill>
                  <a:srgbClr val="7654A2"/>
                </a:solidFill>
                <a:effectLst/>
                <a:ea typeface="Calibri" panose="020F0502020204030204" pitchFamily="34" charset="0"/>
              </a:rPr>
              <a:t>Programy </a:t>
            </a:r>
            <a:r>
              <a:rPr lang="pl-PL" sz="1600" b="1" i="0" dirty="0" err="1">
                <a:solidFill>
                  <a:srgbClr val="7654A2"/>
                </a:solidFill>
                <a:effectLst/>
                <a:ea typeface="Calibri" panose="020F0502020204030204" pitchFamily="34" charset="0"/>
              </a:rPr>
              <a:t>mentoringowe</a:t>
            </a:r>
            <a:endParaRPr lang="en-US" sz="1600" b="1" i="0" dirty="0">
              <a:solidFill>
                <a:srgbClr val="7654A2"/>
              </a:solidFill>
              <a:effectLst/>
              <a:ea typeface="Calibri" panose="020F0502020204030204" pitchFamily="34" charset="0"/>
            </a:endParaRPr>
          </a:p>
          <a:p>
            <a:pPr algn="just">
              <a:spcAft>
                <a:spcPts val="1200"/>
              </a:spcAft>
            </a:pPr>
            <a:r>
              <a:rPr lang="pl-PL" sz="1400" i="0" dirty="0">
                <a:effectLst/>
                <a:ea typeface="Calibri" panose="020F0502020204030204" pitchFamily="34" charset="0"/>
              </a:rPr>
              <a:t>Ustanowienie programów mentorskich, w których doświadczeni pracownicy mogą być przewodnikami dla nowicjuszy lub osób pragnących rozwijać się zawodowo.</a:t>
            </a:r>
          </a:p>
          <a:p>
            <a:pPr algn="just">
              <a:spcAft>
                <a:spcPts val="1200"/>
              </a:spcAft>
            </a:pPr>
            <a:r>
              <a:rPr lang="pl-PL" sz="1600" b="1" dirty="0">
                <a:solidFill>
                  <a:srgbClr val="7654A2"/>
                </a:solidFill>
                <a:ea typeface="Calibri" panose="020F0502020204030204" pitchFamily="34" charset="0"/>
              </a:rPr>
              <a:t>Zapewnienie zasobów </a:t>
            </a:r>
            <a:endParaRPr lang="en-GB" sz="1600" b="1" dirty="0">
              <a:solidFill>
                <a:srgbClr val="7654A2"/>
              </a:solidFill>
              <a:ea typeface="Calibri" panose="020F0502020204030204" pitchFamily="34" charset="0"/>
            </a:endParaRPr>
          </a:p>
          <a:p>
            <a:pPr algn="just">
              <a:spcAft>
                <a:spcPts val="1200"/>
              </a:spcAft>
            </a:pPr>
            <a:r>
              <a:rPr lang="pl-PL" sz="1400" i="0" dirty="0">
                <a:effectLst/>
                <a:ea typeface="Calibri" panose="020F0502020204030204" pitchFamily="34" charset="0"/>
              </a:rPr>
              <a:t>Zaoferuj dostęp do materiałów szkoleniowych lub zaproś ekspertów aby pomóc członkom w osiągnięciu ich celów. </a:t>
            </a:r>
            <a:endParaRPr lang="en-GB" sz="1800" i="0" dirty="0">
              <a:effectLst/>
              <a:ea typeface="Calibri" panose="020F0502020204030204" pitchFamily="34" charset="0"/>
            </a:endParaRPr>
          </a:p>
        </p:txBody>
      </p:sp>
    </p:spTree>
    <p:extLst>
      <p:ext uri="{BB962C8B-B14F-4D97-AF65-F5344CB8AC3E}">
        <p14:creationId xmlns:p14="http://schemas.microsoft.com/office/powerpoint/2010/main" val="427698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616CA41F-3539-5452-0D6A-C37DBB902892}"/>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02545" y="0"/>
            <a:ext cx="4375291"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pPr algn="r">
              <a:spcBef>
                <a:spcPts val="0"/>
              </a:spcBef>
            </a:pPr>
            <a:r>
              <a:rPr lang="pl-PL" sz="3200" dirty="0"/>
              <a:t>Jak zbudować i utrzymać sieć wsparcia</a:t>
            </a:r>
            <a:endParaRPr lang="en-GB" sz="3200" dirty="0"/>
          </a:p>
        </p:txBody>
      </p:sp>
      <p:sp>
        <p:nvSpPr>
          <p:cNvPr id="6" name="Text Placeholder 6">
            <a:extLst>
              <a:ext uri="{FF2B5EF4-FFF2-40B4-BE49-F238E27FC236}">
                <a16:creationId xmlns:a16="http://schemas.microsoft.com/office/drawing/2014/main" id="{65C59379-67A8-3474-A2D9-25BAE7EA0197}"/>
              </a:ext>
            </a:extLst>
          </p:cNvPr>
          <p:cNvSpPr>
            <a:spLocks noGrp="1"/>
          </p:cNvSpPr>
          <p:nvPr>
            <p:ph type="body" sz="quarter" idx="48"/>
          </p:nvPr>
        </p:nvSpPr>
        <p:spPr>
          <a:xfrm>
            <a:off x="5259897" y="1199626"/>
            <a:ext cx="6407496" cy="5184396"/>
          </a:xfrm>
        </p:spPr>
        <p:txBody>
          <a:bodyPr/>
          <a:lstStyle/>
          <a:p>
            <a:pPr>
              <a:spcAft>
                <a:spcPts val="1200"/>
              </a:spcAft>
            </a:pPr>
            <a:r>
              <a:rPr lang="en-GB" sz="2000" b="1" i="0" dirty="0" err="1">
                <a:solidFill>
                  <a:srgbClr val="7654A2"/>
                </a:solidFill>
                <a:effectLst/>
                <a:ea typeface="Calibri" panose="020F0502020204030204" pitchFamily="34" charset="0"/>
              </a:rPr>
              <a:t>Zachęcanie</a:t>
            </a:r>
            <a:r>
              <a:rPr lang="en-GB" sz="2000" b="1" i="0" dirty="0">
                <a:solidFill>
                  <a:srgbClr val="7654A2"/>
                </a:solidFill>
                <a:effectLst/>
                <a:ea typeface="Calibri" panose="020F0502020204030204" pitchFamily="34" charset="0"/>
              </a:rPr>
              <a:t> do </a:t>
            </a:r>
            <a:r>
              <a:rPr lang="en-GB" sz="2000" b="1" i="0" dirty="0" err="1">
                <a:solidFill>
                  <a:srgbClr val="7654A2"/>
                </a:solidFill>
                <a:effectLst/>
                <a:ea typeface="Calibri" panose="020F0502020204030204" pitchFamily="34" charset="0"/>
              </a:rPr>
              <a:t>otwartego</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dialogu</a:t>
            </a:r>
            <a:endParaRPr lang="pl-PL" sz="2000" b="1" i="0" dirty="0">
              <a:solidFill>
                <a:srgbClr val="7654A2"/>
              </a:solidFill>
              <a:effectLst/>
              <a:ea typeface="Calibri" panose="020F0502020204030204" pitchFamily="34" charset="0"/>
            </a:endParaRPr>
          </a:p>
          <a:p>
            <a:pPr>
              <a:spcAft>
                <a:spcPts val="1200"/>
              </a:spcAft>
            </a:pPr>
            <a:r>
              <a:rPr lang="en-GB" sz="1800" i="0" dirty="0">
                <a:effectLst/>
                <a:ea typeface="Calibri" panose="020F0502020204030204" pitchFamily="34" charset="0"/>
              </a:rPr>
              <a:t>Promote open and honest conversations. Encourage members to express their thoughts, questions, and concerns.</a:t>
            </a:r>
          </a:p>
          <a:p>
            <a:pPr algn="just">
              <a:spcAft>
                <a:spcPts val="1200"/>
              </a:spcAft>
            </a:pPr>
            <a:r>
              <a:rPr lang="pl-PL" sz="2000" b="1" dirty="0">
                <a:solidFill>
                  <a:srgbClr val="7654A2"/>
                </a:solidFill>
                <a:ea typeface="Calibri" panose="020F0502020204030204" pitchFamily="34" charset="0"/>
              </a:rPr>
              <a:t>Uzyskuj informacje zwrotne, angażuj uczestników </a:t>
            </a:r>
            <a:endParaRPr lang="en-GB" sz="2000" b="1" i="0" dirty="0">
              <a:solidFill>
                <a:srgbClr val="7654A2"/>
              </a:solidFill>
              <a:effectLst/>
              <a:ea typeface="Calibri" panose="020F0502020204030204" pitchFamily="34" charset="0"/>
            </a:endParaRPr>
          </a:p>
          <a:p>
            <a:pPr algn="just">
              <a:spcAft>
                <a:spcPts val="1200"/>
              </a:spcAft>
            </a:pPr>
            <a:r>
              <a:rPr lang="pl-PL" sz="1800" i="0" dirty="0">
                <a:effectLst/>
                <a:ea typeface="Calibri" panose="020F0502020204030204" pitchFamily="34" charset="0"/>
              </a:rPr>
              <a:t>Wdrożenie mechanizmu informacji zwrotnej, tak aby zbierać opinie i sugestie w celu wprowadzania ulepszeń. Regularnie oceniaj efektywność sieci.</a:t>
            </a:r>
          </a:p>
          <a:p>
            <a:pPr algn="just">
              <a:spcAft>
                <a:spcPts val="1200"/>
              </a:spcAft>
            </a:pPr>
            <a:r>
              <a:rPr lang="pl-PL" sz="2000" b="1" i="0" dirty="0">
                <a:solidFill>
                  <a:srgbClr val="7654A2"/>
                </a:solidFill>
                <a:effectLst/>
                <a:ea typeface="Calibri" panose="020F0502020204030204" pitchFamily="34" charset="0"/>
              </a:rPr>
              <a:t>Interakcje społeczne</a:t>
            </a:r>
            <a:endParaRPr lang="en-GB" sz="2000" b="1" i="0" dirty="0">
              <a:solidFill>
                <a:srgbClr val="7654A2"/>
              </a:solidFill>
              <a:effectLst/>
              <a:ea typeface="Calibri" panose="020F0502020204030204" pitchFamily="34" charset="0"/>
            </a:endParaRPr>
          </a:p>
          <a:p>
            <a:pPr algn="just">
              <a:spcAft>
                <a:spcPts val="1200"/>
              </a:spcAft>
            </a:pPr>
            <a:r>
              <a:rPr lang="pl-PL" sz="1800" i="0" dirty="0">
                <a:effectLst/>
                <a:ea typeface="Calibri" panose="020F0502020204030204" pitchFamily="34" charset="0"/>
              </a:rPr>
              <a:t>Wirtualne przerwy na kawę lub nieformalne spotkania mogą pomóc w budowaniu kontaktów.</a:t>
            </a:r>
            <a:r>
              <a:rPr lang="en-GB" sz="1800" i="0" dirty="0">
                <a:effectLst/>
                <a:ea typeface="Calibri" panose="020F0502020204030204" pitchFamily="34" charset="0"/>
              </a:rPr>
              <a:t> </a:t>
            </a:r>
            <a:r>
              <a:rPr lang="pl-PL" sz="1800" dirty="0">
                <a:ea typeface="Calibri" panose="020F0502020204030204" pitchFamily="34" charset="0"/>
              </a:rPr>
              <a:t>Więcej inspiracji w części „Ćwiczenia”. </a:t>
            </a:r>
          </a:p>
          <a:p>
            <a:pPr algn="just">
              <a:spcAft>
                <a:spcPts val="1200"/>
              </a:spcAft>
            </a:pPr>
            <a:r>
              <a:rPr lang="en-GB" sz="2000" b="1" i="0" dirty="0" err="1">
                <a:solidFill>
                  <a:srgbClr val="7654A2"/>
                </a:solidFill>
                <a:effectLst/>
                <a:ea typeface="Calibri" panose="020F0502020204030204" pitchFamily="34" charset="0"/>
              </a:rPr>
              <a:t>Wspieraj</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różnorodność</a:t>
            </a:r>
            <a:r>
              <a:rPr lang="en-GB" sz="2000" b="1" i="0" dirty="0">
                <a:solidFill>
                  <a:srgbClr val="7654A2"/>
                </a:solidFill>
                <a:effectLst/>
                <a:ea typeface="Calibri" panose="020F0502020204030204" pitchFamily="34" charset="0"/>
              </a:rPr>
              <a:t> i </a:t>
            </a:r>
            <a:r>
              <a:rPr lang="en-GB" sz="2000" b="1" i="0" dirty="0" err="1">
                <a:solidFill>
                  <a:srgbClr val="7654A2"/>
                </a:solidFill>
                <a:effectLst/>
                <a:ea typeface="Calibri" panose="020F0502020204030204" pitchFamily="34" charset="0"/>
              </a:rPr>
              <a:t>włączenie</a:t>
            </a:r>
            <a:endParaRPr lang="pl-PL" sz="2000" b="1" i="0" dirty="0">
              <a:solidFill>
                <a:srgbClr val="7654A2"/>
              </a:solidFill>
              <a:effectLst/>
              <a:ea typeface="Calibri" panose="020F0502020204030204" pitchFamily="34" charset="0"/>
            </a:endParaRPr>
          </a:p>
          <a:p>
            <a:pPr algn="just">
              <a:spcAft>
                <a:spcPts val="1200"/>
              </a:spcAft>
            </a:pPr>
            <a:r>
              <a:rPr lang="pl-PL" sz="1800" i="0" dirty="0">
                <a:effectLst/>
                <a:ea typeface="Calibri" panose="020F0502020204030204" pitchFamily="34" charset="0"/>
              </a:rPr>
              <a:t>Sieć powinna być otwarta dla wszystkich, bez względu na płeć czy pochodzenie. </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2721111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0912A054-9555-51F2-A323-9FAA413897F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928094" y="-7938"/>
            <a:ext cx="4992688"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167805"/>
            <a:ext cx="7957127" cy="931153"/>
          </a:xfrm>
        </p:spPr>
        <p:txBody>
          <a:bodyPr/>
          <a:lstStyle/>
          <a:p>
            <a:pPr algn="r">
              <a:spcBef>
                <a:spcPts val="0"/>
              </a:spcBef>
            </a:pPr>
            <a:r>
              <a:rPr lang="pl-PL" sz="3200" dirty="0"/>
              <a:t>Jak zbudować i utrzymać sieć wsparcia</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274701"/>
            <a:ext cx="6401078" cy="5121904"/>
          </a:xfrm>
        </p:spPr>
        <p:txBody>
          <a:bodyPr/>
          <a:lstStyle/>
          <a:p>
            <a:pPr algn="just">
              <a:spcAft>
                <a:spcPts val="1200"/>
              </a:spcAft>
            </a:pPr>
            <a:r>
              <a:rPr lang="pl-PL" sz="2000" b="1" dirty="0">
                <a:solidFill>
                  <a:srgbClr val="7654A2"/>
                </a:solidFill>
                <a:ea typeface="Calibri" panose="020F0502020204030204" pitchFamily="34" charset="0"/>
              </a:rPr>
              <a:t>Świętuj osiągnięcia</a:t>
            </a:r>
            <a:endParaRPr lang="en-GB" sz="2000" b="1" dirty="0">
              <a:solidFill>
                <a:srgbClr val="7654A2"/>
              </a:solidFill>
              <a:ea typeface="Calibri" panose="020F0502020204030204" pitchFamily="34" charset="0"/>
            </a:endParaRPr>
          </a:p>
          <a:p>
            <a:pPr algn="just">
              <a:spcAft>
                <a:spcPts val="1200"/>
              </a:spcAft>
            </a:pPr>
            <a:r>
              <a:rPr lang="pl-PL" sz="1800" i="0" dirty="0">
                <a:effectLst/>
                <a:ea typeface="Calibri" panose="020F0502020204030204" pitchFamily="34" charset="0"/>
              </a:rPr>
              <a:t>Doceniaj i świętuj osiągnięcia, doceniaj wkład członków sieci.</a:t>
            </a:r>
          </a:p>
          <a:p>
            <a:pPr algn="just">
              <a:spcAft>
                <a:spcPts val="1200"/>
              </a:spcAft>
            </a:pPr>
            <a:r>
              <a:rPr lang="en-GB" sz="2000" b="1" i="0" dirty="0" err="1">
                <a:solidFill>
                  <a:srgbClr val="7654A2"/>
                </a:solidFill>
                <a:effectLst/>
                <a:ea typeface="Calibri" panose="020F0502020204030204" pitchFamily="34" charset="0"/>
              </a:rPr>
              <a:t>Dostosuj</a:t>
            </a:r>
            <a:r>
              <a:rPr lang="en-GB" sz="2000" b="1" i="0" dirty="0">
                <a:solidFill>
                  <a:srgbClr val="7654A2"/>
                </a:solidFill>
                <a:effectLst/>
                <a:ea typeface="Calibri" panose="020F0502020204030204" pitchFamily="34" charset="0"/>
              </a:rPr>
              <a:t> i </a:t>
            </a:r>
            <a:r>
              <a:rPr lang="en-GB" sz="2000" b="1" i="0" dirty="0" err="1">
                <a:solidFill>
                  <a:srgbClr val="7654A2"/>
                </a:solidFill>
                <a:effectLst/>
                <a:ea typeface="Calibri" panose="020F0502020204030204" pitchFamily="34" charset="0"/>
              </a:rPr>
              <a:t>rozwijaj</a:t>
            </a:r>
            <a:endParaRPr lang="pl-PL" sz="2000" b="1" i="0" dirty="0">
              <a:solidFill>
                <a:srgbClr val="7654A2"/>
              </a:solidFill>
              <a:effectLst/>
              <a:ea typeface="Calibri" panose="020F0502020204030204" pitchFamily="34" charset="0"/>
            </a:endParaRPr>
          </a:p>
          <a:p>
            <a:pPr algn="just">
              <a:spcAft>
                <a:spcPts val="1200"/>
              </a:spcAft>
            </a:pPr>
            <a:r>
              <a:rPr lang="pl-PL" sz="1800" i="0" dirty="0">
                <a:effectLst/>
                <a:ea typeface="Calibri" panose="020F0502020204030204" pitchFamily="34" charset="0"/>
              </a:rPr>
              <a:t>Bądź otwarty na dostosowywanie struktury sieci i działań w oparciu o opinie i zmieniające się potrzeby. Elastyczność jest kluczem do długoterminowego sukcesu.</a:t>
            </a:r>
          </a:p>
          <a:p>
            <a:pPr algn="just">
              <a:spcAft>
                <a:spcPts val="1200"/>
              </a:spcAft>
            </a:pPr>
            <a:r>
              <a:rPr lang="pl-PL" sz="2000" b="1" i="0" dirty="0">
                <a:solidFill>
                  <a:srgbClr val="7654A2"/>
                </a:solidFill>
                <a:effectLst/>
                <a:ea typeface="Calibri" panose="020F0502020204030204" pitchFamily="34" charset="0"/>
              </a:rPr>
              <a:t>Promuj dbanie o siebie</a:t>
            </a:r>
            <a:endParaRPr lang="en-GB" sz="2000" b="1" i="0" dirty="0">
              <a:solidFill>
                <a:srgbClr val="7654A2"/>
              </a:solidFill>
              <a:effectLst/>
              <a:ea typeface="Calibri" panose="020F0502020204030204" pitchFamily="34" charset="0"/>
            </a:endParaRPr>
          </a:p>
          <a:p>
            <a:pPr algn="just">
              <a:spcAft>
                <a:spcPts val="1200"/>
              </a:spcAft>
            </a:pPr>
            <a:r>
              <a:rPr lang="pl-PL" sz="1800" i="0" dirty="0">
                <a:effectLst/>
                <a:ea typeface="Calibri" panose="020F0502020204030204" pitchFamily="34" charset="0"/>
              </a:rPr>
              <a:t>Zachęcaj członków, aby priorytetowo traktowali dbanie o siebie i swoje  dobre samopoczucie. Zapewnij zasoby do radzenia sobie ze stresem i utrzymywania równowagi między życiem zawodowym a prywatnym.</a:t>
            </a:r>
          </a:p>
          <a:p>
            <a:pPr algn="just">
              <a:spcAft>
                <a:spcPts val="1200"/>
              </a:spcAft>
            </a:pPr>
            <a:r>
              <a:rPr lang="en-US" sz="2000" b="1" i="0" dirty="0" err="1">
                <a:solidFill>
                  <a:srgbClr val="7654A2"/>
                </a:solidFill>
                <a:effectLst/>
                <a:ea typeface="Calibri" panose="020F0502020204030204" pitchFamily="34" charset="0"/>
              </a:rPr>
              <a:t>Możliwości</a:t>
            </a:r>
            <a:r>
              <a:rPr lang="en-US" sz="2000" b="1" i="0" dirty="0">
                <a:solidFill>
                  <a:srgbClr val="7654A2"/>
                </a:solidFill>
                <a:effectLst/>
                <a:ea typeface="Calibri" panose="020F0502020204030204" pitchFamily="34" charset="0"/>
              </a:rPr>
              <a:t> </a:t>
            </a:r>
            <a:r>
              <a:rPr lang="en-US" sz="2000" b="1" i="0" dirty="0" err="1">
                <a:solidFill>
                  <a:srgbClr val="7654A2"/>
                </a:solidFill>
                <a:effectLst/>
                <a:ea typeface="Calibri" panose="020F0502020204030204" pitchFamily="34" charset="0"/>
              </a:rPr>
              <a:t>rozwoju</a:t>
            </a:r>
            <a:r>
              <a:rPr lang="en-US" sz="2000" b="1" i="0" dirty="0">
                <a:solidFill>
                  <a:srgbClr val="7654A2"/>
                </a:solidFill>
                <a:effectLst/>
                <a:ea typeface="Calibri" panose="020F0502020204030204" pitchFamily="34" charset="0"/>
              </a:rPr>
              <a:t> </a:t>
            </a:r>
            <a:r>
              <a:rPr lang="en-US" sz="2000" b="1" i="0" dirty="0" err="1">
                <a:solidFill>
                  <a:srgbClr val="7654A2"/>
                </a:solidFill>
                <a:effectLst/>
                <a:ea typeface="Calibri" panose="020F0502020204030204" pitchFamily="34" charset="0"/>
              </a:rPr>
              <a:t>zawodowego</a:t>
            </a:r>
            <a:endParaRPr lang="pl-PL" sz="2000" b="1" i="0" dirty="0">
              <a:solidFill>
                <a:srgbClr val="7654A2"/>
              </a:solidFill>
              <a:effectLst/>
              <a:ea typeface="Calibri" panose="020F0502020204030204" pitchFamily="34" charset="0"/>
            </a:endParaRPr>
          </a:p>
          <a:p>
            <a:pPr algn="just">
              <a:spcAft>
                <a:spcPts val="1200"/>
              </a:spcAft>
            </a:pPr>
            <a:r>
              <a:rPr lang="pl-PL" sz="1800" i="0" dirty="0">
                <a:effectLst/>
                <a:ea typeface="Calibri" panose="020F0502020204030204" pitchFamily="34" charset="0"/>
              </a:rPr>
              <a:t>Oferuj możliwości rozwoju umiejętności i rozwoju zawodowego. Zorganizuj warsztaty czy szkolenia. </a:t>
            </a:r>
            <a:endParaRPr lang="en-GB" sz="1800" i="0" dirty="0">
              <a:effectLst/>
              <a:ea typeface="Calibri" panose="020F0502020204030204" pitchFamily="34" charset="0"/>
            </a:endParaRPr>
          </a:p>
        </p:txBody>
      </p:sp>
    </p:spTree>
    <p:extLst>
      <p:ext uri="{BB962C8B-B14F-4D97-AF65-F5344CB8AC3E}">
        <p14:creationId xmlns:p14="http://schemas.microsoft.com/office/powerpoint/2010/main" val="1256540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CZĘŚĆ</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CASE STUDY:</a:t>
            </a:r>
            <a:br>
              <a:rPr lang="en-US" b="1" dirty="0"/>
            </a:br>
            <a:r>
              <a:rPr lang="en-US" b="1" dirty="0"/>
              <a:t>T2CLIENT</a:t>
            </a:r>
          </a:p>
        </p:txBody>
      </p:sp>
      <p:pic>
        <p:nvPicPr>
          <p:cNvPr id="19" name="Marcador de posición de imagen 18">
            <a:extLst>
              <a:ext uri="{FF2B5EF4-FFF2-40B4-BE49-F238E27FC236}">
                <a16:creationId xmlns:a16="http://schemas.microsoft.com/office/drawing/2014/main" id="{BEAA3D8A-871A-E93A-97BE-18660EC3987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1657" y="0"/>
            <a:ext cx="5364392" cy="6325815"/>
          </a:xfrm>
        </p:spPr>
      </p:pic>
      <p:pic>
        <p:nvPicPr>
          <p:cNvPr id="23" name="Imagen 22">
            <a:extLst>
              <a:ext uri="{FF2B5EF4-FFF2-40B4-BE49-F238E27FC236}">
                <a16:creationId xmlns:a16="http://schemas.microsoft.com/office/drawing/2014/main" id="{FF375D39-88AB-4A81-ABA9-F9B6D5058E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2044" y="1585724"/>
            <a:ext cx="2403618" cy="1013302"/>
          </a:xfrm>
          <a:prstGeom prst="rect">
            <a:avLst/>
          </a:prstGeom>
        </p:spPr>
      </p:pic>
    </p:spTree>
    <p:extLst>
      <p:ext uri="{BB962C8B-B14F-4D97-AF65-F5344CB8AC3E}">
        <p14:creationId xmlns:p14="http://schemas.microsoft.com/office/powerpoint/2010/main" val="516631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853575" y="689613"/>
            <a:ext cx="10742093" cy="634134"/>
          </a:xfrm>
        </p:spPr>
        <p:txBody>
          <a:bodyPr/>
          <a:lstStyle/>
          <a:p>
            <a:r>
              <a:rPr lang="en-GB" sz="2400" b="1" i="0" dirty="0">
                <a:effectLst/>
                <a:latin typeface="Söhne"/>
              </a:rPr>
              <a:t>Case Study: </a:t>
            </a:r>
            <a:r>
              <a:rPr lang="pl-PL" sz="2400" b="1" i="0" dirty="0">
                <a:effectLst/>
                <a:latin typeface="Söhne"/>
              </a:rPr>
              <a:t>Wykorzystanie wirtualnego narzędzia </a:t>
            </a:r>
            <a:r>
              <a:rPr lang="en-GB" sz="2400" b="1" i="0" dirty="0">
                <a:effectLst/>
                <a:latin typeface="Söhne"/>
              </a:rPr>
              <a:t>-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0316"/>
            <a:ext cx="10483429" cy="4547069"/>
          </a:xfrm>
        </p:spPr>
        <p:txBody>
          <a:bodyPr/>
          <a:lstStyle/>
          <a:p>
            <a:pPr algn="ctr">
              <a:spcAft>
                <a:spcPts val="1200"/>
              </a:spcAft>
            </a:pPr>
            <a:r>
              <a:rPr lang="pl-PL" sz="1800" b="1" dirty="0"/>
              <a:t>Wstęp</a:t>
            </a:r>
            <a:endParaRPr lang="en-GB" sz="1800" b="1" dirty="0"/>
          </a:p>
          <a:p>
            <a:pPr>
              <a:spcAft>
                <a:spcPts val="1200"/>
              </a:spcAft>
            </a:pPr>
            <a:r>
              <a:rPr lang="en-GB" sz="1800" dirty="0"/>
              <a:t>Technology 2 Client (T2C) </a:t>
            </a:r>
            <a:r>
              <a:rPr lang="pl-PL" sz="1800" dirty="0"/>
              <a:t>to firma świadcząca usługi technologiczne z siedzibą w Barcelonie, w Hiszpanii, specjalizująca się w rozwiązaniach IT i rozwoju oprogramowania. Firma rozpoczęła działalność w 2003 roku, a jej personel składa się głównie z konsultantów technologicznych z dużym doświadczeniem. </a:t>
            </a:r>
          </a:p>
          <a:p>
            <a:pPr>
              <a:spcAft>
                <a:spcPts val="1200"/>
              </a:spcAft>
            </a:pPr>
            <a:r>
              <a:rPr lang="pl-PL" sz="1800" dirty="0"/>
              <a:t>Kiedy pandemia COVID-19 zakłóciła tradycyjne warunki pracy i wymusiła pracę zdalną, T2C stanęła przed wyzwaniem utrzymania spójności zespołu oraz jego zaangażowania. Firma wiedziała, że pozostanie w stałym kontakcie ze współpracownikami jest bardzo ważne. </a:t>
            </a:r>
          </a:p>
          <a:p>
            <a:pPr algn="ctr">
              <a:spcAft>
                <a:spcPts val="1200"/>
              </a:spcAft>
            </a:pPr>
            <a:r>
              <a:rPr lang="pl-PL" sz="1800" b="1" dirty="0"/>
              <a:t>Wyzwania</a:t>
            </a:r>
            <a:endParaRPr lang="pl-PL" sz="1800" dirty="0"/>
          </a:p>
          <a:p>
            <a:pPr>
              <a:spcAft>
                <a:spcPts val="1200"/>
              </a:spcAft>
            </a:pPr>
            <a:r>
              <a:rPr lang="pl-PL" sz="1800" dirty="0"/>
              <a:t>Nagłe przejście na pracę zdalną wiązało się z różnymi wyzwaniami:</a:t>
            </a:r>
          </a:p>
          <a:p>
            <a:pPr marL="285750" indent="-285750">
              <a:spcAft>
                <a:spcPts val="1200"/>
              </a:spcAft>
              <a:buFont typeface="Arial" panose="020B0604020202020204" pitchFamily="34" charset="0"/>
              <a:buChar char="•"/>
            </a:pPr>
            <a:r>
              <a:rPr lang="pl-PL" sz="1800" b="1" dirty="0"/>
              <a:t>Izolacja, brak kontaktu</a:t>
            </a:r>
            <a:r>
              <a:rPr lang="en-GB" sz="1800" b="1" dirty="0"/>
              <a:t>: </a:t>
            </a:r>
            <a:r>
              <a:rPr lang="pl-PL" sz="1800" dirty="0"/>
              <a:t>Pracownicy byli odizolowani, a tradycyjne działania integracyjne nie były już możliwe.</a:t>
            </a:r>
            <a:endParaRPr lang="en-GB" sz="1800" dirty="0"/>
          </a:p>
          <a:p>
            <a:pPr marL="285750" indent="-285750">
              <a:spcAft>
                <a:spcPts val="1200"/>
              </a:spcAft>
              <a:buFont typeface="Arial" panose="020B0604020202020204" pitchFamily="34" charset="0"/>
              <a:buChar char="•"/>
            </a:pPr>
            <a:r>
              <a:rPr lang="pl-PL" sz="1800" b="1" dirty="0"/>
              <a:t>Utrzymanie poczucia wartości</a:t>
            </a:r>
            <a:r>
              <a:rPr lang="en-GB" sz="1800" b="1" dirty="0"/>
              <a:t>: </a:t>
            </a:r>
            <a:r>
              <a:rPr lang="pl-PL" sz="1800" dirty="0"/>
              <a:t>T2C martwiło się o utrzymanie motywacji i komunikacji w zespole, zwłaszcza w obliczu niepewności związanej z pandemią.</a:t>
            </a:r>
          </a:p>
          <a:p>
            <a:pPr marL="285750" indent="-285750">
              <a:spcAft>
                <a:spcPts val="1200"/>
              </a:spcAft>
              <a:buFont typeface="Arial" panose="020B0604020202020204" pitchFamily="34" charset="0"/>
              <a:buChar char="•"/>
            </a:pPr>
            <a:r>
              <a:rPr lang="pl-PL" sz="1800" b="1" dirty="0"/>
              <a:t>Kreatywne zaangażowanie</a:t>
            </a:r>
            <a:r>
              <a:rPr lang="en-GB" sz="1800" b="1" dirty="0"/>
              <a:t>: </a:t>
            </a:r>
            <a:r>
              <a:rPr lang="pl-PL" sz="1800" dirty="0"/>
              <a:t>Firma potrzebowała kreatywnych sposobów na zaangażowanie pracowników i zmniejszenie poczucia izolacji.</a:t>
            </a:r>
            <a:endParaRPr lang="en-GB" sz="1800" dirty="0"/>
          </a:p>
          <a:p>
            <a:pPr marL="285750" indent="-285750">
              <a:spcAft>
                <a:spcPts val="1200"/>
              </a:spcAft>
              <a:buFont typeface="Arial" panose="020B0604020202020204" pitchFamily="34" charset="0"/>
              <a:buChar char="•"/>
            </a:pPr>
            <a:endParaRPr lang="en-GB" sz="1800" dirty="0"/>
          </a:p>
        </p:txBody>
      </p:sp>
    </p:spTree>
    <p:extLst>
      <p:ext uri="{BB962C8B-B14F-4D97-AF65-F5344CB8AC3E}">
        <p14:creationId xmlns:p14="http://schemas.microsoft.com/office/powerpoint/2010/main" val="2026922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 Study: </a:t>
            </a:r>
            <a:r>
              <a:rPr lang="pl-PL" sz="2400" b="1" i="0" dirty="0">
                <a:effectLst/>
                <a:latin typeface="Söhne"/>
              </a:rPr>
              <a:t>Wykorzystanie wirtualnego narzędzia </a:t>
            </a:r>
            <a:r>
              <a:rPr lang="en-GB" sz="2400" b="1" i="0" dirty="0">
                <a:effectLst/>
                <a:latin typeface="Söhne"/>
              </a:rPr>
              <a:t>-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4750"/>
            <a:ext cx="10483429" cy="4716562"/>
          </a:xfrm>
        </p:spPr>
        <p:txBody>
          <a:bodyPr/>
          <a:lstStyle/>
          <a:p>
            <a:pPr algn="ctr">
              <a:spcAft>
                <a:spcPts val="1200"/>
              </a:spcAft>
            </a:pPr>
            <a:r>
              <a:rPr lang="pl-PL" sz="1800" b="1" dirty="0"/>
              <a:t>Rozwiązanie</a:t>
            </a:r>
            <a:endParaRPr lang="en-GB" sz="1800" b="1" dirty="0"/>
          </a:p>
          <a:p>
            <a:pPr>
              <a:spcAft>
                <a:spcPts val="1200"/>
              </a:spcAft>
            </a:pPr>
            <a:r>
              <a:rPr lang="pl-PL" sz="1800" dirty="0"/>
              <a:t>T2C zdecydowała się skorzystać z "</a:t>
            </a:r>
            <a:r>
              <a:rPr lang="pl-PL" sz="1800" dirty="0" err="1"/>
              <a:t>Gather</a:t>
            </a:r>
            <a:r>
              <a:rPr lang="pl-PL" sz="1800" dirty="0"/>
              <a:t>", platformy, która umożliwia użytkownikom tworzenie wirtualnych przestrzeni, w których pracownicy mogą wchodzić komunikować się ze sobą w interaktywny sposób. Firma wprowadziła również działania, takie jak Bingo i konkursy </a:t>
            </a:r>
            <a:r>
              <a:rPr lang="pl-PL" sz="1800" dirty="0" err="1"/>
              <a:t>Hat</a:t>
            </a:r>
            <a:r>
              <a:rPr lang="pl-PL" sz="1800" dirty="0"/>
              <a:t>, tak aby wzmocnić poczucie wspólnoty.</a:t>
            </a:r>
          </a:p>
          <a:p>
            <a:pPr algn="ctr">
              <a:spcAft>
                <a:spcPts val="1200"/>
              </a:spcAft>
            </a:pPr>
            <a:r>
              <a:rPr lang="pl-PL" sz="1800" b="1" dirty="0"/>
              <a:t>Wdrożenie</a:t>
            </a:r>
            <a:endParaRPr lang="en-GB" sz="1800" b="1" dirty="0"/>
          </a:p>
          <a:p>
            <a:pPr marL="285750" indent="-285750">
              <a:spcAft>
                <a:spcPts val="1200"/>
              </a:spcAft>
              <a:buFont typeface="Arial" panose="020B0604020202020204" pitchFamily="34" charset="0"/>
              <a:buChar char="•"/>
            </a:pPr>
            <a:r>
              <a:rPr lang="pl-PL" sz="1800" b="1" dirty="0"/>
              <a:t>Wirtualne biuro w </a:t>
            </a:r>
            <a:r>
              <a:rPr lang="pl-PL" sz="1800" b="1" dirty="0" err="1"/>
              <a:t>Gather</a:t>
            </a:r>
            <a:r>
              <a:rPr lang="en-GB" sz="1800" b="1" dirty="0"/>
              <a:t>:</a:t>
            </a:r>
            <a:r>
              <a:rPr lang="en-GB" sz="1800" dirty="0"/>
              <a:t> </a:t>
            </a:r>
            <a:r>
              <a:rPr lang="pl-PL" sz="1800" dirty="0"/>
              <a:t>Firma T2C utworzyła wirtualne biuro na platformie </a:t>
            </a:r>
            <a:r>
              <a:rPr lang="pl-PL" sz="1800" dirty="0" err="1"/>
              <a:t>Gather</a:t>
            </a:r>
            <a:r>
              <a:rPr lang="pl-PL" sz="1800" dirty="0"/>
              <a:t>, odzwierciedlając faktyczny wygląd biura tak aby był on znajomy. Pracownicy kontaktowali się ze sobą za pomocą awatarów. Gdy zbliżyli się do kolegów, mogli zobaczyć ich kamerę i porozmawiać z nimi. Mogli również udostępniać sobie ekrany, dzięki czemu komunikacja między współpracownikami nie ucierpiała.</a:t>
            </a:r>
            <a:r>
              <a:rPr lang="en-GB" sz="1800" dirty="0"/>
              <a:t> </a:t>
            </a:r>
            <a:r>
              <a:rPr lang="en-GB" sz="1000" dirty="0"/>
              <a:t>(Attached video from </a:t>
            </a:r>
            <a:r>
              <a:rPr lang="en-GB" sz="1000" dirty="0">
                <a:solidFill>
                  <a:srgbClr val="7654A2"/>
                </a:solidFill>
                <a:hlinkClick r:id="rId2">
                  <a:extLst>
                    <a:ext uri="{A12FA001-AC4F-418D-AE19-62706E023703}">
                      <ahyp:hlinkClr xmlns:ahyp="http://schemas.microsoft.com/office/drawing/2018/hyperlinkcolor" val="tx"/>
                    </a:ext>
                  </a:extLst>
                </a:hlinkClick>
              </a:rPr>
              <a:t>Gather</a:t>
            </a:r>
            <a:r>
              <a:rPr lang="en-GB" sz="1000" dirty="0"/>
              <a:t>)</a:t>
            </a:r>
          </a:p>
          <a:p>
            <a:pPr marL="285750" indent="-285750">
              <a:spcAft>
                <a:spcPts val="1200"/>
              </a:spcAft>
              <a:buFont typeface="Arial" panose="020B0604020202020204" pitchFamily="34" charset="0"/>
              <a:buChar char="•"/>
            </a:pPr>
            <a:r>
              <a:rPr lang="pl-PL" sz="1800" b="1" dirty="0"/>
              <a:t>Gry online</a:t>
            </a:r>
            <a:r>
              <a:rPr lang="en-GB" sz="1800" b="1" dirty="0"/>
              <a:t>: </a:t>
            </a:r>
            <a:r>
              <a:rPr lang="pl-PL" sz="1800" dirty="0"/>
              <a:t>Popołudniami pracownicy T2Client organizowali spotkania, podczas których grali w gry mobilne, takie jak</a:t>
            </a:r>
            <a:r>
              <a:rPr lang="en-GB" sz="1800" dirty="0"/>
              <a:t> </a:t>
            </a:r>
            <a:r>
              <a:rPr lang="en-GB" sz="1800" dirty="0">
                <a:solidFill>
                  <a:srgbClr val="7654A2"/>
                </a:solidFill>
                <a:hlinkClick r:id="rId3">
                  <a:extLst>
                    <a:ext uri="{A12FA001-AC4F-418D-AE19-62706E023703}">
                      <ahyp:hlinkClr xmlns:ahyp="http://schemas.microsoft.com/office/drawing/2018/hyperlinkcolor" val="tx"/>
                    </a:ext>
                  </a:extLst>
                </a:hlinkClick>
              </a:rPr>
              <a:t>COD mobile</a:t>
            </a:r>
            <a:r>
              <a:rPr lang="en-GB" sz="1800" dirty="0"/>
              <a:t> </a:t>
            </a:r>
            <a:r>
              <a:rPr lang="pl-PL" sz="1800" dirty="0"/>
              <a:t>i</a:t>
            </a:r>
            <a:r>
              <a:rPr lang="en-GB" sz="1800" dirty="0"/>
              <a:t> </a:t>
            </a:r>
            <a:r>
              <a:rPr lang="en-GB" sz="1800" dirty="0">
                <a:solidFill>
                  <a:srgbClr val="7654A2"/>
                </a:solidFill>
                <a:hlinkClick r:id="rId4">
                  <a:extLst>
                    <a:ext uri="{A12FA001-AC4F-418D-AE19-62706E023703}">
                      <ahyp:hlinkClr xmlns:ahyp="http://schemas.microsoft.com/office/drawing/2018/hyperlinkcolor" val="tx"/>
                    </a:ext>
                  </a:extLst>
                </a:hlinkClick>
              </a:rPr>
              <a:t>Among Us</a:t>
            </a:r>
            <a:r>
              <a:rPr lang="en-GB" sz="1800" dirty="0"/>
              <a:t>.</a:t>
            </a:r>
          </a:p>
          <a:p>
            <a:pPr marL="285750" indent="-285750">
              <a:spcAft>
                <a:spcPts val="1200"/>
              </a:spcAft>
              <a:buFont typeface="Arial" panose="020B0604020202020204" pitchFamily="34" charset="0"/>
              <a:buChar char="•"/>
            </a:pPr>
            <a:endParaRPr lang="en-GB" sz="1000" dirty="0"/>
          </a:p>
        </p:txBody>
      </p:sp>
    </p:spTree>
    <p:extLst>
      <p:ext uri="{BB962C8B-B14F-4D97-AF65-F5344CB8AC3E}">
        <p14:creationId xmlns:p14="http://schemas.microsoft.com/office/powerpoint/2010/main" val="180977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712040" y="523547"/>
            <a:ext cx="10483431" cy="804265"/>
          </a:xfrm>
        </p:spPr>
        <p:txBody>
          <a:bodyPr/>
          <a:lstStyle/>
          <a:p>
            <a:r>
              <a:rPr lang="pl-PL" dirty="0"/>
              <a:t>PODSUMOWANIE</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27562" y="1209211"/>
            <a:ext cx="10483429" cy="4439577"/>
          </a:xfrm>
        </p:spPr>
        <p:txBody>
          <a:bodyPr/>
          <a:lstStyle/>
          <a:p>
            <a:pPr>
              <a:spcAft>
                <a:spcPts val="1200"/>
              </a:spcAft>
            </a:pPr>
            <a:r>
              <a:rPr lang="pl-PL" sz="1800" dirty="0"/>
              <a:t>W tym module dowiesz się o:</a:t>
            </a:r>
          </a:p>
          <a:p>
            <a:pPr marL="285750" indent="-285750">
              <a:spcAft>
                <a:spcPts val="1200"/>
              </a:spcAft>
              <a:buFont typeface="Arial" panose="020B0604020202020204" pitchFamily="34" charset="0"/>
              <a:buChar char="•"/>
            </a:pPr>
            <a:r>
              <a:rPr lang="pl-PL" sz="1800" b="1" dirty="0"/>
              <a:t>Cyfrowej komunikacji w biznesie</a:t>
            </a:r>
            <a:r>
              <a:rPr lang="en-GB" sz="1800" b="1" dirty="0"/>
              <a:t>: </a:t>
            </a:r>
            <a:r>
              <a:rPr lang="pl-PL" sz="1800" dirty="0"/>
              <a:t>Znaczenie skutecznej komunikacji cyfrowej w kontekście biznesowym, zalety dobrej komunikacji cyfrowej.</a:t>
            </a:r>
          </a:p>
          <a:p>
            <a:pPr marL="285750" indent="-285750">
              <a:spcAft>
                <a:spcPts val="1200"/>
              </a:spcAft>
              <a:buFont typeface="Arial" panose="020B0604020202020204" pitchFamily="34" charset="0"/>
              <a:buChar char="•"/>
            </a:pPr>
            <a:r>
              <a:rPr lang="pl-PL" sz="1800" b="1" dirty="0"/>
              <a:t>Cechy pracy o dobrej jakości</a:t>
            </a:r>
            <a:r>
              <a:rPr lang="en-GB" sz="1800" b="1" dirty="0"/>
              <a:t>:</a:t>
            </a:r>
            <a:r>
              <a:rPr lang="en-GB" sz="1800" dirty="0"/>
              <a:t> </a:t>
            </a:r>
            <a:r>
              <a:rPr lang="pl-PL" sz="1800" dirty="0"/>
              <a:t>Cechy wysokiej jakości pracy w profesjonalnym otoczeniu, podkreślające rolę komunikacji cyfrowej w osiąganiu doskonałości.</a:t>
            </a:r>
          </a:p>
          <a:p>
            <a:pPr marL="285750" indent="-285750">
              <a:spcAft>
                <a:spcPts val="1200"/>
              </a:spcAft>
              <a:buFont typeface="Arial" panose="020B0604020202020204" pitchFamily="34" charset="0"/>
              <a:buChar char="•"/>
            </a:pPr>
            <a:r>
              <a:rPr lang="pl-PL" sz="1800" b="1" dirty="0"/>
              <a:t>Interakcje społeczne</a:t>
            </a:r>
            <a:r>
              <a:rPr lang="en-GB" sz="1800" b="1" dirty="0"/>
              <a:t>: </a:t>
            </a:r>
            <a:r>
              <a:rPr lang="pl-PL" sz="1800" dirty="0"/>
              <a:t>Znaczenie promowania dobrego samopoczucia pracowników zdalnych poprzez cyfrowe interakcje społeczne w wirtualnym miejscu pracy oraz kluczowa rola, jaką odgrywa to we wspieraniu współpracy oraz zaangażowaniu pracowników.</a:t>
            </a:r>
          </a:p>
          <a:p>
            <a:pPr marL="285750" indent="-285750">
              <a:spcAft>
                <a:spcPts val="1200"/>
              </a:spcAft>
              <a:buFont typeface="Arial" panose="020B0604020202020204" pitchFamily="34" charset="0"/>
              <a:buChar char="•"/>
            </a:pPr>
            <a:r>
              <a:rPr lang="pl-PL" sz="1800" b="1" dirty="0"/>
              <a:t>Wirtualne platformy konferencyjne</a:t>
            </a:r>
            <a:r>
              <a:rPr lang="en-GB" sz="1800" b="1" dirty="0"/>
              <a:t>: </a:t>
            </a:r>
            <a:r>
              <a:rPr lang="pl-PL" sz="1800" dirty="0"/>
              <a:t>Opis różnych wirtualnych platform konferencyjnych odpowiednich dla różnych sektorów biznesu i ich zalety.</a:t>
            </a:r>
          </a:p>
          <a:p>
            <a:pPr marL="285750" indent="-285750">
              <a:spcAft>
                <a:spcPts val="1200"/>
              </a:spcAft>
              <a:buFont typeface="Arial" panose="020B0604020202020204" pitchFamily="34" charset="0"/>
              <a:buChar char="•"/>
            </a:pPr>
            <a:r>
              <a:rPr lang="pl-PL" sz="1800" b="1" dirty="0"/>
              <a:t>Wsparcie sieci oraz pracowników zdalnych:</a:t>
            </a:r>
            <a:r>
              <a:rPr lang="en-GB" sz="1800" b="1" dirty="0"/>
              <a:t> </a:t>
            </a:r>
            <a:r>
              <a:rPr lang="pl-PL" sz="1800" dirty="0"/>
              <a:t>Jak istotne jest budowanie sieci wsparcia dla pracowników zdalnych, konsekwencje ich braku i korzyści dla przedsiębiorstw. Wskazówki dotyczące budowania i utrzymywania dobrego zespołu.</a:t>
            </a:r>
          </a:p>
          <a:p>
            <a:pPr marL="285750" indent="-285750">
              <a:spcAft>
                <a:spcPts val="1200"/>
              </a:spcAft>
              <a:buFont typeface="Arial" panose="020B0604020202020204" pitchFamily="34" charset="0"/>
              <a:buChar char="•"/>
            </a:pPr>
            <a:r>
              <a:rPr lang="en-GB" sz="1800" b="1" dirty="0"/>
              <a:t>Case study – T2Client: </a:t>
            </a:r>
            <a:r>
              <a:rPr lang="pl-PL" sz="1800" dirty="0"/>
              <a:t>Opis dobrych praktyk hiszpańskiej firmy podczas lockdownu związanego z Covid-19. Jak stawiali czoła różnym wyzwaniom związanym z pracą zdalną i jej wdrażaniem.</a:t>
            </a:r>
            <a:endParaRPr lang="en-GB" sz="1800" dirty="0"/>
          </a:p>
          <a:p>
            <a:pPr marL="457200" indent="-457200">
              <a:spcAft>
                <a:spcPts val="120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169141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3yy6rTnJQ_720p_1691443174">
            <a:hlinkClick r:id="" action="ppaction://media"/>
            <a:extLst>
              <a:ext uri="{FF2B5EF4-FFF2-40B4-BE49-F238E27FC236}">
                <a16:creationId xmlns:a16="http://schemas.microsoft.com/office/drawing/2014/main" id="{115BCF27-0583-92B2-DAE9-46BA903E741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0065" y="1058070"/>
            <a:ext cx="7288375" cy="5678349"/>
          </a:xfrm>
          <a:prstGeom prst="rect">
            <a:avLst/>
          </a:prstGeom>
        </p:spPr>
      </p:pic>
      <p:pic>
        <p:nvPicPr>
          <p:cNvPr id="1026" name="Picture 2">
            <a:extLst>
              <a:ext uri="{FF2B5EF4-FFF2-40B4-BE49-F238E27FC236}">
                <a16:creationId xmlns:a16="http://schemas.microsoft.com/office/drawing/2014/main" id="{B1019195-3869-0F1D-4CE1-C6FAB33556F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17747" y="1308649"/>
            <a:ext cx="3629637" cy="272222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787E5EB2-73F4-F34C-9CB9-B7F914EE66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5882" y="4299111"/>
            <a:ext cx="3631502" cy="2042720"/>
          </a:xfrm>
          <a:prstGeom prst="rect">
            <a:avLst/>
          </a:prstGeom>
        </p:spPr>
      </p:pic>
      <p:sp>
        <p:nvSpPr>
          <p:cNvPr id="3" name="Text Placeholder 5">
            <a:extLst>
              <a:ext uri="{FF2B5EF4-FFF2-40B4-BE49-F238E27FC236}">
                <a16:creationId xmlns:a16="http://schemas.microsoft.com/office/drawing/2014/main" id="{A0B4729F-C6CC-3CEF-D400-5C8010F8B207}"/>
              </a:ext>
            </a:extLst>
          </p:cNvPr>
          <p:cNvSpPr>
            <a:spLocks noGrp="1"/>
          </p:cNvSpPr>
          <p:nvPr>
            <p:ph type="body" sz="quarter" idx="30"/>
          </p:nvPr>
        </p:nvSpPr>
        <p:spPr>
          <a:xfrm>
            <a:off x="534793" y="423936"/>
            <a:ext cx="10742093" cy="634134"/>
          </a:xfrm>
        </p:spPr>
        <p:txBody>
          <a:bodyPr/>
          <a:lstStyle/>
          <a:p>
            <a:r>
              <a:rPr lang="pl-PL" sz="2800" b="1" i="0" dirty="0">
                <a:effectLst/>
                <a:ea typeface="Calibri" panose="020F0502020204030204" pitchFamily="34" charset="0"/>
              </a:rPr>
              <a:t>Przykładowy obraz </a:t>
            </a:r>
            <a:r>
              <a:rPr lang="pl-PL" sz="2800" b="1" i="0" dirty="0" err="1">
                <a:effectLst/>
                <a:ea typeface="Calibri" panose="020F0502020204030204" pitchFamily="34" charset="0"/>
              </a:rPr>
              <a:t>Gather</a:t>
            </a:r>
            <a:r>
              <a:rPr lang="en-GB" sz="2800" b="1" i="0" dirty="0">
                <a:effectLst/>
                <a:ea typeface="Calibri" panose="020F0502020204030204" pitchFamily="34" charset="0"/>
              </a:rPr>
              <a:t>:</a:t>
            </a:r>
            <a:endParaRPr lang="en-IE" sz="2800" dirty="0">
              <a:ea typeface="Calibri" panose="020F0502020204030204" pitchFamily="34" charset="0"/>
            </a:endParaRPr>
          </a:p>
        </p:txBody>
      </p:sp>
    </p:spTree>
    <p:extLst>
      <p:ext uri="{BB962C8B-B14F-4D97-AF65-F5344CB8AC3E}">
        <p14:creationId xmlns:p14="http://schemas.microsoft.com/office/powerpoint/2010/main" val="33579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 Study: </a:t>
            </a:r>
            <a:r>
              <a:rPr lang="pl-PL" sz="2400" b="1" i="0" dirty="0">
                <a:effectLst/>
                <a:latin typeface="Söhne"/>
              </a:rPr>
              <a:t>Wykorzystanie wirtualnego narzędzia </a:t>
            </a:r>
            <a:r>
              <a:rPr lang="en-GB" sz="2400" b="1" i="0" dirty="0">
                <a:effectLst/>
                <a:latin typeface="Söhne"/>
              </a:rPr>
              <a:t>-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664124" y="1491527"/>
            <a:ext cx="10483429" cy="4547069"/>
          </a:xfrm>
        </p:spPr>
        <p:txBody>
          <a:bodyPr/>
          <a:lstStyle/>
          <a:p>
            <a:pPr marL="285750" indent="-285750">
              <a:spcAft>
                <a:spcPts val="1200"/>
              </a:spcAft>
              <a:buFont typeface="Arial" panose="020B0604020202020204" pitchFamily="34" charset="0"/>
              <a:buChar char="•"/>
            </a:pPr>
            <a:r>
              <a:rPr lang="pl-PL" sz="1800" b="1" dirty="0"/>
              <a:t>Przerwy z </a:t>
            </a:r>
            <a:r>
              <a:rPr lang="en-GB" sz="1800" b="1" dirty="0"/>
              <a:t>Bingo: </a:t>
            </a:r>
            <a:r>
              <a:rPr lang="pl-PL" sz="1800" dirty="0"/>
              <a:t>W piątki organizowane były regularne sesje Bingo. Gra zachęcała do przyjaznej rywalizacji i dawała okazję do żartów.</a:t>
            </a:r>
          </a:p>
          <a:p>
            <a:pPr marL="285750" indent="-285750">
              <a:spcAft>
                <a:spcPts val="1200"/>
              </a:spcAft>
              <a:buFont typeface="Arial" panose="020B0604020202020204" pitchFamily="34" charset="0"/>
              <a:buChar char="•"/>
            </a:pPr>
            <a:r>
              <a:rPr lang="pl-PL" sz="1800" b="1" dirty="0"/>
              <a:t>Konkurs kapeluszy</a:t>
            </a:r>
            <a:r>
              <a:rPr lang="en-GB" sz="1800" b="1" dirty="0"/>
              <a:t>: </a:t>
            </a:r>
            <a:r>
              <a:rPr lang="pl-PL" sz="1800" dirty="0"/>
              <a:t>Od czasu do czasu organizowano konkursy kapeluszy. Pracownicy nosili kreatywne kapelusze podczas wirtualnych spotkań, dodając element zabawy i kreatywności do rozmów wideo. Nagrody przyznawano za najbardziej pomysłowe i zabawne nakrycia głowy.</a:t>
            </a:r>
          </a:p>
          <a:p>
            <a:pPr algn="ctr">
              <a:spcAft>
                <a:spcPts val="1200"/>
              </a:spcAft>
            </a:pPr>
            <a:r>
              <a:rPr lang="pl-PL" sz="1800" b="1" dirty="0"/>
              <a:t>Rezultaty</a:t>
            </a:r>
          </a:p>
          <a:p>
            <a:pPr>
              <a:spcAft>
                <a:spcPts val="1200"/>
              </a:spcAft>
            </a:pPr>
            <a:r>
              <a:rPr lang="pl-PL" sz="1800" dirty="0"/>
              <a:t>Wprowadzenie </a:t>
            </a:r>
            <a:r>
              <a:rPr lang="pl-PL" sz="1800" dirty="0" err="1"/>
              <a:t>Gather</a:t>
            </a:r>
            <a:r>
              <a:rPr lang="pl-PL" sz="1800" dirty="0"/>
              <a:t> i wirtualnych aktywności przyniosło kilka pozytywnych rezultatów:</a:t>
            </a:r>
          </a:p>
          <a:p>
            <a:pPr marL="285750" indent="-285750">
              <a:spcAft>
                <a:spcPts val="1200"/>
              </a:spcAft>
              <a:buFont typeface="Arial" panose="020B0604020202020204" pitchFamily="34" charset="0"/>
              <a:buChar char="•"/>
            </a:pPr>
            <a:r>
              <a:rPr lang="pl-PL" sz="1800" b="1" dirty="0"/>
              <a:t>Zwiększenie pewności siebie pracowników</a:t>
            </a:r>
            <a:r>
              <a:rPr lang="en-GB" sz="1800" b="1" dirty="0"/>
              <a:t>: </a:t>
            </a:r>
            <a:r>
              <a:rPr lang="pl-PL" sz="1800" dirty="0"/>
              <a:t>Pracownicy zgłaszali, że czują się zmotywowani i są w dobrych kontaktach ze współpracownikami, pomimo fizycznej odległości. Wirtualne działania przyniosły poczucie wspólnoty i koleżeństwa.</a:t>
            </a:r>
          </a:p>
          <a:p>
            <a:pPr marL="285750" indent="-285750">
              <a:spcAft>
                <a:spcPts val="1200"/>
              </a:spcAft>
              <a:buFont typeface="Arial" panose="020B0604020202020204" pitchFamily="34" charset="0"/>
              <a:buChar char="•"/>
            </a:pPr>
            <a:r>
              <a:rPr lang="pl-PL" sz="1800" b="1" dirty="0"/>
              <a:t>Dbanie o </a:t>
            </a:r>
            <a:r>
              <a:rPr lang="en-GB" sz="1800" b="1" dirty="0"/>
              <a:t>Well-being: </a:t>
            </a:r>
            <a:r>
              <a:rPr lang="pl-PL" sz="1800" dirty="0"/>
              <a:t>T2C odnotowało wzrost dobrego samopoczucia pracowników oraz zmniejszenie poczucia izolacji i stresu, co było niezbędne w trudnych czasach pandemii</a:t>
            </a:r>
            <a:r>
              <a:rPr lang="en-GB" sz="1800" dirty="0"/>
              <a:t>.</a:t>
            </a:r>
          </a:p>
          <a:p>
            <a:pPr marL="285750" indent="-285750">
              <a:spcAft>
                <a:spcPts val="1200"/>
              </a:spcAft>
              <a:buFont typeface="Arial" panose="020B0604020202020204" pitchFamily="34" charset="0"/>
              <a:buChar char="•"/>
            </a:pPr>
            <a:r>
              <a:rPr lang="pl-PL" sz="1800" b="1" dirty="0"/>
              <a:t>Wzrost kreatywności</a:t>
            </a:r>
            <a:r>
              <a:rPr lang="en-GB" sz="1800" b="1" dirty="0"/>
              <a:t>: </a:t>
            </a:r>
            <a:r>
              <a:rPr lang="pl-PL" sz="1800" dirty="0"/>
              <a:t>Konkursy z kapeluszami i tematyczne przestrzenie </a:t>
            </a:r>
            <a:r>
              <a:rPr lang="pl-PL" sz="1800" dirty="0" err="1"/>
              <a:t>Gather</a:t>
            </a:r>
            <a:r>
              <a:rPr lang="pl-PL" sz="1800" dirty="0"/>
              <a:t> zachęcały pracowników do wykorzystania swojej kreatywności, wspierając pozytywne i innowacyjne środowisko pracy.</a:t>
            </a:r>
            <a:endParaRPr lang="en-GB" sz="1800" dirty="0"/>
          </a:p>
        </p:txBody>
      </p:sp>
    </p:spTree>
    <p:extLst>
      <p:ext uri="{BB962C8B-B14F-4D97-AF65-F5344CB8AC3E}">
        <p14:creationId xmlns:p14="http://schemas.microsoft.com/office/powerpoint/2010/main" val="2293159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 Study: </a:t>
            </a:r>
            <a:r>
              <a:rPr lang="pl-PL" sz="2400" b="1" i="0" dirty="0">
                <a:effectLst/>
                <a:latin typeface="Söhne"/>
              </a:rPr>
              <a:t>Wykorzystanie wirtualnego narzędzia </a:t>
            </a:r>
            <a:r>
              <a:rPr lang="en-GB" sz="2400" b="1" i="0" dirty="0">
                <a:effectLst/>
                <a:latin typeface="Söhne"/>
              </a:rPr>
              <a:t>-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644242"/>
            <a:ext cx="10483429" cy="4547069"/>
          </a:xfrm>
        </p:spPr>
        <p:txBody>
          <a:bodyPr/>
          <a:lstStyle/>
          <a:p>
            <a:pPr marL="285750" indent="-285750">
              <a:spcAft>
                <a:spcPts val="1200"/>
              </a:spcAft>
              <a:buFont typeface="Arial" panose="020B0604020202020204" pitchFamily="34" charset="0"/>
              <a:buChar char="•"/>
            </a:pPr>
            <a:r>
              <a:rPr lang="pl-PL" sz="1800" b="1" dirty="0"/>
              <a:t>Zwiększenie produktywności</a:t>
            </a:r>
            <a:r>
              <a:rPr lang="en-GB" sz="1800" b="1" dirty="0"/>
              <a:t>: </a:t>
            </a:r>
            <a:r>
              <a:rPr lang="pl-PL" sz="1800" dirty="0"/>
              <a:t>Działania te miały pozytywny wpływ na produktywność i motywację, a pracownicy wykazali się nowym zaangażowaniem w swoją pracę.</a:t>
            </a:r>
          </a:p>
          <a:p>
            <a:pPr algn="ctr">
              <a:spcAft>
                <a:spcPts val="1200"/>
              </a:spcAft>
            </a:pPr>
            <a:r>
              <a:rPr lang="pl-PL" sz="1800" b="1" dirty="0"/>
              <a:t>Wnioski</a:t>
            </a:r>
          </a:p>
          <a:p>
            <a:pPr>
              <a:spcAft>
                <a:spcPts val="1200"/>
              </a:spcAft>
            </a:pPr>
            <a:r>
              <a:rPr lang="pl-PL" sz="1800" dirty="0"/>
              <a:t>Doświadczenie T2C podkreśla kilka kluczowych wniosków dla organizacji stojących przed podobnymi wyzwaniami:</a:t>
            </a:r>
          </a:p>
          <a:p>
            <a:pPr marL="285750" indent="-285750">
              <a:spcAft>
                <a:spcPts val="1200"/>
              </a:spcAft>
              <a:buFont typeface="Arial" panose="020B0604020202020204" pitchFamily="34" charset="0"/>
              <a:buChar char="•"/>
            </a:pPr>
            <a:r>
              <a:rPr lang="en-GB" sz="1800" b="1" dirty="0" err="1"/>
              <a:t>Zdolność</a:t>
            </a:r>
            <a:r>
              <a:rPr lang="en-GB" sz="1800" b="1" dirty="0"/>
              <a:t> </a:t>
            </a:r>
            <a:r>
              <a:rPr lang="en-GB" sz="1800" b="1" dirty="0" err="1"/>
              <a:t>adaptacji</a:t>
            </a:r>
            <a:r>
              <a:rPr lang="en-GB" sz="1800" b="1" dirty="0"/>
              <a:t>:</a:t>
            </a:r>
            <a:r>
              <a:rPr lang="en-GB" sz="1800" dirty="0"/>
              <a:t> </a:t>
            </a:r>
            <a:r>
              <a:rPr lang="pl-PL" sz="1800" dirty="0"/>
              <a:t>Przyjmowanie innowacyjnych rozwiązań i dostosowywanie się do zmieniających się okoliczności ma zasadnicze znaczenie dla utrzymania pozytywnego środowiska pracy..</a:t>
            </a:r>
          </a:p>
          <a:p>
            <a:pPr marL="285750" indent="-285750">
              <a:spcAft>
                <a:spcPts val="1200"/>
              </a:spcAft>
              <a:buFont typeface="Arial" panose="020B0604020202020204" pitchFamily="34" charset="0"/>
              <a:buChar char="•"/>
            </a:pPr>
            <a:r>
              <a:rPr lang="pl-PL" sz="1800" b="1" dirty="0"/>
              <a:t>Łączność: </a:t>
            </a:r>
            <a:r>
              <a:rPr lang="pl-PL" sz="1800" dirty="0"/>
              <a:t>Utrzymywanie więzi między pracownikami ma kluczowe znaczenie dla dobrego samopoczucia i produktywności w pracy zdalnej.</a:t>
            </a:r>
            <a:endParaRPr lang="en-GB" sz="1800" dirty="0"/>
          </a:p>
          <a:p>
            <a:pPr marL="285750" indent="-285750">
              <a:spcAft>
                <a:spcPts val="1200"/>
              </a:spcAft>
              <a:buFont typeface="Arial" panose="020B0604020202020204" pitchFamily="34" charset="0"/>
              <a:buChar char="•"/>
            </a:pPr>
            <a:r>
              <a:rPr lang="pl-PL" sz="1800" b="1" dirty="0"/>
              <a:t>Balans między pracą a chwilą przerwy</a:t>
            </a:r>
            <a:r>
              <a:rPr lang="en-GB" sz="1800" b="1" dirty="0"/>
              <a:t>: </a:t>
            </a:r>
            <a:r>
              <a:rPr lang="pl-PL" sz="1800" dirty="0"/>
              <a:t>Połączenie platform związanych z pracą, takich jak </a:t>
            </a:r>
            <a:r>
              <a:rPr lang="pl-PL" sz="1800" dirty="0" err="1"/>
              <a:t>Gather</a:t>
            </a:r>
            <a:r>
              <a:rPr lang="pl-PL" sz="1800" dirty="0"/>
              <a:t>, z kreatywnymi i przyjemnymi zajęciami może sprzyjać dynamicznemu i angażującemu środowisku pracy zdalnej.</a:t>
            </a:r>
          </a:p>
          <a:p>
            <a:pPr marL="285750" indent="-285750">
              <a:spcAft>
                <a:spcPts val="1200"/>
              </a:spcAft>
              <a:buFont typeface="Arial" panose="020B0604020202020204" pitchFamily="34" charset="0"/>
              <a:buChar char="•"/>
            </a:pPr>
            <a:r>
              <a:rPr lang="pl-PL" sz="1800" b="1" dirty="0"/>
              <a:t>Zaangażowanie pracowników</a:t>
            </a:r>
            <a:r>
              <a:rPr lang="en-GB" sz="1800" b="1" dirty="0"/>
              <a:t>: </a:t>
            </a:r>
            <a:r>
              <a:rPr lang="pl-PL" sz="1800" dirty="0"/>
              <a:t>Zaangażowanie pracowników w proces decyzyjny i planowanie aktywności może zapewnić, że działania będą zarówno przyjemne, jak i znaczące.</a:t>
            </a:r>
            <a:endParaRPr lang="en-GB" sz="1800" dirty="0"/>
          </a:p>
        </p:txBody>
      </p:sp>
    </p:spTree>
    <p:extLst>
      <p:ext uri="{BB962C8B-B14F-4D97-AF65-F5344CB8AC3E}">
        <p14:creationId xmlns:p14="http://schemas.microsoft.com/office/powerpoint/2010/main" val="1386533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pl-PL" dirty="0" err="1"/>
              <a:t>Follow</a:t>
            </a:r>
            <a:r>
              <a:rPr lang="pl-PL" dirty="0"/>
              <a:t> </a:t>
            </a:r>
            <a:r>
              <a:rPr lang="pl-PL" dirty="0" err="1"/>
              <a:t>our</a:t>
            </a:r>
            <a:r>
              <a:rPr lang="pl-PL" dirty="0"/>
              <a:t> </a:t>
            </a:r>
            <a:r>
              <a:rPr lang="pl-PL" dirty="0" err="1"/>
              <a:t>journey</a:t>
            </a:r>
            <a:r>
              <a:rPr lang="pl-PL" dirty="0"/>
              <a:t>!</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CZĘŚĆ </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pl-PL" b="1" dirty="0"/>
              <a:t>KOMUNIKACJA W PRACY</a:t>
            </a:r>
            <a:endParaRPr lang="en-US" b="1" dirty="0"/>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dirty="0"/>
              <a:t>Wprowadzenie</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1882" y="1630873"/>
            <a:ext cx="10483429" cy="4439577"/>
          </a:xfrm>
        </p:spPr>
        <p:txBody>
          <a:bodyPr/>
          <a:lstStyle/>
          <a:p>
            <a:pPr algn="just"/>
            <a:r>
              <a:rPr lang="pl-PL" sz="1800" dirty="0"/>
              <a:t>W dzisiejszym zinformatyzowanym globalnym świecie, w którym narzędzia cyfrowe umożliwiają płynną komunikację i współpracę, ważne jest, aby podchodzić do komunikacji pod względem zarówno wydajności a także ich dobrego samopoczucia. Moduł ten analizuje związek między komunikacją cyfrową a dobrostanem cyfrowym, podkreślając, w jaki sposób organizacje mogą wykorzystywać technologię, zachowując równowagę, która chroni zdrowie psychiczne i emocjonalne. Moduł ten oferuje strategie świadomego korzystania z narzędzi cyfrowych. Jego celem jest pomoc zarówno pracodawcom, jak i pracownikom w tworzeniu miejsca pracy, które odnosi sukcesy cyfrowe, jednocześnie wspierając dobre samopoczucie swoich członków.</a:t>
            </a:r>
          </a:p>
          <a:p>
            <a:pPr algn="just"/>
            <a:endParaRPr lang="en-US" sz="1800" dirty="0"/>
          </a:p>
          <a:p>
            <a:pPr algn="just"/>
            <a:r>
              <a:rPr lang="pl-PL" sz="1800" b="1" dirty="0"/>
              <a:t>Komunikacja biurowa </a:t>
            </a:r>
            <a:r>
              <a:rPr lang="pl-PL" sz="1800" dirty="0"/>
              <a:t>to wszelkie interakcje, wymiany lub dyskusje, które są istotne dla zadań, projektów lub obowiązków w kontekście zawodowym. Komunikacja ta może przybierać różne formy, takie jak e-maile, wiadomości, rozmowy telefoniczne, wideokonferencje, spotkania i współpraca na platformach cyfrowych. Komunikacja związana z pracą ma na celu ułatwienie skutecznej koordynacji, wymiany informacji, podejmowania decyzji i współpracy między współpracownikami, zespołami i interesariuszami w celu osiągnięcia celów organizacyjnych i utrzymania wydajnego przepływu pracy.</a:t>
            </a:r>
            <a:endParaRPr lang="en-US" sz="2000" dirty="0"/>
          </a:p>
          <a:p>
            <a:pPr algn="just"/>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165909" y="1193863"/>
            <a:ext cx="5501484" cy="4813657"/>
          </a:xfrm>
        </p:spPr>
        <p:txBody>
          <a:bodyPr/>
          <a:lstStyle/>
          <a:p>
            <a:pPr marL="0" algn="just">
              <a:spcAft>
                <a:spcPts val="1200"/>
              </a:spcAft>
            </a:pPr>
            <a:r>
              <a:rPr lang="pl-PL" sz="1800" dirty="0"/>
              <a:t>Komunikacja zawsze była niezbędna w biznesie. Jednak dzięki nowym technologiom cyfrowym nasze metody komunikacji znacznie się zmieniły. Przeszliśmy od listów i notatek do szybkich wiadomości, e-maili i połączeń wideo, zmieniając sposób komunikacji biznesowej.</a:t>
            </a:r>
          </a:p>
          <a:p>
            <a:pPr marL="0" algn="just">
              <a:spcAft>
                <a:spcPts val="1200"/>
              </a:spcAft>
            </a:pPr>
            <a:r>
              <a:rPr lang="pl-PL" sz="1800" dirty="0"/>
              <a:t>Komunikacja cyfrowa nie tylko upraszcza nasze interakcje i daje nam dostęp do natychmiastowego dostępu do informacji, ale ma również kluczowe znaczenie dla firm. Pomaga stworzyć jednolitą kulturę korporacyjną i zwiększa świadomość marki. Co więcej, dzięki odpowiednim narzędziom komunikacyjnym, firmy mogą dotrzeć do szerszego grona odbiorców i dostosować się do zmieniających się wymagań rynku. Skuteczna i jasna komunikacja jest niezbędna do budowania udanych relacji biznesowych zarówno z pracownikami, jak i klientami.</a:t>
            </a:r>
            <a:endParaRPr lang="en-US" sz="1800" dirty="0"/>
          </a:p>
        </p:txBody>
      </p:sp>
      <p:pic>
        <p:nvPicPr>
          <p:cNvPr id="10" name="Marcador de posición de imagen 9">
            <a:extLst>
              <a:ext uri="{FF2B5EF4-FFF2-40B4-BE49-F238E27FC236}">
                <a16:creationId xmlns:a16="http://schemas.microsoft.com/office/drawing/2014/main" id="{C5B58EAF-C8DF-E636-B5B3-8ACF0B094D7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pPr algn="r"/>
            <a:r>
              <a:rPr lang="pl-PL" dirty="0"/>
              <a:t>Cyfrowa komunikacja w pracy</a:t>
            </a:r>
            <a:endParaRPr lang="en-US" dirty="0"/>
          </a:p>
        </p:txBody>
      </p:sp>
    </p:spTree>
    <p:extLst>
      <p:ext uri="{BB962C8B-B14F-4D97-AF65-F5344CB8AC3E}">
        <p14:creationId xmlns:p14="http://schemas.microsoft.com/office/powerpoint/2010/main" val="7546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9" y="1382591"/>
            <a:ext cx="6119938" cy="4693261"/>
          </a:xfrm>
        </p:spPr>
        <p:txBody>
          <a:bodyPr/>
          <a:lstStyle/>
          <a:p>
            <a:pPr algn="just">
              <a:spcAft>
                <a:spcPts val="1200"/>
              </a:spcAft>
            </a:pPr>
            <a:r>
              <a:rPr lang="pl-PL" sz="1800" dirty="0"/>
              <a:t>Jeśli zasady i warunki pracy zdalnej nie są jasno ustalone i nie są uwzględnione w wewnętrznej komunikacji organizacyjnej, mogą pojawić się zagrożenia psychospołeczne. Niektóre czynniki związane z komunikacją cyfrową to:</a:t>
            </a:r>
            <a:endParaRPr lang="en-US" sz="1800" dirty="0"/>
          </a:p>
          <a:p>
            <a:pPr marL="285750" indent="-285750" algn="just">
              <a:spcAft>
                <a:spcPts val="1200"/>
              </a:spcAft>
              <a:buFont typeface="Arial" panose="020B0604020202020204" pitchFamily="34" charset="0"/>
              <a:buChar char="•"/>
            </a:pPr>
            <a:r>
              <a:rPr lang="pl-PL" sz="1800" dirty="0"/>
              <a:t>Słaby przepływ informacji i słaba informacja zwrotna między przełożonym a pracownikiem ze względu na trudności w interakcji w wirtualnych przestrzeniach roboczych lub brak procedur i kanałów komunikacji z pracownikami zdalnymi.</a:t>
            </a:r>
          </a:p>
          <a:p>
            <a:pPr marL="285750" indent="-285750" algn="just">
              <a:spcAft>
                <a:spcPts val="1200"/>
              </a:spcAft>
              <a:buFont typeface="Arial" panose="020B0604020202020204" pitchFamily="34" charset="0"/>
              <a:buChar char="•"/>
            </a:pPr>
            <a:r>
              <a:rPr lang="pl-PL" sz="1800" dirty="0"/>
              <a:t>"Depersonalizacja" pracownika zdalnego jest spowodowana trudnościami w komunikacji za pośrednictwem mediów i pracy zdalnej i może wpływać na postrzeganie przez pracownika zdalnego tego, że jego praca jest mniej ważna i gorzej oceniana. </a:t>
            </a:r>
          </a:p>
          <a:p>
            <a:pPr marL="285750" indent="-285750" algn="just">
              <a:spcAft>
                <a:spcPts val="1200"/>
              </a:spcAft>
              <a:buFont typeface="Arial" panose="020B0604020202020204" pitchFamily="34" charset="0"/>
              <a:buChar char="•"/>
            </a:pPr>
            <a:r>
              <a:rPr lang="pl-PL" sz="1800" dirty="0"/>
              <a:t>Brak odpowiednich kanałów informacyjnych i komunikacyjnych ułatwiających interakcję z pracownikami zdalnymi i pomiędzy nimi.</a:t>
            </a:r>
            <a:endParaRPr lang="en-US" sz="1800" dirty="0"/>
          </a:p>
        </p:txBody>
      </p:sp>
      <p:pic>
        <p:nvPicPr>
          <p:cNvPr id="7" name="Marcador de posición de imagen 6">
            <a:extLst>
              <a:ext uri="{FF2B5EF4-FFF2-40B4-BE49-F238E27FC236}">
                <a16:creationId xmlns:a16="http://schemas.microsoft.com/office/drawing/2014/main" id="{F9A78D1A-17DD-90C3-82A2-9B620949706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3200" dirty="0"/>
              <a:t>Jaki wpływ ma komunikacja w organizacji?</a:t>
            </a:r>
            <a:endParaRPr lang="en-US" sz="3200" dirty="0"/>
          </a:p>
        </p:txBody>
      </p:sp>
    </p:spTree>
    <p:extLst>
      <p:ext uri="{BB962C8B-B14F-4D97-AF65-F5344CB8AC3E}">
        <p14:creationId xmlns:p14="http://schemas.microsoft.com/office/powerpoint/2010/main" val="140457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327972"/>
            <a:ext cx="10483431" cy="804265"/>
          </a:xfrm>
        </p:spPr>
        <p:txBody>
          <a:bodyPr/>
          <a:lstStyle/>
          <a:p>
            <a:pPr algn="ctr"/>
            <a:r>
              <a:rPr lang="pl-PL" dirty="0"/>
              <a:t>Zalety sprawnej komunikacji cyfrowej w organizacji</a:t>
            </a:r>
            <a:endParaRPr lang="en-IE" dirty="0"/>
          </a:p>
        </p:txBody>
      </p:sp>
      <p:grpSp>
        <p:nvGrpSpPr>
          <p:cNvPr id="15" name="Grupo 14">
            <a:extLst>
              <a:ext uri="{FF2B5EF4-FFF2-40B4-BE49-F238E27FC236}">
                <a16:creationId xmlns:a16="http://schemas.microsoft.com/office/drawing/2014/main" id="{15666783-1B5E-215A-CBF7-02E8E0B43DAF}"/>
              </a:ext>
            </a:extLst>
          </p:cNvPr>
          <p:cNvGrpSpPr/>
          <p:nvPr/>
        </p:nvGrpSpPr>
        <p:grpSpPr>
          <a:xfrm>
            <a:off x="302070" y="1800125"/>
            <a:ext cx="3707934" cy="2185214"/>
            <a:chOff x="814406" y="1986437"/>
            <a:chExt cx="3707934" cy="2185214"/>
          </a:xfrm>
        </p:grpSpPr>
        <p:sp>
          <p:nvSpPr>
            <p:cNvPr id="4" name="Rectangle: Rounded Corners 3">
              <a:extLst>
                <a:ext uri="{FF2B5EF4-FFF2-40B4-BE49-F238E27FC236}">
                  <a16:creationId xmlns:a16="http://schemas.microsoft.com/office/drawing/2014/main" id="{D708BEF2-F9A8-B695-FB43-D7B7BB8E36B9}"/>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C5909A24-104C-4F3B-5DA1-DDA74DC0E81A}"/>
                </a:ext>
              </a:extLst>
            </p:cNvPr>
            <p:cNvSpPr txBox="1"/>
            <p:nvPr/>
          </p:nvSpPr>
          <p:spPr>
            <a:xfrm>
              <a:off x="939447" y="1986437"/>
              <a:ext cx="3457853" cy="2185214"/>
            </a:xfrm>
            <a:prstGeom prst="rect">
              <a:avLst/>
            </a:prstGeom>
            <a:noFill/>
          </p:spPr>
          <p:txBody>
            <a:bodyPr wrap="square" rtlCol="0" anchor="ctr">
              <a:spAutoFit/>
            </a:bodyPr>
            <a:lstStyle/>
            <a:p>
              <a:pPr algn="ct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Wzmocnienie współpracy</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pl-PL" sz="1400" dirty="0">
                  <a:solidFill>
                    <a:schemeClr val="bg1"/>
                  </a:solidFill>
                  <a:latin typeface="Calibri" panose="020F0502020204030204" pitchFamily="34" charset="0"/>
                  <a:ea typeface="Calibri" panose="020F0502020204030204" pitchFamily="34" charset="0"/>
                  <a:cs typeface="Calibri" panose="020F0502020204030204" pitchFamily="34" charset="0"/>
                </a:rPr>
                <a:t>Przejrzysta i terminowa komunikacja cyfrowa sprzyja współpracy między zespołami, działami, a nawet pracownikami zdalnymi. Umożliwia to szybkie podejmowanie decyzji, rozwiązywanie problemów i realizację projektów, ponieważ współpracownicy mogą łatwo dzielić się pomysłami, aktualizacjami i opiniami.</a:t>
              </a:r>
              <a:endParaRPr lang="en-IE" sz="1200" dirty="0"/>
            </a:p>
          </p:txBody>
        </p:sp>
      </p:grpSp>
      <p:grpSp>
        <p:nvGrpSpPr>
          <p:cNvPr id="16" name="Grupo 15">
            <a:extLst>
              <a:ext uri="{FF2B5EF4-FFF2-40B4-BE49-F238E27FC236}">
                <a16:creationId xmlns:a16="http://schemas.microsoft.com/office/drawing/2014/main" id="{9BE5BA9A-D851-6DB9-B14B-AFE8DF1DCF81}"/>
              </a:ext>
            </a:extLst>
          </p:cNvPr>
          <p:cNvGrpSpPr/>
          <p:nvPr/>
        </p:nvGrpSpPr>
        <p:grpSpPr>
          <a:xfrm>
            <a:off x="4241420" y="1800125"/>
            <a:ext cx="3707934" cy="2185214"/>
            <a:chOff x="814406" y="1986437"/>
            <a:chExt cx="3707934" cy="2185214"/>
          </a:xfrm>
          <a:solidFill>
            <a:srgbClr val="B79974"/>
          </a:solidFill>
        </p:grpSpPr>
        <p:sp>
          <p:nvSpPr>
            <p:cNvPr id="17" name="Rectangle: Rounded Corners 3">
              <a:extLst>
                <a:ext uri="{FF2B5EF4-FFF2-40B4-BE49-F238E27FC236}">
                  <a16:creationId xmlns:a16="http://schemas.microsoft.com/office/drawing/2014/main" id="{12029C6B-8063-46F8-3067-66C777EADF0E}"/>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 name="TextBox 5">
              <a:extLst>
                <a:ext uri="{FF2B5EF4-FFF2-40B4-BE49-F238E27FC236}">
                  <a16:creationId xmlns:a16="http://schemas.microsoft.com/office/drawing/2014/main" id="{1000862B-074B-42A1-1F14-01B7B9B35D83}"/>
                </a:ext>
              </a:extLst>
            </p:cNvPr>
            <p:cNvSpPr txBox="1"/>
            <p:nvPr/>
          </p:nvSpPr>
          <p:spPr>
            <a:xfrm>
              <a:off x="939447" y="2094159"/>
              <a:ext cx="3457853" cy="1969770"/>
            </a:xfrm>
            <a:prstGeom prst="rect">
              <a:avLst/>
            </a:prstGeom>
            <a:noFill/>
          </p:spPr>
          <p:txBody>
            <a:bodyPr wrap="square" rtlCol="0" anchor="ctr">
              <a:spAutoFit/>
            </a:bodyPr>
            <a:lstStyle/>
            <a:p>
              <a:pPr algn="ct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Szybka reakcja</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pl-PL" sz="1400" dirty="0">
                  <a:solidFill>
                    <a:schemeClr val="bg1"/>
                  </a:solidFill>
                  <a:latin typeface="Calibri" panose="020F0502020204030204" pitchFamily="34" charset="0"/>
                  <a:ea typeface="Calibri" panose="020F0502020204030204" pitchFamily="34" charset="0"/>
                  <a:cs typeface="Calibri" panose="020F0502020204030204" pitchFamily="34" charset="0"/>
                </a:rPr>
                <a:t>Platformy cyfrowe zapewniają aktualizacje w czasie rzeczywistym, umożliwiając członkom zespołu natychmiastowe informowanie o rozwoju projektu, zmianach i nowościach. Zapewnia to, że wszyscy są na tej samej stronie, minimalizując zamieszanie i zwiększając produktywność.</a:t>
              </a:r>
              <a:endParaRPr lang="en-IE" sz="1200" dirty="0"/>
            </a:p>
          </p:txBody>
        </p:sp>
      </p:grpSp>
      <p:grpSp>
        <p:nvGrpSpPr>
          <p:cNvPr id="19" name="Grupo 18">
            <a:extLst>
              <a:ext uri="{FF2B5EF4-FFF2-40B4-BE49-F238E27FC236}">
                <a16:creationId xmlns:a16="http://schemas.microsoft.com/office/drawing/2014/main" id="{1AE4677B-DA58-034F-D290-7124F0F2FF17}"/>
              </a:ext>
            </a:extLst>
          </p:cNvPr>
          <p:cNvGrpSpPr/>
          <p:nvPr/>
        </p:nvGrpSpPr>
        <p:grpSpPr>
          <a:xfrm>
            <a:off x="8180162" y="1800125"/>
            <a:ext cx="3707934" cy="2185214"/>
            <a:chOff x="814406" y="1986437"/>
            <a:chExt cx="3707934" cy="2185214"/>
          </a:xfrm>
        </p:grpSpPr>
        <p:sp>
          <p:nvSpPr>
            <p:cNvPr id="20" name="Rectangle: Rounded Corners 3">
              <a:extLst>
                <a:ext uri="{FF2B5EF4-FFF2-40B4-BE49-F238E27FC236}">
                  <a16:creationId xmlns:a16="http://schemas.microsoft.com/office/drawing/2014/main" id="{942D4DA3-3E3A-4B41-5506-BAD771C9B8AA}"/>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5">
              <a:extLst>
                <a:ext uri="{FF2B5EF4-FFF2-40B4-BE49-F238E27FC236}">
                  <a16:creationId xmlns:a16="http://schemas.microsoft.com/office/drawing/2014/main" id="{BF479BF2-3674-D9D4-CE98-E8970AC33DFC}"/>
                </a:ext>
              </a:extLst>
            </p:cNvPr>
            <p:cNvSpPr txBox="1"/>
            <p:nvPr/>
          </p:nvSpPr>
          <p:spPr>
            <a:xfrm>
              <a:off x="939447" y="2124936"/>
              <a:ext cx="3457853" cy="1908215"/>
            </a:xfrm>
            <a:prstGeom prst="rect">
              <a:avLst/>
            </a:prstGeom>
            <a:noFill/>
          </p:spPr>
          <p:txBody>
            <a:bodyPr wrap="square" rtlCol="0" anchor="ctr">
              <a:spAutoFit/>
            </a:bodyPr>
            <a:lstStyle/>
            <a:p>
              <a:pPr algn="ctr"/>
              <a:r>
                <a:rPr lang="pl-PL" sz="2000" b="1" dirty="0">
                  <a:solidFill>
                    <a:schemeClr val="bg1"/>
                  </a:solidFill>
                  <a:latin typeface="Calibri" panose="020F0502020204030204" pitchFamily="34" charset="0"/>
                  <a:ea typeface="Calibri" panose="020F0502020204030204" pitchFamily="34" charset="0"/>
                  <a:cs typeface="Calibri" panose="020F0502020204030204" pitchFamily="34" charset="0"/>
                </a:rPr>
                <a:t>Oszczędność czasu i pieniędzy</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pl-PL" sz="1400" dirty="0">
                  <a:solidFill>
                    <a:schemeClr val="bg1"/>
                  </a:solidFill>
                  <a:latin typeface="Calibri" panose="020F0502020204030204" pitchFamily="34" charset="0"/>
                  <a:ea typeface="Calibri" panose="020F0502020204030204" pitchFamily="34" charset="0"/>
                  <a:cs typeface="Calibri" panose="020F0502020204030204" pitchFamily="34" charset="0"/>
                </a:rPr>
                <a:t>Tradycyjne metody komunikacji, takie jak spotkania na żywo i usługi pocztowe, są czasochłonne. Komunikacja cyfrowa zmniejsza te koszty, umożliwiając natychmiastową komunikację, zwiększając w ten sposób wydajność operacyjną i zmniejszając wydatki.</a:t>
              </a:r>
              <a:endParaRPr lang="en-IE" sz="1200" dirty="0"/>
            </a:p>
          </p:txBody>
        </p:sp>
      </p:grpSp>
      <p:grpSp>
        <p:nvGrpSpPr>
          <p:cNvPr id="22" name="Grupo 21">
            <a:extLst>
              <a:ext uri="{FF2B5EF4-FFF2-40B4-BE49-F238E27FC236}">
                <a16:creationId xmlns:a16="http://schemas.microsoft.com/office/drawing/2014/main" id="{5AAEF07A-FB92-D09C-C866-79DED0DC7C7A}"/>
              </a:ext>
            </a:extLst>
          </p:cNvPr>
          <p:cNvGrpSpPr/>
          <p:nvPr/>
        </p:nvGrpSpPr>
        <p:grpSpPr>
          <a:xfrm>
            <a:off x="302070" y="4137739"/>
            <a:ext cx="3707934" cy="2185214"/>
            <a:chOff x="814406" y="1986437"/>
            <a:chExt cx="3707934" cy="2185214"/>
          </a:xfrm>
          <a:solidFill>
            <a:srgbClr val="B79974"/>
          </a:solidFill>
        </p:grpSpPr>
        <p:sp>
          <p:nvSpPr>
            <p:cNvPr id="23" name="Rectangle: Rounded Corners 3">
              <a:extLst>
                <a:ext uri="{FF2B5EF4-FFF2-40B4-BE49-F238E27FC236}">
                  <a16:creationId xmlns:a16="http://schemas.microsoft.com/office/drawing/2014/main" id="{FB4E20AA-919C-3254-BE19-BECF4F357D9C}"/>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5">
              <a:extLst>
                <a:ext uri="{FF2B5EF4-FFF2-40B4-BE49-F238E27FC236}">
                  <a16:creationId xmlns:a16="http://schemas.microsoft.com/office/drawing/2014/main" id="{A8D44254-32A6-27D8-276C-1F91C8E7B949}"/>
                </a:ext>
              </a:extLst>
            </p:cNvPr>
            <p:cNvSpPr txBox="1"/>
            <p:nvPr/>
          </p:nvSpPr>
          <p:spPr>
            <a:xfrm>
              <a:off x="939446" y="2094159"/>
              <a:ext cx="3457853" cy="1969770"/>
            </a:xfrm>
            <a:prstGeom prst="rect">
              <a:avLst/>
            </a:prstGeom>
            <a:noFill/>
          </p:spPr>
          <p:txBody>
            <a:bodyPr wrap="square" rtlCol="0" anchor="ctr">
              <a:spAutoFit/>
            </a:bodyPr>
            <a:lstStyle/>
            <a:p>
              <a:pPr algn="ct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Globalny zasięg</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pl-PL" sz="1400" dirty="0">
                  <a:solidFill>
                    <a:schemeClr val="bg1"/>
                  </a:solidFill>
                  <a:latin typeface="Calibri" panose="020F0502020204030204" pitchFamily="34" charset="0"/>
                  <a:ea typeface="Calibri" panose="020F0502020204030204" pitchFamily="34" charset="0"/>
                  <a:cs typeface="Calibri" panose="020F0502020204030204" pitchFamily="34" charset="0"/>
                </a:rPr>
                <a:t>Komunikacja cyfrowa przekracza bariery geograficzne, umożliwiając organizacjom łączenie się z partnerami, klientami i interesariuszami na całym świecie. Zwiększa to zasięg rynkowy, ułatwia międzynarodowe partnerstwa i otwiera możliwości rozwoju na nowych rynkach.</a:t>
              </a:r>
              <a:endParaRPr lang="en-IE" sz="1200" dirty="0"/>
            </a:p>
          </p:txBody>
        </p:sp>
      </p:grpSp>
      <p:grpSp>
        <p:nvGrpSpPr>
          <p:cNvPr id="28" name="Grupo 27">
            <a:extLst>
              <a:ext uri="{FF2B5EF4-FFF2-40B4-BE49-F238E27FC236}">
                <a16:creationId xmlns:a16="http://schemas.microsoft.com/office/drawing/2014/main" id="{351F910C-2464-A7EE-BFAB-A618A7B04180}"/>
              </a:ext>
            </a:extLst>
          </p:cNvPr>
          <p:cNvGrpSpPr/>
          <p:nvPr/>
        </p:nvGrpSpPr>
        <p:grpSpPr>
          <a:xfrm>
            <a:off x="4241420" y="4137739"/>
            <a:ext cx="3707934" cy="2185214"/>
            <a:chOff x="814406" y="1986437"/>
            <a:chExt cx="3707934" cy="2185214"/>
          </a:xfrm>
        </p:grpSpPr>
        <p:sp>
          <p:nvSpPr>
            <p:cNvPr id="29" name="Rectangle: Rounded Corners 3">
              <a:extLst>
                <a:ext uri="{FF2B5EF4-FFF2-40B4-BE49-F238E27FC236}">
                  <a16:creationId xmlns:a16="http://schemas.microsoft.com/office/drawing/2014/main" id="{A658125A-86D9-F026-1832-56B7D30E0EF1}"/>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5">
              <a:extLst>
                <a:ext uri="{FF2B5EF4-FFF2-40B4-BE49-F238E27FC236}">
                  <a16:creationId xmlns:a16="http://schemas.microsoft.com/office/drawing/2014/main" id="{FA76763A-EC4B-2104-D24D-D651C43602AA}"/>
                </a:ext>
              </a:extLst>
            </p:cNvPr>
            <p:cNvSpPr txBox="1"/>
            <p:nvPr/>
          </p:nvSpPr>
          <p:spPr>
            <a:xfrm>
              <a:off x="939447" y="2047993"/>
              <a:ext cx="3457853" cy="2062103"/>
            </a:xfrm>
            <a:prstGeom prst="rect">
              <a:avLst/>
            </a:prstGeom>
            <a:noFill/>
          </p:spPr>
          <p:txBody>
            <a:bodyPr wrap="square" rtlCol="0" anchor="ctr">
              <a:spAutoFit/>
            </a:bodyPr>
            <a:lstStyle/>
            <a:p>
              <a:pPr algn="just"/>
              <a:r>
                <a:rPr lang="en-US" sz="1600" b="1" dirty="0" err="1">
                  <a:solidFill>
                    <a:schemeClr val="bg1"/>
                  </a:solidFill>
                  <a:latin typeface="Calibri" panose="020F0502020204030204" pitchFamily="34" charset="0"/>
                  <a:ea typeface="Calibri" panose="020F0502020204030204" pitchFamily="34" charset="0"/>
                  <a:cs typeface="Calibri" panose="020F0502020204030204" pitchFamily="34" charset="0"/>
                </a:rPr>
                <a:t>Skuteczne</a:t>
              </a: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ea typeface="Calibri" panose="020F0502020204030204" pitchFamily="34" charset="0"/>
                  <a:cs typeface="Calibri" panose="020F0502020204030204" pitchFamily="34" charset="0"/>
                </a:rPr>
                <a:t>rozwiązywanie</a:t>
              </a: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ea typeface="Calibri" panose="020F0502020204030204" pitchFamily="34" charset="0"/>
                  <a:cs typeface="Calibri" panose="020F0502020204030204" pitchFamily="34" charset="0"/>
                </a:rPr>
                <a:t>problemów</a:t>
              </a:r>
              <a:r>
                <a:rPr lang="pl-PL" sz="16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just"/>
              <a:r>
                <a:rPr lang="pl-PL" sz="1400" dirty="0">
                  <a:solidFill>
                    <a:schemeClr val="bg1"/>
                  </a:solidFill>
                  <a:latin typeface="Calibri" panose="020F0502020204030204" pitchFamily="34" charset="0"/>
                  <a:ea typeface="Calibri" panose="020F0502020204030204" pitchFamily="34" charset="0"/>
                  <a:cs typeface="Calibri" panose="020F0502020204030204" pitchFamily="34" charset="0"/>
                </a:rPr>
                <a:t>Gdy pojawiają się wyzwania, szybka komunikacja cyfrowa umożliwia zespołom szybkie rozwiązywanie problemów. Członkowie zespołu mogą zasięgać porad, przeprowadzać burze mózgów i otrzymywać wskazówki od ekspertów, zapobiegając w ten sposób eskalacji drobnych kwestii w poważne problemy.</a:t>
              </a:r>
              <a:endParaRPr lang="en-IE" sz="1200" dirty="0"/>
            </a:p>
          </p:txBody>
        </p:sp>
      </p:grpSp>
      <p:grpSp>
        <p:nvGrpSpPr>
          <p:cNvPr id="31" name="Grupo 30">
            <a:extLst>
              <a:ext uri="{FF2B5EF4-FFF2-40B4-BE49-F238E27FC236}">
                <a16:creationId xmlns:a16="http://schemas.microsoft.com/office/drawing/2014/main" id="{2965C478-74AB-813D-6743-D1E28B437E64}"/>
              </a:ext>
            </a:extLst>
          </p:cNvPr>
          <p:cNvGrpSpPr/>
          <p:nvPr/>
        </p:nvGrpSpPr>
        <p:grpSpPr>
          <a:xfrm>
            <a:off x="8180162" y="4137739"/>
            <a:ext cx="3707934" cy="2185214"/>
            <a:chOff x="814406" y="1986437"/>
            <a:chExt cx="3707934" cy="2185214"/>
          </a:xfrm>
          <a:solidFill>
            <a:srgbClr val="B79974"/>
          </a:solidFill>
        </p:grpSpPr>
        <p:sp>
          <p:nvSpPr>
            <p:cNvPr id="32" name="Rectangle: Rounded Corners 3">
              <a:extLst>
                <a:ext uri="{FF2B5EF4-FFF2-40B4-BE49-F238E27FC236}">
                  <a16:creationId xmlns:a16="http://schemas.microsoft.com/office/drawing/2014/main" id="{398B20EB-48DF-AFB7-AD41-3A3471DD6C02}"/>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TextBox 5">
              <a:extLst>
                <a:ext uri="{FF2B5EF4-FFF2-40B4-BE49-F238E27FC236}">
                  <a16:creationId xmlns:a16="http://schemas.microsoft.com/office/drawing/2014/main" id="{E663B348-9F69-9F15-5A19-F1086C60352A}"/>
                </a:ext>
              </a:extLst>
            </p:cNvPr>
            <p:cNvSpPr txBox="1"/>
            <p:nvPr/>
          </p:nvSpPr>
          <p:spPr>
            <a:xfrm>
              <a:off x="939447" y="2017215"/>
              <a:ext cx="3457853" cy="2123658"/>
            </a:xfrm>
            <a:prstGeom prst="rect">
              <a:avLst/>
            </a:prstGeom>
            <a:noFill/>
          </p:spPr>
          <p:txBody>
            <a:bodyPr wrap="square" rtlCol="0" anchor="ctr">
              <a:spAutoFit/>
            </a:bodyPr>
            <a:lstStyle/>
            <a:p>
              <a:pPr algn="ctr"/>
              <a:r>
                <a:rPr lang="pl-PL" sz="2000" b="1" dirty="0">
                  <a:solidFill>
                    <a:schemeClr val="bg1"/>
                  </a:solidFill>
                  <a:latin typeface="Calibri" panose="020F0502020204030204" pitchFamily="34" charset="0"/>
                  <a:ea typeface="Calibri" panose="020F0502020204030204" pitchFamily="34" charset="0"/>
                  <a:cs typeface="Calibri" panose="020F0502020204030204" pitchFamily="34" charset="0"/>
                </a:rPr>
                <a:t>Elastyczność i praca zdalna</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pl-PL" sz="1400" dirty="0">
                  <a:solidFill>
                    <a:schemeClr val="bg1"/>
                  </a:solidFill>
                  <a:latin typeface="Calibri" panose="020F0502020204030204" pitchFamily="34" charset="0"/>
                  <a:ea typeface="Calibri" panose="020F0502020204030204" pitchFamily="34" charset="0"/>
                  <a:cs typeface="Calibri" panose="020F0502020204030204" pitchFamily="34" charset="0"/>
                </a:rPr>
                <a:t>W erze cyfrowej praca zdalna stała się bardziej elastyczna. Dzięki odpowiednim narzędziom komunikacji cyfrowej pracownicy mogą płynnie współpracować niezależnie od ich fizycznej lokalizacji, co prowadzi do poprawy równowagi między życiem zawodowym a prywatnym i zwiększenia satysfakcji z pracy.</a:t>
              </a:r>
              <a:endParaRPr lang="en-IE" sz="1200" dirty="0"/>
            </a:p>
          </p:txBody>
        </p:sp>
      </p:grpSp>
    </p:spTree>
    <p:extLst>
      <p:ext uri="{BB962C8B-B14F-4D97-AF65-F5344CB8AC3E}">
        <p14:creationId xmlns:p14="http://schemas.microsoft.com/office/powerpoint/2010/main" val="342923981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ef88797d-310b-4d46-ad9c-0c23fa0c8d45"/>
    <ds:schemaRef ds:uri="http://schemas.openxmlformats.org/package/2006/metadata/core-properties"/>
    <ds:schemaRef ds:uri="876de33e-aaa5-4507-9b92-b84e676ded0d"/>
    <ds:schemaRef ds:uri="http://schemas.microsoft.com/office/2006/metadata/properties"/>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10349</TotalTime>
  <Words>4806</Words>
  <Application>Microsoft Office PowerPoint</Application>
  <PresentationFormat>Widescreen</PresentationFormat>
  <Paragraphs>268</Paragraphs>
  <Slides>43</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Abadi Extra Light</vt:lpstr>
      <vt:lpstr>Arial</vt:lpstr>
      <vt:lpstr>Calibri</vt:lpstr>
      <vt:lpstr>Calibri Light</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493</cp:revision>
  <dcterms:created xsi:type="dcterms:W3CDTF">2021-06-15T11:45:52Z</dcterms:created>
  <dcterms:modified xsi:type="dcterms:W3CDTF">2024-02-12T09:19:24Z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