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680" r:id="rId5"/>
    <p:sldId id="681" r:id="rId6"/>
    <p:sldId id="668" r:id="rId7"/>
    <p:sldId id="682" r:id="rId8"/>
    <p:sldId id="689" r:id="rId9"/>
    <p:sldId id="707" r:id="rId10"/>
    <p:sldId id="710" r:id="rId11"/>
    <p:sldId id="687" r:id="rId12"/>
    <p:sldId id="696" r:id="rId13"/>
    <p:sldId id="711" r:id="rId14"/>
    <p:sldId id="688" r:id="rId15"/>
    <p:sldId id="716" r:id="rId16"/>
    <p:sldId id="717" r:id="rId17"/>
    <p:sldId id="697" r:id="rId18"/>
    <p:sldId id="713" r:id="rId19"/>
    <p:sldId id="4324" r:id="rId20"/>
    <p:sldId id="690" r:id="rId21"/>
    <p:sldId id="718" r:id="rId22"/>
    <p:sldId id="719" r:id="rId23"/>
    <p:sldId id="720" r:id="rId24"/>
    <p:sldId id="721" r:id="rId25"/>
    <p:sldId id="4335" r:id="rId26"/>
    <p:sldId id="691" r:id="rId27"/>
    <p:sldId id="4311" r:id="rId28"/>
    <p:sldId id="4310" r:id="rId29"/>
    <p:sldId id="4312" r:id="rId30"/>
    <p:sldId id="4313" r:id="rId31"/>
    <p:sldId id="678" r:id="rId32"/>
    <p:sldId id="4325" r:id="rId33"/>
    <p:sldId id="4330" r:id="rId34"/>
    <p:sldId id="4326" r:id="rId35"/>
    <p:sldId id="4331" r:id="rId36"/>
    <p:sldId id="4327" r:id="rId37"/>
    <p:sldId id="4318" r:id="rId38"/>
    <p:sldId id="4337" r:id="rId39"/>
    <p:sldId id="4338" r:id="rId40"/>
    <p:sldId id="4315" r:id="rId41"/>
    <p:sldId id="699" r:id="rId42"/>
    <p:sldId id="4336" r:id="rId43"/>
    <p:sldId id="4329" r:id="rId44"/>
    <p:sldId id="4332" r:id="rId45"/>
    <p:sldId id="4333" r:id="rId46"/>
    <p:sldId id="4334" r:id="rId47"/>
    <p:sldId id="677" r:id="rId4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9C38C-3C3D-5BB2-321A-0DD612CAF497}" name="Kacper Pajor" initials="KP" userId="b75f84a4fd4f38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15"/>
    <a:srgbClr val="F3B70C"/>
    <a:srgbClr val="942092"/>
    <a:srgbClr val="7654A2"/>
    <a:srgbClr val="7653A2"/>
    <a:srgbClr val="151D24"/>
    <a:srgbClr val="B79974"/>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18"/>
  </p:normalViewPr>
  <p:slideViewPr>
    <p:cSldViewPr snapToGrid="0">
      <p:cViewPr varScale="1">
        <p:scale>
          <a:sx n="59" d="100"/>
          <a:sy n="59" d="100"/>
        </p:scale>
        <p:origin x="956"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DigiWorkWell</a:t>
            </a:r>
            <a:endParaRPr lang="en-US"/>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0B65691D-4D7A-D2E7-1937-CA7D20286FC0}"/>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HEADING</a:t>
            </a:r>
            <a:endParaRPr lang="en-US"/>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Follow our Journey</a:t>
            </a:r>
            <a:endParaRPr lang="en-US"/>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err="1"/>
              <a:t>www.website.eu</a:t>
            </a:r>
            <a:endParaRPr lang="en-GB"/>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44E64693-1D29-7399-59AC-52BDB168162F}"/>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YOUR GUIDE TO DIGI WORK WELL</a:t>
            </a:r>
            <a:endParaRPr lang="en-US"/>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1B3B2C9E-07F9-34F0-EA1E-94AD1BD04323}"/>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2D6D2DAE-EF95-A6DD-804D-886AA60CD5A4}"/>
              </a:ext>
            </a:extLst>
          </p:cNvPr>
          <p:cNvPicPr>
            <a:picLocks noChangeAspect="1"/>
          </p:cNvPicPr>
          <p:nvPr userDrawn="1"/>
        </p:nvPicPr>
        <p:blipFill>
          <a:blip r:embed="rId2"/>
          <a:stretch>
            <a:fillRect/>
          </a:stretch>
        </p:blipFill>
        <p:spPr>
          <a:xfrm>
            <a:off x="8453803" y="5633016"/>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01</a:t>
            </a:r>
            <a:endParaRPr lang="en-US"/>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Introduction</a:t>
            </a:r>
            <a:endParaRPr lang="en-US"/>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02</a:t>
            </a:r>
            <a:endParaRPr lang="en-US"/>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a:t>About us</a:t>
            </a:r>
            <a:endParaRPr lang="en-US"/>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03</a:t>
            </a:r>
            <a:endParaRPr lang="en-US"/>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The Project</a:t>
            </a:r>
            <a:endParaRPr lang="en-US"/>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04</a:t>
            </a:r>
            <a:endParaRPr lang="en-US"/>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Gallery</a:t>
            </a:r>
            <a:endParaRPr lang="en-US"/>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05</a:t>
            </a:r>
            <a:endParaRPr lang="en-US"/>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Our Team</a:t>
            </a:r>
            <a:endParaRPr lang="en-US"/>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06</a:t>
            </a:r>
            <a:endParaRPr lang="en-US"/>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Question and Answers</a:t>
            </a:r>
            <a:endParaRPr lang="en-US"/>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07</a:t>
            </a:r>
            <a:endParaRPr lang="en-US"/>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Conclusion</a:t>
            </a:r>
            <a:endParaRPr lang="en-US"/>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a:t>TABLE OF CONTENTS</a:t>
            </a:r>
            <a:endParaRPr lang="en-US"/>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F5637E49-F810-30F9-E21A-6E57F01FFBC8}"/>
              </a:ext>
            </a:extLst>
          </p:cNvPr>
          <p:cNvPicPr>
            <a:picLocks noChangeAspect="1"/>
          </p:cNvPicPr>
          <p:nvPr userDrawn="1"/>
        </p:nvPicPr>
        <p:blipFill>
          <a:blip r:embed="rId2"/>
          <a:stretch>
            <a:fillRect/>
          </a:stretch>
        </p:blipFill>
        <p:spPr>
          <a:xfrm>
            <a:off x="9333867" y="5551985"/>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 YOUR HEADING</a:t>
            </a:r>
            <a:endParaRPr lang="en-US"/>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a:t>Click to type</a:t>
            </a:r>
            <a:endParaRPr lang="en-US"/>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a:t>01</a:t>
            </a:r>
            <a:endParaRPr lang="en-US"/>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a:t>SECTION</a:t>
            </a:r>
            <a:endParaRPr lang="en-US"/>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a:t>TITLE</a:t>
            </a:r>
            <a:endParaRPr lang="en-US"/>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Jv5yNeHGE"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se.gov.uk/pubns/ck1.pdf" TargetMode="External"/><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spirowaniruchem.pl/breathing-pattern-assessment-sheet.pdf"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cuckoo.fi/en"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1i4CXS5M-e0" TargetMode="External"/><Relationship Id="rId2" Type="http://schemas.openxmlformats.org/officeDocument/2006/relationships/hyperlink" Target="https://www.youtube.com/watch?v=x3ggEl6pzUk" TargetMode="Externa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hyperlink" Target="https://www.youtube.com/watch?v=xw8g7lLnJxM" TargetMode="External"/><Relationship Id="rId4" Type="http://schemas.openxmlformats.org/officeDocument/2006/relationships/hyperlink" Target="https://youtu.be/xw8g7lLnJx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hubermanlab.com/" TargetMode="External"/><Relationship Id="rId3" Type="http://schemas.openxmlformats.org/officeDocument/2006/relationships/hyperlink" Target="https://www.instagram.com/inspirowaniruchem/" TargetMode="External"/><Relationship Id="rId7" Type="http://schemas.openxmlformats.org/officeDocument/2006/relationships/hyperlink" Target="https://www.youtube.com/@MayoClinic" TargetMode="External"/><Relationship Id="rId2" Type="http://schemas.openxmlformats.org/officeDocument/2006/relationships/hyperlink" Target="https://www.facebook.com/inspirowaniruchem" TargetMode="External"/><Relationship Id="rId1" Type="http://schemas.openxmlformats.org/officeDocument/2006/relationships/slideLayout" Target="../slideLayouts/slideLayout12.xml"/><Relationship Id="rId6" Type="http://schemas.openxmlformats.org/officeDocument/2006/relationships/hyperlink" Target="https://iris.who.int/bitstream/handle/10665/336656/9789240015128-eng.pdf?sequence=1" TargetMode="External"/><Relationship Id="rId11" Type="http://schemas.openxmlformats.org/officeDocument/2006/relationships/image" Target="../media/image46.jpeg"/><Relationship Id="rId5" Type="http://schemas.openxmlformats.org/officeDocument/2006/relationships/hyperlink" Target="https://www.hse.gov.uk/" TargetMode="External"/><Relationship Id="rId10" Type="http://schemas.openxmlformats.org/officeDocument/2006/relationships/hyperlink" Target="https://www.youtube.com/@ZHealthPerformance" TargetMode="External"/><Relationship Id="rId4" Type="http://schemas.openxmlformats.org/officeDocument/2006/relationships/hyperlink" Target="https://inspirowaniruchem.pl/" TargetMode="External"/><Relationship Id="rId9" Type="http://schemas.openxmlformats.org/officeDocument/2006/relationships/hyperlink" Target="https://www.youtube.com/@ThePrehabGuy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7"/>
            <a:ext cx="4938506" cy="714468"/>
          </a:xfrm>
          <a:prstGeom prst="rect">
            <a:avLst/>
          </a:prstGeom>
        </p:spPr>
        <p:txBody>
          <a:bodyPr/>
          <a:lstStyle/>
          <a:p>
            <a:r>
              <a:rPr lang="pl-PL" sz="3200" dirty="0"/>
              <a:t>Cyfrowe Zdrowie Fizyczne</a:t>
            </a:r>
            <a:endParaRPr lang="en-IE" sz="3200"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a:t>
            </a:r>
            <a:r>
              <a:rPr lang="pl-PL" dirty="0" err="1"/>
              <a:t>uł</a:t>
            </a:r>
            <a:r>
              <a:rPr lang="pl-PL" dirty="0"/>
              <a:t> 3</a:t>
            </a:r>
            <a:endParaRPr lang="en-US" dirty="0"/>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a:t>www.</a:t>
            </a:r>
            <a:r>
              <a:rPr lang="en-US" b="1"/>
              <a:t>digiworkwell</a:t>
            </a:r>
            <a:r>
              <a:rPr lang="en-US"/>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pic>
        <p:nvPicPr>
          <p:cNvPr id="2" name="Obraz 3" descr="Downloads - Creative Commons">
            <a:extLst>
              <a:ext uri="{FF2B5EF4-FFF2-40B4-BE49-F238E27FC236}">
                <a16:creationId xmlns:a16="http://schemas.microsoft.com/office/drawing/2014/main" id="{3C00CD9F-A304-F4B8-20E5-FB75208EA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958" y="613256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894081" y="411212"/>
            <a:ext cx="6099002" cy="842867"/>
          </a:xfrm>
        </p:spPr>
        <p:txBody>
          <a:bodyPr lIns="91440" tIns="45720" rIns="91440" bIns="45720" anchor="ctr">
            <a:noAutofit/>
          </a:bodyPr>
          <a:lstStyle/>
          <a:p>
            <a:r>
              <a:rPr lang="pl-PL" sz="2800" dirty="0">
                <a:latin typeface="Calibri"/>
                <a:ea typeface="Calibri"/>
                <a:cs typeface="Calibri"/>
              </a:rPr>
              <a:t>Arkusz indywidualnej oceny stylu życia</a:t>
            </a:r>
            <a:endParaRPr lang="en-US" sz="28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278165" y="1960838"/>
            <a:ext cx="6393960" cy="2936323"/>
          </a:xfrm>
        </p:spPr>
        <p:txBody>
          <a:bodyPr lIns="91440" tIns="45720" rIns="91440" bIns="45720" numCol="1" spcCol="288000" anchor="t">
            <a:noAutofit/>
          </a:bodyPr>
          <a:lstStyle/>
          <a:p>
            <a:pPr algn="just"/>
            <a:r>
              <a:rPr lang="pl-PL" sz="2000" b="1" dirty="0">
                <a:solidFill>
                  <a:srgbClr val="00B050"/>
                </a:solidFill>
                <a:latin typeface="Calibri"/>
                <a:ea typeface="Calibri"/>
                <a:cs typeface="Calibri"/>
              </a:rPr>
              <a:t>0-1 x TAK: Jesteś na dobrej drodze. Zadbaj o utrzymanie zdrowych nawyków.</a:t>
            </a:r>
          </a:p>
          <a:p>
            <a:pPr algn="just"/>
            <a:r>
              <a:rPr lang="pl-PL" sz="2000" b="1" dirty="0">
                <a:solidFill>
                  <a:srgbClr val="F3B70C"/>
                </a:solidFill>
                <a:latin typeface="Calibri"/>
                <a:ea typeface="Calibri"/>
                <a:cs typeface="Calibri"/>
              </a:rPr>
              <a:t>2-3 x TAK: Niektóre kwestie w Twoim stylu życia wymagają poprawy. Niewielkie zmiany mogą przynieść znaczącą poprawę zdrowia.</a:t>
            </a:r>
          </a:p>
          <a:p>
            <a:pPr algn="just"/>
            <a:r>
              <a:rPr lang="pl-PL" sz="2000" b="1" dirty="0">
                <a:solidFill>
                  <a:srgbClr val="FF0000"/>
                </a:solidFill>
                <a:latin typeface="Calibri"/>
                <a:ea typeface="Calibri"/>
                <a:cs typeface="Calibri"/>
              </a:rPr>
              <a:t>4+ TAK: Potrzebujesz gruntownej zmiany nawyków zdrowotnych. Wprowadzenie ich w życie znacznie zmniejszy ryzyko chorób cywilizacyjnych i przedwczesnej śmierci. Jeśli czujesz, że nie poradzisz sobie z nimi samodzielnie, skonsultuj się ze specjalistą.</a:t>
            </a:r>
            <a:endParaRPr lang="en-US" sz="2000" dirty="0">
              <a:ea typeface="Calibri"/>
            </a:endParaRPr>
          </a:p>
          <a:p>
            <a:endParaRPr lang="en-US" sz="1200" dirty="0">
              <a:ea typeface="Calibri"/>
            </a:endParaRPr>
          </a:p>
          <a:p>
            <a:endParaRPr lang="en-US" sz="1200" dirty="0">
              <a:ea typeface="Calibri"/>
            </a:endParaRPr>
          </a:p>
          <a:p>
            <a:endParaRPr lang="en-US" sz="1200" dirty="0">
              <a:ea typeface="Calibri"/>
            </a:endParaRPr>
          </a:p>
          <a:p>
            <a:r>
              <a:rPr lang="pl-PL" sz="1200" dirty="0">
                <a:ea typeface="Calibri"/>
              </a:rPr>
              <a:t>Arkusz został przygotowany w oparciu o materiały i publikacje WHO, NIH, HSE:</a:t>
            </a:r>
          </a:p>
          <a:p>
            <a:r>
              <a:rPr lang="pl-PL" sz="1200" dirty="0" err="1">
                <a:ea typeface="Calibri"/>
              </a:rPr>
              <a:t>Ding</a:t>
            </a:r>
            <a:r>
              <a:rPr lang="pl-PL" sz="1200" dirty="0">
                <a:ea typeface="Calibri"/>
              </a:rPr>
              <a:t>, D., </a:t>
            </a:r>
            <a:r>
              <a:rPr lang="pl-PL" sz="1200" dirty="0" err="1">
                <a:ea typeface="Calibri"/>
              </a:rPr>
              <a:t>Gebel</a:t>
            </a:r>
            <a:r>
              <a:rPr lang="pl-PL" sz="1200" dirty="0">
                <a:ea typeface="Calibri"/>
              </a:rPr>
              <a:t>, K., </a:t>
            </a:r>
            <a:r>
              <a:rPr lang="pl-PL" sz="1200" dirty="0" err="1">
                <a:ea typeface="Calibri"/>
              </a:rPr>
              <a:t>Phongsavan</a:t>
            </a:r>
            <a:r>
              <a:rPr lang="pl-PL" sz="1200" dirty="0">
                <a:ea typeface="Calibri"/>
              </a:rPr>
              <a:t>, P., Bauman, A. E., &amp; Merom, D. (2014). Prowadzenie samochodu: droga do niezdrowego stylu życia i złych wyników zdrowotnych. </a:t>
            </a:r>
            <a:r>
              <a:rPr lang="pl-PL" sz="1200" dirty="0" err="1">
                <a:ea typeface="Calibri"/>
              </a:rPr>
              <a:t>PloS</a:t>
            </a:r>
            <a:r>
              <a:rPr lang="pl-PL" sz="1200" dirty="0">
                <a:ea typeface="Calibri"/>
              </a:rPr>
              <a:t> one, 9(6), e94602. Park, J. H., Moon, J. H., Kim, H. J., Kong, M. H., &amp; </a:t>
            </a:r>
            <a:r>
              <a:rPr lang="pl-PL" sz="1200" dirty="0" err="1">
                <a:ea typeface="Calibri"/>
              </a:rPr>
              <a:t>Oh</a:t>
            </a:r>
            <a:r>
              <a:rPr lang="pl-PL" sz="1200" dirty="0">
                <a:ea typeface="Calibri"/>
              </a:rPr>
              <a:t>, Y. H. (2020). Siedzący tryb życia: Przegląd zaktualizowanych dowodów na potencjalne zagrożenia dla zdrowia. </a:t>
            </a:r>
            <a:r>
              <a:rPr lang="pl-PL" sz="1200" dirty="0" err="1">
                <a:ea typeface="Calibri"/>
              </a:rPr>
              <a:t>Korean</a:t>
            </a:r>
            <a:r>
              <a:rPr lang="pl-PL" sz="1200" dirty="0">
                <a:ea typeface="Calibri"/>
              </a:rPr>
              <a:t> </a:t>
            </a:r>
            <a:r>
              <a:rPr lang="pl-PL" sz="1200" dirty="0" err="1">
                <a:ea typeface="Calibri"/>
              </a:rPr>
              <a:t>journal</a:t>
            </a:r>
            <a:r>
              <a:rPr lang="pl-PL" sz="1200" dirty="0">
                <a:ea typeface="Calibri"/>
              </a:rPr>
              <a:t> of family </a:t>
            </a:r>
            <a:r>
              <a:rPr lang="pl-PL" sz="1200" dirty="0" err="1">
                <a:ea typeface="Calibri"/>
              </a:rPr>
              <a:t>medicine</a:t>
            </a:r>
            <a:r>
              <a:rPr lang="pl-PL" sz="1200" dirty="0">
                <a:ea typeface="Calibri"/>
              </a:rPr>
              <a:t>, 41(6), 365-373.</a:t>
            </a:r>
            <a:endParaRPr lang="en-US" sz="1200" dirty="0">
              <a:ea typeface="Calibri"/>
            </a:endParaRPr>
          </a:p>
          <a:p>
            <a:endParaRPr lang="en-US" sz="2000" dirty="0">
              <a:ea typeface="Calibri"/>
            </a:endParaRPr>
          </a:p>
        </p:txBody>
      </p:sp>
    </p:spTree>
    <p:extLst>
      <p:ext uri="{BB962C8B-B14F-4D97-AF65-F5344CB8AC3E}">
        <p14:creationId xmlns:p14="http://schemas.microsoft.com/office/powerpoint/2010/main" val="395758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SEKCJA</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lIns="91440" tIns="45720" rIns="91440" bIns="45720" anchor="t">
            <a:noAutofit/>
          </a:bodyPr>
          <a:lstStyle/>
          <a:p>
            <a:r>
              <a:rPr lang="en-US" b="1" dirty="0" err="1">
                <a:latin typeface="Calibri"/>
                <a:ea typeface="Calibri"/>
                <a:cs typeface="Calibri"/>
              </a:rPr>
              <a:t>Środowisko</a:t>
            </a:r>
            <a:r>
              <a:rPr lang="en-US" b="1" dirty="0">
                <a:latin typeface="Calibri"/>
                <a:ea typeface="Calibri"/>
                <a:cs typeface="Calibri"/>
              </a:rPr>
              <a:t> </a:t>
            </a:r>
            <a:r>
              <a:rPr lang="en-US" b="1" dirty="0" err="1">
                <a:latin typeface="Calibri"/>
                <a:ea typeface="Calibri"/>
                <a:cs typeface="Calibri"/>
              </a:rPr>
              <a:t>pracy</a:t>
            </a:r>
            <a:r>
              <a:rPr lang="en-US" b="1" dirty="0">
                <a:latin typeface="Calibri"/>
                <a:ea typeface="Calibri"/>
                <a:cs typeface="Calibri"/>
              </a:rPr>
              <a:t> </a:t>
            </a:r>
            <a:r>
              <a:rPr lang="en-US" b="1" dirty="0" err="1">
                <a:latin typeface="Calibri"/>
                <a:ea typeface="Calibri"/>
                <a:cs typeface="Calibri"/>
              </a:rPr>
              <a:t>i</a:t>
            </a:r>
            <a:r>
              <a:rPr lang="en-US" b="1" dirty="0">
                <a:latin typeface="Calibri"/>
                <a:ea typeface="Calibri"/>
                <a:cs typeface="Calibri"/>
              </a:rPr>
              <a:t> </a:t>
            </a:r>
            <a:r>
              <a:rPr lang="en-US" b="1" dirty="0" err="1">
                <a:latin typeface="Calibri"/>
                <a:ea typeface="Calibri"/>
                <a:cs typeface="Calibri"/>
              </a:rPr>
              <a:t>ergonomia</a:t>
            </a:r>
            <a:endParaRPr lang="pl-PL" b="1" dirty="0">
              <a:ea typeface="Calibri"/>
            </a:endParaRP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Kobieta z różowym turtleneck">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996937"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lIns="91440" tIns="45720" rIns="91440" bIns="45720" anchor="ctr">
            <a:noAutofit/>
          </a:bodyPr>
          <a:lstStyle/>
          <a:p>
            <a:r>
              <a:rPr lang="en-US" sz="3200" dirty="0">
                <a:latin typeface="Calibri"/>
                <a:ea typeface="Open Sans"/>
                <a:cs typeface="Calibri"/>
              </a:rPr>
              <a:t>Po </a:t>
            </a:r>
            <a:r>
              <a:rPr lang="en-US" sz="3200" dirty="0" err="1">
                <a:latin typeface="Calibri"/>
                <a:ea typeface="Open Sans"/>
                <a:cs typeface="Calibri"/>
              </a:rPr>
              <a:t>pierwsze</a:t>
            </a:r>
            <a:r>
              <a:rPr lang="en-US" sz="3200" dirty="0">
                <a:latin typeface="Calibri"/>
                <a:ea typeface="Open Sans"/>
                <a:cs typeface="Calibri"/>
              </a:rPr>
              <a:t> - </a:t>
            </a:r>
            <a:r>
              <a:rPr lang="en-US" sz="3200" dirty="0" err="1">
                <a:latin typeface="Calibri"/>
                <a:ea typeface="Open Sans"/>
                <a:cs typeface="Calibri"/>
              </a:rPr>
              <a:t>zdrowe</a:t>
            </a:r>
            <a:r>
              <a:rPr lang="en-US" sz="3200" dirty="0">
                <a:latin typeface="Calibri"/>
                <a:ea typeface="Open Sans"/>
                <a:cs typeface="Calibri"/>
              </a:rPr>
              <a:t> </a:t>
            </a:r>
            <a:r>
              <a:rPr lang="en-US" sz="3200" dirty="0" err="1">
                <a:latin typeface="Calibri"/>
                <a:ea typeface="Open Sans"/>
                <a:cs typeface="Calibri"/>
              </a:rPr>
              <a:t>nawyki</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32421" y="1235887"/>
            <a:ext cx="5744838" cy="4813657"/>
          </a:xfrm>
        </p:spPr>
        <p:txBody>
          <a:bodyPr lIns="91440" tIns="45720" rIns="91440" bIns="45720" numCol="1" spcCol="288000" anchor="t">
            <a:noAutofit/>
          </a:bodyPr>
          <a:lstStyle/>
          <a:p>
            <a:pPr marL="285750" indent="-285750" algn="just">
              <a:buSzPct val="95000"/>
              <a:buFont typeface="Czcionka systemowa (Regular)"/>
              <a:buChar char="►"/>
            </a:pPr>
            <a:r>
              <a:rPr lang="pl-PL" sz="1600" dirty="0">
                <a:latin typeface="Calibri"/>
                <a:ea typeface="Calibri"/>
                <a:cs typeface="Calibri"/>
              </a:rPr>
              <a:t>Rób częste przerwy, nie rzadziej niż raz na godzinę. Wstań od biurka, poruszaj się i wykonuj ćwiczenia, których nauczysz się w dalszej części kursu - im częściej, tym lepiej.</a:t>
            </a:r>
          </a:p>
          <a:p>
            <a:pPr marL="285750" indent="-285750" algn="just">
              <a:buSzPct val="95000"/>
              <a:buFont typeface="Czcionka systemowa (Regular)"/>
              <a:buChar char="►"/>
            </a:pPr>
            <a:endParaRPr lang="pl-PL"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marL="285750" indent="-285750" algn="just">
              <a:buSzPct val="95000"/>
              <a:buFont typeface="Czcionka systemowa (Regular)"/>
              <a:buChar char="►"/>
            </a:pPr>
            <a:endParaRPr lang="en-US" sz="1600" dirty="0">
              <a:latin typeface="Calibri"/>
              <a:ea typeface="Calibri"/>
              <a:cs typeface="Calibri"/>
            </a:endParaRPr>
          </a:p>
          <a:p>
            <a:pPr algn="just">
              <a:buSzPct val="95000"/>
            </a:pPr>
            <a:r>
              <a:rPr lang="en-US" sz="1600" dirty="0">
                <a:latin typeface="Calibri"/>
                <a:ea typeface="Calibri"/>
                <a:cs typeface="Calibri"/>
              </a:rPr>
              <a:t>  </a:t>
            </a:r>
            <a:endParaRPr lang="pl-PL" sz="1600" dirty="0"/>
          </a:p>
          <a:p>
            <a:pPr marL="285750" indent="-285750" algn="just">
              <a:buSzPct val="95000"/>
              <a:buFont typeface="Czcionka systemowa (Regular)"/>
              <a:buChar char="►"/>
            </a:pPr>
            <a:r>
              <a:rPr lang="pl-PL" sz="1600" dirty="0">
                <a:latin typeface="Calibri"/>
                <a:ea typeface="Calibri"/>
                <a:cs typeface="Calibri"/>
              </a:rPr>
              <a:t>Wpraw w ruch mięśnie odpowiedzialne za akomodację oka - podczas przerw w pracy wyjrzyj przez okno w dal, wystaw się na chwilę na naturalne światło. Delikatny masaż oczu może również przynieść ulgę oczom (instrukcje bezpiecznego samodzielnego masażu oczu można znaleźć </a:t>
            </a:r>
            <a:r>
              <a:rPr lang="pl-PL" sz="1600" dirty="0">
                <a:latin typeface="Calibri"/>
                <a:ea typeface="Calibri"/>
                <a:cs typeface="Calibri"/>
                <a:hlinkClick r:id="rId3"/>
              </a:rPr>
              <a:t>tutaj</a:t>
            </a:r>
            <a:r>
              <a:rPr lang="pl-PL" sz="1600" dirty="0">
                <a:latin typeface="Calibri"/>
                <a:ea typeface="Calibri"/>
                <a:cs typeface="Calibri"/>
              </a:rPr>
              <a:t>). Dobrym pomysłem jest również mruganie podczas przerw.</a:t>
            </a:r>
          </a:p>
          <a:p>
            <a:pPr marL="285750" indent="-285750" algn="just">
              <a:buSzPct val="95000"/>
              <a:buFont typeface="Czcionka systemowa (Regular)"/>
              <a:buChar char="►"/>
            </a:pPr>
            <a:endParaRPr lang="en-US" sz="1600" dirty="0">
              <a:latin typeface="Calibri"/>
              <a:cs typeface="Calibri"/>
            </a:endParaRPr>
          </a:p>
          <a:p>
            <a:pPr marL="285750" indent="-285750" algn="just">
              <a:buSzPct val="95000"/>
              <a:buFont typeface="Czcionka systemowa (Regular)"/>
              <a:buChar char="►"/>
            </a:pPr>
            <a:endParaRPr lang="en-US" sz="1600" dirty="0">
              <a:latin typeface="Calibri"/>
              <a:cs typeface="Calibri"/>
            </a:endParaRPr>
          </a:p>
          <a:p>
            <a:pPr marL="285750" indent="-285750" algn="just">
              <a:buSzPct val="95000"/>
              <a:buFont typeface="Czcionka systemowa (Regular)"/>
              <a:buChar char="►"/>
            </a:pPr>
            <a:endParaRPr lang="en-US" sz="1600" dirty="0"/>
          </a:p>
          <a:p>
            <a:pPr marL="285750" indent="-285750" algn="just">
              <a:buSzPct val="95000"/>
              <a:buFont typeface="Czcionka systemowa (Regular)"/>
              <a:buChar char="►"/>
            </a:pPr>
            <a:r>
              <a:rPr lang="pl-PL" sz="1600" dirty="0">
                <a:latin typeface="Calibri"/>
                <a:ea typeface="Calibri"/>
                <a:cs typeface="Calibri"/>
              </a:rPr>
              <a:t>Jeśli masz szczególnie stresujący czas w pracy, regularnie wykonuj krótkie ćwiczenia, które nie tylko pomogą zmniejszyć odczuwany stres, ale także usuną napięcie z ciała. Doskonałym pomysłem będą krótkie ćwiczenia oddechowe, o których dowiesz się w dalszej części tego kursu.</a:t>
            </a:r>
            <a:endParaRPr lang="en-US" sz="2400" b="1" dirty="0"/>
          </a:p>
        </p:txBody>
      </p:sp>
      <p:sp>
        <p:nvSpPr>
          <p:cNvPr id="4" name="Prostokąt 3">
            <a:extLst>
              <a:ext uri="{FF2B5EF4-FFF2-40B4-BE49-F238E27FC236}">
                <a16:creationId xmlns:a16="http://schemas.microsoft.com/office/drawing/2014/main" id="{E210781F-1895-0933-BAC1-2EE353C7C06A}"/>
              </a:ext>
            </a:extLst>
          </p:cNvPr>
          <p:cNvSpPr/>
          <p:nvPr/>
        </p:nvSpPr>
        <p:spPr>
          <a:xfrm>
            <a:off x="6908800" y="2184400"/>
            <a:ext cx="5283200" cy="690468"/>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400" b="1" dirty="0">
                <a:latin typeface="Calibri"/>
                <a:ea typeface="Calibri"/>
                <a:cs typeface="Calibri"/>
              </a:rPr>
              <a:t>WSKAZÓWKA: </a:t>
            </a:r>
            <a:r>
              <a:rPr lang="pl-PL" sz="1400" dirty="0">
                <a:latin typeface="Calibri"/>
                <a:ea typeface="Calibri"/>
                <a:cs typeface="Calibri"/>
              </a:rPr>
              <a:t>Jeśli zapominasz o robieniu przerw, użyj jednej</a:t>
            </a:r>
          </a:p>
          <a:p>
            <a:pPr algn="ctr"/>
            <a:r>
              <a:rPr lang="pl-PL" sz="1400" dirty="0">
                <a:latin typeface="Calibri"/>
                <a:ea typeface="Calibri"/>
                <a:cs typeface="Calibri"/>
              </a:rPr>
              <a:t>z aplikacji przypominających o przerwach lub ustaw powtarzające się przypomnienie w telefonie. To prosta metoda, która naprawdę działa.</a:t>
            </a:r>
            <a:endParaRPr lang="en-US" sz="1400" dirty="0"/>
          </a:p>
        </p:txBody>
      </p:sp>
      <p:sp>
        <p:nvSpPr>
          <p:cNvPr id="6" name="Prostokąt 5">
            <a:extLst>
              <a:ext uri="{FF2B5EF4-FFF2-40B4-BE49-F238E27FC236}">
                <a16:creationId xmlns:a16="http://schemas.microsoft.com/office/drawing/2014/main" id="{8AA88915-F97D-82AE-EE8D-3DB62FECE4F0}"/>
              </a:ext>
            </a:extLst>
          </p:cNvPr>
          <p:cNvSpPr/>
          <p:nvPr/>
        </p:nvSpPr>
        <p:spPr>
          <a:xfrm>
            <a:off x="6993082" y="4556525"/>
            <a:ext cx="5198918" cy="523010"/>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l-PL" sz="1400" b="1" dirty="0">
                <a:latin typeface="Calibri"/>
                <a:ea typeface="Calibri"/>
                <a:cs typeface="Calibri"/>
              </a:rPr>
              <a:t>WSKAZÓWKA: </a:t>
            </a:r>
            <a:r>
              <a:rPr lang="pl-PL" sz="1400" dirty="0">
                <a:latin typeface="Calibri"/>
                <a:ea typeface="Calibri"/>
                <a:cs typeface="Calibri"/>
              </a:rPr>
              <a:t>Przestrzegaj zasady 20-20-20 - spoglądaj na odległość 20 stóp (6 metrów) przez 20 sekund co 20 minut.</a:t>
            </a:r>
            <a:endParaRPr lang="en-US" sz="1400" dirty="0"/>
          </a:p>
        </p:txBody>
      </p:sp>
    </p:spTree>
    <p:extLst>
      <p:ext uri="{BB962C8B-B14F-4D97-AF65-F5344CB8AC3E}">
        <p14:creationId xmlns:p14="http://schemas.microsoft.com/office/powerpoint/2010/main" val="130181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106482"/>
            <a:ext cx="6906732" cy="842867"/>
          </a:xfrm>
        </p:spPr>
        <p:txBody>
          <a:bodyPr lIns="91440" tIns="45720" rIns="91440" bIns="45720" anchor="ctr">
            <a:noAutofit/>
          </a:bodyPr>
          <a:lstStyle/>
          <a:p>
            <a:r>
              <a:rPr lang="pl-PL" sz="3200" dirty="0">
                <a:latin typeface="Calibri"/>
                <a:ea typeface="Open Sans"/>
                <a:cs typeface="Calibri"/>
              </a:rPr>
              <a:t>Po drugie - odpowiednie miejsce pracy</a:t>
            </a:r>
            <a:endParaRPr lang="en-IE"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949349"/>
            <a:ext cx="6117632" cy="4963648"/>
          </a:xfrm>
        </p:spPr>
        <p:txBody>
          <a:bodyPr lIns="91440" tIns="45720" rIns="91440" bIns="45720" numCol="1" spcCol="288000" anchor="t">
            <a:noAutofit/>
          </a:bodyPr>
          <a:lstStyle/>
          <a:p>
            <a:pPr marL="285750" indent="-285750" algn="just">
              <a:spcAft>
                <a:spcPts val="600"/>
              </a:spcAft>
              <a:buSzPct val="95000"/>
              <a:buFont typeface="Czcionka systemowa (Regular)"/>
              <a:buChar char="►"/>
            </a:pPr>
            <a:r>
              <a:rPr lang="pl-PL" sz="1800" dirty="0">
                <a:solidFill>
                  <a:srgbClr val="374151"/>
                </a:solidFill>
                <a:latin typeface="Calibri"/>
                <a:ea typeface="Calibri"/>
                <a:cs typeface="Calibri"/>
              </a:rPr>
              <a:t>Biurko, przy którym pracujesz, powinno zapewniać wystarczająco dużo miejsca, aby wygodnie umieścić dokumenty i sprzęt komputerowy potrzebny do pracy. Biurko nie powinno odbijać światła.</a:t>
            </a:r>
          </a:p>
          <a:p>
            <a:pPr marL="285750" indent="-285750" algn="just">
              <a:spcAft>
                <a:spcPts val="600"/>
              </a:spcAft>
              <a:buSzPct val="95000"/>
              <a:buFont typeface="Czcionka systemowa (Regular)"/>
              <a:buChar char="►"/>
            </a:pPr>
            <a:r>
              <a:rPr lang="pl-PL" sz="1800" dirty="0">
                <a:solidFill>
                  <a:srgbClr val="374151"/>
                </a:solidFill>
                <a:latin typeface="Calibri"/>
                <a:ea typeface="Calibri"/>
                <a:cs typeface="Calibri"/>
              </a:rPr>
              <a:t>Upewnij się, że między klawiaturą a krawędzią biurka jest miejsce na przedramiona. Umieść klawiaturę przed sobą.</a:t>
            </a:r>
          </a:p>
          <a:p>
            <a:pPr marL="285750" indent="-285750" algn="just">
              <a:spcAft>
                <a:spcPts val="600"/>
              </a:spcAft>
              <a:buSzPct val="95000"/>
              <a:buFont typeface="Czcionka systemowa (Regular)"/>
              <a:buChar char="►"/>
            </a:pPr>
            <a:r>
              <a:rPr lang="pl-PL" sz="1800" dirty="0">
                <a:solidFill>
                  <a:srgbClr val="374151"/>
                </a:solidFill>
                <a:latin typeface="Calibri"/>
                <a:ea typeface="Calibri"/>
                <a:cs typeface="Calibri"/>
              </a:rPr>
              <a:t>Należy zwrócić uwagę na odpowiednią ilość miejsca do obsługi myszy. Początkowo mysz powinna znajdować się w jednej linii z łokciem.</a:t>
            </a:r>
          </a:p>
          <a:p>
            <a:pPr marL="285750" indent="-285750" algn="just">
              <a:spcAft>
                <a:spcPts val="600"/>
              </a:spcAft>
              <a:buSzPct val="95000"/>
              <a:buFont typeface="Czcionka systemowa (Regular)"/>
              <a:buChar char="►"/>
            </a:pPr>
            <a:r>
              <a:rPr lang="pl-PL" sz="1800" dirty="0">
                <a:solidFill>
                  <a:srgbClr val="374151"/>
                </a:solidFill>
                <a:latin typeface="Calibri"/>
                <a:ea typeface="Calibri"/>
                <a:cs typeface="Calibri"/>
              </a:rPr>
              <a:t>Monitor powinien być ustawiony na wprost użytkownika, tak aby jego górna krawędź znajdowała się na wysokości oczu. Jeśli korzystasz z laptopa, rozważ użycie zewnętrznego monitora lub ustaw monitor laptopa na odpowiedniej wysokości i używaj zewnętrznej klawiatury i myszy do jego obsługi.</a:t>
            </a:r>
          </a:p>
          <a:p>
            <a:pPr marL="285750" indent="-285750" algn="just">
              <a:spcAft>
                <a:spcPts val="600"/>
              </a:spcAft>
              <a:buSzPct val="95000"/>
              <a:buFont typeface="Czcionka systemowa (Regular)"/>
              <a:buChar char="►"/>
            </a:pPr>
            <a:r>
              <a:rPr lang="pl-PL" sz="1800" dirty="0">
                <a:solidFill>
                  <a:srgbClr val="374151"/>
                </a:solidFill>
                <a:latin typeface="Calibri"/>
                <a:ea typeface="Calibri"/>
                <a:cs typeface="Calibri"/>
              </a:rPr>
              <a:t>Należy zwrócić uwagę na odpowiednie oświetlenie, pozwalające na komfortową pracę (dobrą widoczność dokumentów i klawiatury). Źródła światła nie powinny być skierowane bezpośrednio na wzrok, ani powodować odbić na ekranie.</a:t>
            </a:r>
            <a:endParaRPr lang="en-IE" sz="1800" dirty="0">
              <a:latin typeface="Calibri"/>
              <a:ea typeface="Calibri"/>
              <a:cs typeface="Calibri"/>
            </a:endParaRPr>
          </a:p>
        </p:txBody>
      </p:sp>
    </p:spTree>
    <p:extLst>
      <p:ext uri="{BB962C8B-B14F-4D97-AF65-F5344CB8AC3E}">
        <p14:creationId xmlns:p14="http://schemas.microsoft.com/office/powerpoint/2010/main" val="130027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E48DB0-05F7-7FF8-D4DE-1598519D1E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4606" y="10"/>
            <a:ext cx="4993772" cy="6857990"/>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032804" y="131499"/>
            <a:ext cx="6776598" cy="842867"/>
          </a:xfrm>
        </p:spPr>
        <p:txBody>
          <a:bodyPr lIns="91440" tIns="45720" rIns="91440" bIns="45720" anchor="ctr">
            <a:normAutofit/>
          </a:bodyPr>
          <a:lstStyle/>
          <a:p>
            <a:r>
              <a:rPr lang="pl-PL" dirty="0">
                <a:latin typeface="Calibri"/>
                <a:ea typeface="Calibri"/>
                <a:cs typeface="Calibri"/>
              </a:rPr>
              <a:t>Po trzecie – poprawne siedzenie</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105855"/>
            <a:ext cx="5787701" cy="4777779"/>
          </a:xfrm>
        </p:spPr>
        <p:txBody>
          <a:bodyPr lIns="91440" tIns="45720" rIns="91440" bIns="45720" numCol="1" spcCol="288000" anchor="t">
            <a:noAutofit/>
          </a:bodyPr>
          <a:lstStyle/>
          <a:p>
            <a:pPr marL="342900" indent="-342900" algn="just">
              <a:spcAft>
                <a:spcPts val="600"/>
              </a:spcAft>
              <a:buSzPct val="95000"/>
              <a:buFont typeface="Czcionka systemowa (Regular)"/>
              <a:buChar char="►"/>
            </a:pPr>
            <a:r>
              <a:rPr lang="pl-PL" sz="1900" dirty="0">
                <a:latin typeface="Calibri"/>
                <a:ea typeface="Calibri"/>
                <a:cs typeface="Calibri"/>
              </a:rPr>
              <a:t>Ramiona powinny być rozluźnione. Jeśli odczuwasz napięcie w okolicy szyi, prawdopodobnie biurko znajduje się zbyt wysoko.</a:t>
            </a:r>
          </a:p>
          <a:p>
            <a:pPr marL="342900" indent="-342900" algn="just">
              <a:spcAft>
                <a:spcPts val="600"/>
              </a:spcAft>
              <a:buSzPct val="95000"/>
              <a:buFont typeface="Czcionka systemowa (Regular)"/>
              <a:buChar char="►"/>
            </a:pPr>
            <a:r>
              <a:rPr lang="pl-PL" sz="1900" dirty="0">
                <a:latin typeface="Calibri"/>
                <a:ea typeface="Calibri"/>
                <a:cs typeface="Calibri"/>
              </a:rPr>
              <a:t>Biurko powinno być ustawione w taki sposób, aby klawiatura znajdowała się nieco poniżej łokci.</a:t>
            </a:r>
          </a:p>
          <a:p>
            <a:pPr marL="342900" indent="-342900" algn="just">
              <a:spcAft>
                <a:spcPts val="600"/>
              </a:spcAft>
              <a:buSzPct val="95000"/>
              <a:buFont typeface="Czcionka systemowa (Regular)"/>
              <a:buChar char="►"/>
            </a:pPr>
            <a:r>
              <a:rPr lang="pl-PL" sz="1900" dirty="0">
                <a:latin typeface="Calibri"/>
                <a:ea typeface="Calibri"/>
                <a:cs typeface="Calibri"/>
              </a:rPr>
              <a:t>Jeśli Twoje krzesło ma podłokietniki, powinieneś być w stanie wygodnie oprzeć na nich łokcie podczas pracy przy biurku.</a:t>
            </a:r>
          </a:p>
          <a:p>
            <a:pPr marL="342900" indent="-342900" algn="just">
              <a:spcAft>
                <a:spcPts val="600"/>
              </a:spcAft>
              <a:buSzPct val="95000"/>
              <a:buFont typeface="Czcionka systemowa (Regular)"/>
              <a:buChar char="►"/>
            </a:pPr>
            <a:r>
              <a:rPr lang="pl-PL" sz="1900" dirty="0">
                <a:latin typeface="Calibri"/>
                <a:ea typeface="Calibri"/>
                <a:cs typeface="Calibri"/>
              </a:rPr>
              <a:t>Oparcie krzesła powinno wspierać dolną część pleców.</a:t>
            </a:r>
          </a:p>
          <a:p>
            <a:pPr marL="342900" indent="-342900" algn="just">
              <a:spcAft>
                <a:spcPts val="600"/>
              </a:spcAft>
              <a:buSzPct val="95000"/>
              <a:buFont typeface="Czcionka systemowa (Regular)"/>
              <a:buChar char="►"/>
            </a:pPr>
            <a:r>
              <a:rPr lang="pl-PL" sz="1900" dirty="0">
                <a:latin typeface="Calibri"/>
                <a:ea typeface="Calibri"/>
                <a:cs typeface="Calibri"/>
              </a:rPr>
              <a:t>Ustaw wysokość siedziska tak, aby przednia i tylna część ud były równomiernie obciążone, a stopy mogły swobodnie stać na podłodze.</a:t>
            </a:r>
          </a:p>
          <a:p>
            <a:pPr marL="342900" indent="-342900" algn="just">
              <a:spcAft>
                <a:spcPts val="600"/>
              </a:spcAft>
              <a:buSzPct val="95000"/>
              <a:buFont typeface="Czcionka systemowa (Regular)"/>
              <a:buChar char="►"/>
            </a:pPr>
            <a:r>
              <a:rPr lang="pl-PL" sz="1900" dirty="0">
                <a:latin typeface="Calibri"/>
                <a:ea typeface="Calibri"/>
                <a:cs typeface="Calibri"/>
              </a:rPr>
              <a:t>Pomiędzy dolną częścią pleców a krawędzią siedziska powinno być 2-3 cm wolnej przestrzeni.</a:t>
            </a:r>
          </a:p>
          <a:p>
            <a:pPr marL="342900" indent="-342900" algn="just">
              <a:spcAft>
                <a:spcPts val="600"/>
              </a:spcAft>
              <a:buSzPct val="95000"/>
              <a:buFont typeface="Czcionka systemowa (Regular)"/>
              <a:buChar char="►"/>
            </a:pPr>
            <a:r>
              <a:rPr lang="pl-PL" sz="1900" dirty="0">
                <a:latin typeface="Calibri"/>
                <a:cs typeface="Calibri"/>
              </a:rPr>
              <a:t>Krzesło, na którym siedzisz, powinno być stabilne.</a:t>
            </a:r>
            <a:endParaRPr lang="en-US" sz="1900" dirty="0">
              <a:latin typeface="Calibri"/>
              <a:cs typeface="Calibri"/>
            </a:endParaRPr>
          </a:p>
        </p:txBody>
      </p:sp>
    </p:spTree>
    <p:extLst>
      <p:ext uri="{BB962C8B-B14F-4D97-AF65-F5344CB8AC3E}">
        <p14:creationId xmlns:p14="http://schemas.microsoft.com/office/powerpoint/2010/main" val="264503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ptop i notes na stole">
            <a:extLst>
              <a:ext uri="{FF2B5EF4-FFF2-40B4-BE49-F238E27FC236}">
                <a16:creationId xmlns:a16="http://schemas.microsoft.com/office/drawing/2014/main" id="{C1E60C27-2220-14A7-672E-CE70D667AD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458"/>
          <a:stretch/>
        </p:blipFill>
        <p:spPr>
          <a:xfrm>
            <a:off x="884606" y="10"/>
            <a:ext cx="4987095" cy="68684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no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5" y="221963"/>
            <a:ext cx="6776598" cy="842867"/>
          </a:xfrm>
        </p:spPr>
        <p:txBody>
          <a:bodyPr lIns="91440" tIns="45720" rIns="91440" bIns="45720" anchor="ctr">
            <a:normAutofit/>
          </a:bodyPr>
          <a:lstStyle/>
          <a:p>
            <a:r>
              <a:rPr lang="pl-PL" dirty="0">
                <a:latin typeface="Calibri"/>
                <a:ea typeface="Calibri"/>
                <a:cs typeface="Calibri"/>
              </a:rPr>
              <a:t>Po czwarte - dostosuj swój sprzęt</a:t>
            </a:r>
            <a:endParaRPr lang="pl-PL"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378421"/>
            <a:ext cx="5574211" cy="4813657"/>
          </a:xfrm>
        </p:spPr>
        <p:txBody>
          <a:bodyPr lIns="91440" tIns="45720" rIns="91440" bIns="45720" numCol="1" spcCol="288000" anchor="t">
            <a:normAutofit/>
          </a:bodyPr>
          <a:lstStyle/>
          <a:p>
            <a:pPr marL="342900" indent="-342900" algn="just">
              <a:spcAft>
                <a:spcPts val="600"/>
              </a:spcAft>
              <a:buSzPct val="95000"/>
              <a:buFont typeface="Czcionka systemowa (Regular)"/>
              <a:buChar char="►"/>
            </a:pPr>
            <a:r>
              <a:rPr lang="pl-PL" sz="2000" dirty="0">
                <a:latin typeface="Calibri"/>
                <a:ea typeface="Calibri"/>
                <a:cs typeface="Calibri"/>
              </a:rPr>
              <a:t>Tekst wyświetlany na ekranie powinien być czytelny. Jeśli masz problemy z odczytaniem wyświetlanego tekstu, dostosuj kolory, kontrast i rozmiar czcionki. Rozmiar monitora powinien być wystarczający do wygodnego wykonywania podejmowanych czynności.</a:t>
            </a:r>
          </a:p>
          <a:p>
            <a:pPr marL="342900" indent="-342900" algn="just">
              <a:spcAft>
                <a:spcPts val="600"/>
              </a:spcAft>
              <a:buSzPct val="95000"/>
              <a:buFont typeface="Czcionka systemowa (Regular)"/>
              <a:buChar char="►"/>
            </a:pPr>
            <a:r>
              <a:rPr lang="pl-PL" sz="2000" dirty="0">
                <a:latin typeface="Calibri"/>
                <a:ea typeface="Calibri"/>
                <a:cs typeface="Calibri"/>
              </a:rPr>
              <a:t>Należy pracować wyłącznie na w pełni sprawnym sprzęcie. Migotanie i drgania wskazują na konieczność naprawy.</a:t>
            </a:r>
          </a:p>
          <a:p>
            <a:pPr marL="342900" indent="-342900" algn="just">
              <a:spcAft>
                <a:spcPts val="600"/>
              </a:spcAft>
              <a:buSzPct val="95000"/>
              <a:buFont typeface="Czcionka systemowa (Regular)"/>
              <a:buChar char="►"/>
            </a:pPr>
            <a:r>
              <a:rPr lang="pl-PL" sz="2000" dirty="0">
                <a:latin typeface="Calibri"/>
                <a:ea typeface="Calibri"/>
                <a:cs typeface="Calibri"/>
              </a:rPr>
              <a:t>Dostosuj szybkość kursora myszy, aby wygodnie obsługiwać cały obszar roboczy.</a:t>
            </a:r>
            <a:endParaRPr lang="en-US" sz="2000" dirty="0">
              <a:latin typeface="Calibri"/>
              <a:cs typeface="Calibri"/>
            </a:endParaRPr>
          </a:p>
        </p:txBody>
      </p:sp>
    </p:spTree>
    <p:extLst>
      <p:ext uri="{BB962C8B-B14F-4D97-AF65-F5344CB8AC3E}">
        <p14:creationId xmlns:p14="http://schemas.microsoft.com/office/powerpoint/2010/main" val="312410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Osoby pracujące w biurze">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5027" y="-10458"/>
            <a:ext cx="4998665" cy="6868458"/>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lIns="91440" tIns="45720" rIns="91440" bIns="45720" anchor="ctr">
            <a:noAutofit/>
          </a:bodyPr>
          <a:lstStyle/>
          <a:p>
            <a:r>
              <a:rPr lang="en-IE" sz="3200" dirty="0" err="1">
                <a:latin typeface="Calibri"/>
                <a:ea typeface="Calibri"/>
                <a:cs typeface="Calibri"/>
              </a:rPr>
              <a:t>Oceń</a:t>
            </a:r>
            <a:r>
              <a:rPr lang="en-IE" sz="3200" dirty="0">
                <a:latin typeface="Calibri"/>
                <a:ea typeface="Calibri"/>
                <a:cs typeface="Calibri"/>
              </a:rPr>
              <a:t> </a:t>
            </a:r>
            <a:r>
              <a:rPr lang="en-IE" sz="3200" dirty="0" err="1">
                <a:latin typeface="Calibri"/>
                <a:ea typeface="Calibri"/>
                <a:cs typeface="Calibri"/>
              </a:rPr>
              <a:t>swoje</a:t>
            </a:r>
            <a:r>
              <a:rPr lang="en-IE" sz="3200" dirty="0">
                <a:latin typeface="Calibri"/>
                <a:ea typeface="Calibri"/>
                <a:cs typeface="Calibri"/>
              </a:rPr>
              <a:t> </a:t>
            </a:r>
            <a:r>
              <a:rPr lang="en-IE" sz="3200" dirty="0" err="1">
                <a:latin typeface="Calibri"/>
                <a:ea typeface="Calibri"/>
                <a:cs typeface="Calibri"/>
              </a:rPr>
              <a:t>miejsce</a:t>
            </a:r>
            <a:r>
              <a:rPr lang="en-IE" sz="3200" dirty="0">
                <a:latin typeface="Calibri"/>
                <a:ea typeface="Calibri"/>
                <a:cs typeface="Calibri"/>
              </a:rPr>
              <a:t> </a:t>
            </a:r>
            <a:r>
              <a:rPr lang="en-IE" sz="3200" dirty="0" err="1">
                <a:latin typeface="Calibri"/>
                <a:ea typeface="Calibri"/>
                <a:cs typeface="Calibri"/>
              </a:rPr>
              <a:t>pracy</a:t>
            </a:r>
            <a:r>
              <a:rPr lang="en-IE" sz="3200" dirty="0">
                <a:latin typeface="Calibri"/>
                <a:ea typeface="Calibri"/>
                <a:cs typeface="Calibri"/>
              </a:rPr>
              <a:t>!</a:t>
            </a:r>
            <a:endParaRPr lang="pl-PL"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3415" y="2296160"/>
            <a:ext cx="6117632" cy="2292388"/>
          </a:xfrm>
        </p:spPr>
        <p:txBody>
          <a:bodyPr lIns="91440" tIns="45720" rIns="91440" bIns="45720" numCol="1" spcCol="288000" anchor="t">
            <a:noAutofit/>
          </a:bodyPr>
          <a:lstStyle/>
          <a:p>
            <a:pPr algn="ctr"/>
            <a:r>
              <a:rPr lang="pl-PL" sz="2800" dirty="0">
                <a:solidFill>
                  <a:srgbClr val="374151"/>
                </a:solidFill>
                <a:latin typeface="Calibri"/>
                <a:ea typeface="Calibri"/>
                <a:cs typeface="Calibri"/>
              </a:rPr>
              <a:t>Aby ocenić potencjalne problemy związane ze stanowiskiem pracy, można skorzystać z listy kontrolnej </a:t>
            </a:r>
            <a:r>
              <a:rPr lang="pl-PL" sz="2800" u="sng" dirty="0">
                <a:solidFill>
                  <a:srgbClr val="374151"/>
                </a:solidFill>
                <a:latin typeface="Calibri"/>
                <a:ea typeface="Calibri"/>
                <a:cs typeface="Calibri"/>
                <a:hlinkClick r:id="rId3"/>
              </a:rPr>
              <a:t>DSE Workstation </a:t>
            </a:r>
            <a:r>
              <a:rPr lang="pl-PL" sz="2800" u="sng" dirty="0" err="1">
                <a:solidFill>
                  <a:srgbClr val="374151"/>
                </a:solidFill>
                <a:latin typeface="Calibri"/>
                <a:ea typeface="Calibri"/>
                <a:cs typeface="Calibri"/>
                <a:hlinkClick r:id="rId3"/>
              </a:rPr>
              <a:t>Checklist</a:t>
            </a:r>
            <a:r>
              <a:rPr lang="pl-PL" sz="2800" u="sng" dirty="0">
                <a:solidFill>
                  <a:srgbClr val="374151"/>
                </a:solidFill>
                <a:latin typeface="Calibri"/>
                <a:ea typeface="Calibri"/>
                <a:cs typeface="Calibri"/>
                <a:hlinkClick r:id="rId3"/>
              </a:rPr>
              <a:t> </a:t>
            </a:r>
            <a:r>
              <a:rPr lang="pl-PL" sz="2800" dirty="0">
                <a:solidFill>
                  <a:srgbClr val="374151"/>
                </a:solidFill>
                <a:latin typeface="Calibri"/>
                <a:ea typeface="Calibri"/>
                <a:cs typeface="Calibri"/>
              </a:rPr>
              <a:t>przygotowanej przez brytyjską organizację „</a:t>
            </a:r>
            <a:r>
              <a:rPr lang="pl-PL" sz="2800" dirty="0" err="1">
                <a:solidFill>
                  <a:srgbClr val="374151"/>
                </a:solidFill>
                <a:latin typeface="Calibri"/>
                <a:ea typeface="Calibri"/>
                <a:cs typeface="Calibri"/>
              </a:rPr>
              <a:t>Health</a:t>
            </a:r>
            <a:r>
              <a:rPr lang="pl-PL" sz="2800" dirty="0">
                <a:solidFill>
                  <a:srgbClr val="374151"/>
                </a:solidFill>
                <a:latin typeface="Calibri"/>
                <a:ea typeface="Calibri"/>
                <a:cs typeface="Calibri"/>
              </a:rPr>
              <a:t> and </a:t>
            </a:r>
            <a:r>
              <a:rPr lang="pl-PL" sz="2800" dirty="0" err="1">
                <a:solidFill>
                  <a:srgbClr val="374151"/>
                </a:solidFill>
                <a:latin typeface="Calibri"/>
                <a:ea typeface="Calibri"/>
                <a:cs typeface="Calibri"/>
              </a:rPr>
              <a:t>Safety</a:t>
            </a:r>
            <a:r>
              <a:rPr lang="pl-PL" sz="2800" dirty="0">
                <a:solidFill>
                  <a:srgbClr val="374151"/>
                </a:solidFill>
                <a:latin typeface="Calibri"/>
                <a:ea typeface="Calibri"/>
                <a:cs typeface="Calibri"/>
              </a:rPr>
              <a:t> </a:t>
            </a:r>
            <a:r>
              <a:rPr lang="pl-PL" sz="2800" dirty="0" err="1">
                <a:solidFill>
                  <a:srgbClr val="374151"/>
                </a:solidFill>
                <a:latin typeface="Calibri"/>
                <a:ea typeface="Calibri"/>
                <a:cs typeface="Calibri"/>
              </a:rPr>
              <a:t>Executive</a:t>
            </a:r>
            <a:r>
              <a:rPr lang="pl-PL" sz="2800" dirty="0">
                <a:solidFill>
                  <a:srgbClr val="374151"/>
                </a:solidFill>
                <a:latin typeface="Calibri"/>
                <a:ea typeface="Calibri"/>
                <a:cs typeface="Calibri"/>
              </a:rPr>
              <a:t>”.</a:t>
            </a:r>
            <a:endParaRPr lang="pl-PL" sz="2800" dirty="0"/>
          </a:p>
        </p:txBody>
      </p:sp>
    </p:spTree>
    <p:extLst>
      <p:ext uri="{BB962C8B-B14F-4D97-AF65-F5344CB8AC3E}">
        <p14:creationId xmlns:p14="http://schemas.microsoft.com/office/powerpoint/2010/main" val="309006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SEKCJA</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Spontaniczna</a:t>
            </a:r>
            <a:r>
              <a:rPr lang="en-US" b="1" dirty="0">
                <a:latin typeface="Calibri"/>
                <a:ea typeface="Calibri"/>
                <a:cs typeface="Calibri"/>
              </a:rPr>
              <a:t> </a:t>
            </a:r>
            <a:r>
              <a:rPr lang="en-US" b="1" dirty="0" err="1">
                <a:latin typeface="Calibri"/>
                <a:ea typeface="Calibri"/>
                <a:cs typeface="Calibri"/>
              </a:rPr>
              <a:t>aktywność</a:t>
            </a:r>
            <a:r>
              <a:rPr lang="en-US" b="1" dirty="0">
                <a:latin typeface="Calibri"/>
                <a:ea typeface="Calibri"/>
                <a:cs typeface="Calibri"/>
              </a:rPr>
              <a:t> </a:t>
            </a:r>
            <a:r>
              <a:rPr lang="en-US" b="1" dirty="0" err="1">
                <a:latin typeface="Calibri"/>
                <a:ea typeface="Calibri"/>
                <a:cs typeface="Calibri"/>
              </a:rPr>
              <a:t>fizyczna</a:t>
            </a:r>
            <a:endParaRPr lang="pl-PL" b="1" dirty="0">
              <a:latin typeface="Calibri"/>
              <a:ea typeface="Calibri"/>
              <a:cs typeface="Calibri"/>
            </a:endParaRPr>
          </a:p>
        </p:txBody>
      </p:sp>
      <p:pic>
        <p:nvPicPr>
          <p:cNvPr id="6" name="Picture Placeholder 4" descr="Osoba korzystająca z przyrody">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65"/>
          <a:stretch/>
        </p:blipFill>
        <p:spPr>
          <a:xfrm>
            <a:off x="6842125" y="0"/>
            <a:ext cx="5365852" cy="6326194"/>
          </a:xfrm>
        </p:spPr>
      </p:pic>
    </p:spTree>
    <p:extLst>
      <p:ext uri="{BB962C8B-B14F-4D97-AF65-F5344CB8AC3E}">
        <p14:creationId xmlns:p14="http://schemas.microsoft.com/office/powerpoint/2010/main" val="37815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Obraz zawierający ubrania, niebo, osoba, obuwie&#10;&#10;Opis wygenerowany automatycznie">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0"/>
            <a:ext cx="4997507" cy="6868458"/>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Spontaniczna</a:t>
            </a:r>
            <a:r>
              <a:rPr lang="en-US" sz="3200" dirty="0">
                <a:latin typeface="Calibri"/>
                <a:ea typeface="Calibri"/>
                <a:cs typeface="Calibri"/>
              </a:rPr>
              <a:t> </a:t>
            </a:r>
            <a:r>
              <a:rPr lang="en-US" sz="3200" dirty="0" err="1">
                <a:latin typeface="Calibri"/>
                <a:ea typeface="Calibri"/>
                <a:cs typeface="Calibri"/>
              </a:rPr>
              <a:t>aktywność</a:t>
            </a:r>
            <a:r>
              <a:rPr lang="en-US" sz="3200" dirty="0">
                <a:latin typeface="Calibri"/>
                <a:ea typeface="Calibri"/>
                <a:cs typeface="Calibri"/>
              </a:rPr>
              <a:t> </a:t>
            </a:r>
            <a:r>
              <a:rPr lang="en-US" sz="3200" dirty="0" err="1">
                <a:latin typeface="Calibri"/>
                <a:ea typeface="Calibri"/>
                <a:cs typeface="Calibri"/>
              </a:rPr>
              <a:t>fizyczna</a:t>
            </a:r>
            <a:endParaRPr lang="pl-PL"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lIns="91440" tIns="45720" rIns="91440" bIns="45720" numCol="1" spcCol="288000" anchor="t">
            <a:noAutofit/>
          </a:bodyPr>
          <a:lstStyle/>
          <a:p>
            <a:pPr algn="just"/>
            <a:r>
              <a:rPr lang="pl-PL" sz="2000" b="1" dirty="0">
                <a:latin typeface="Calibri"/>
                <a:ea typeface="Calibri"/>
                <a:cs typeface="Calibri"/>
              </a:rPr>
              <a:t>Spontaniczna aktywność fizyczna </a:t>
            </a:r>
            <a:r>
              <a:rPr lang="pl-PL" sz="2000" dirty="0">
                <a:latin typeface="Calibri"/>
                <a:ea typeface="Calibri"/>
                <a:cs typeface="Calibri"/>
              </a:rPr>
              <a:t>to najprostszy sposób na zmniejszenie ryzyka wystąpienia wielu najczęstszych dolegliwości, które pojawiają się w wyniku długotrwałego siedzenia. Każda aktywność fizyczna, która nie jest zaplanowanym treningiem, wywołuje </a:t>
            </a:r>
            <a:r>
              <a:rPr lang="pl-PL" sz="2000" dirty="0" err="1">
                <a:latin typeface="Calibri"/>
                <a:ea typeface="Calibri"/>
                <a:cs typeface="Calibri"/>
              </a:rPr>
              <a:t>termogenezę</a:t>
            </a:r>
            <a:r>
              <a:rPr lang="pl-PL" sz="2000" dirty="0">
                <a:latin typeface="Calibri"/>
                <a:ea typeface="Calibri"/>
                <a:cs typeface="Calibri"/>
              </a:rPr>
              <a:t> niezwiązaną z wysiłkiem fizycznym - NEAT. Jest to ilość energii, którą wykorzystujemy do wykonywania wszystkich czynności fizycznych w ciągu dnia. Badania pokazują, że wysoki poziom NEAT nie tylko zmniejsza ryzyko nadwagi i otyłości, ale także koreluje ze zmniejszonym ryzykiem chorób układu krążenia, problemów mięśniowo-szkieletowych, a nawet raka.</a:t>
            </a:r>
          </a:p>
          <a:p>
            <a:pPr algn="just"/>
            <a:endParaRPr lang="pl-PL" dirty="0"/>
          </a:p>
          <a:p>
            <a:pPr algn="just"/>
            <a:r>
              <a:rPr lang="pl-PL" sz="2000" dirty="0">
                <a:latin typeface="Calibri"/>
                <a:ea typeface="Calibri"/>
                <a:cs typeface="Calibri"/>
              </a:rPr>
              <a:t>U osób, które wykonują pracę siedzącą, NEAT </a:t>
            </a:r>
            <a:r>
              <a:rPr lang="pl-PL" sz="2000" b="1" dirty="0">
                <a:latin typeface="Calibri"/>
                <a:ea typeface="Calibri"/>
                <a:cs typeface="Calibri"/>
              </a:rPr>
              <a:t>jest do 3 razy niższy </a:t>
            </a:r>
            <a:r>
              <a:rPr lang="pl-PL" sz="2000" dirty="0">
                <a:latin typeface="Calibri"/>
                <a:ea typeface="Calibri"/>
                <a:cs typeface="Calibri"/>
              </a:rPr>
              <a:t>niż u tych, którzy wykonują pracę fizyczną. Wynik ten można znacznie poprawić, wprowadzając do pracy drobne nawyki.</a:t>
            </a:r>
            <a:endParaRPr lang="en-US" dirty="0">
              <a:latin typeface="Calibri"/>
              <a:cs typeface="Calibri"/>
            </a:endParaRPr>
          </a:p>
        </p:txBody>
      </p:sp>
    </p:spTree>
    <p:extLst>
      <p:ext uri="{BB962C8B-B14F-4D97-AF65-F5344CB8AC3E}">
        <p14:creationId xmlns:p14="http://schemas.microsoft.com/office/powerpoint/2010/main" val="264049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Obraz zawierający osoba, obuwie, Spodnie, człowiek&#10;&#10;Opis wygenerowany automatycznie">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Aktywne</a:t>
            </a:r>
            <a:r>
              <a:rPr lang="en-US" sz="3200" dirty="0">
                <a:latin typeface="Calibri"/>
                <a:ea typeface="Calibri"/>
                <a:cs typeface="Calibri"/>
              </a:rPr>
              <a:t> </a:t>
            </a:r>
            <a:r>
              <a:rPr lang="en-US" sz="3200" dirty="0" err="1">
                <a:latin typeface="Calibri"/>
                <a:ea typeface="Calibri"/>
                <a:cs typeface="Calibri"/>
              </a:rPr>
              <a:t>przerwy</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554586"/>
            <a:ext cx="5574211" cy="4813657"/>
          </a:xfrm>
        </p:spPr>
        <p:txBody>
          <a:bodyPr lIns="91440" tIns="45720" rIns="91440" bIns="45720" numCol="1" spcCol="288000" anchor="t">
            <a:noAutofit/>
          </a:bodyPr>
          <a:lstStyle/>
          <a:p>
            <a:pPr algn="just"/>
            <a:r>
              <a:rPr lang="pl-PL" sz="2000" dirty="0">
                <a:latin typeface="Calibri"/>
                <a:ea typeface="Calibri"/>
                <a:cs typeface="Calibri"/>
              </a:rPr>
              <a:t>Jak wspomniano wcześniej, </a:t>
            </a:r>
            <a:r>
              <a:rPr lang="pl-PL" sz="2000" b="1" dirty="0">
                <a:latin typeface="Calibri"/>
                <a:ea typeface="Calibri"/>
                <a:cs typeface="Calibri"/>
              </a:rPr>
              <a:t>robienie regularnych przerw w pracy biurowej ma kluczowe znaczenie dla utrzymania dobrego stanu zdrowia</a:t>
            </a:r>
            <a:r>
              <a:rPr lang="pl-PL" sz="2000" dirty="0">
                <a:latin typeface="Calibri"/>
                <a:ea typeface="Calibri"/>
                <a:cs typeface="Calibri"/>
              </a:rPr>
              <a:t>. Im większa aktywność fizyczna podczas tych przerw, tym większe korzyści dla organizmu. Wykorzystaj swoje przerwy na jakikolwiek dostępny ruch - wyjdź na zewnątrz budynku, zrób kilka skłonów i przysiadów, wykonaj swoje ulubione ćwiczenie rozciągające.</a:t>
            </a:r>
          </a:p>
          <a:p>
            <a:pPr algn="just"/>
            <a:endParaRPr lang="en-US" sz="2000" dirty="0">
              <a:ea typeface="Calibri"/>
            </a:endParaRPr>
          </a:p>
          <a:p>
            <a:pPr algn="just"/>
            <a:r>
              <a:rPr lang="pl-PL" sz="2000" b="1" dirty="0">
                <a:latin typeface="Calibri"/>
                <a:ea typeface="Calibri"/>
                <a:cs typeface="Calibri"/>
              </a:rPr>
              <a:t>Nie ignoruj małych działań. </a:t>
            </a:r>
            <a:r>
              <a:rPr lang="pl-PL" sz="2000" dirty="0">
                <a:latin typeface="Calibri"/>
                <a:ea typeface="Calibri"/>
                <a:cs typeface="Calibri"/>
              </a:rPr>
              <a:t>Teoria sumowania marginalnych zysków ma doskonałe zastosowanie w zwiększaniu NEAT. Jedna podróż na drugi koniec korytarza po wodę niewiele znaczy, ale powtarzana kilka razy w ciągu dnia znacznie zwiększy ogólny poziom aktywności.</a:t>
            </a:r>
            <a:endParaRPr lang="en-US" dirty="0">
              <a:latin typeface="Calibri"/>
              <a:cs typeface="Calibri"/>
            </a:endParaRPr>
          </a:p>
        </p:txBody>
      </p:sp>
    </p:spTree>
    <p:extLst>
      <p:ext uri="{BB962C8B-B14F-4D97-AF65-F5344CB8AC3E}">
        <p14:creationId xmlns:p14="http://schemas.microsoft.com/office/powerpoint/2010/main" val="279089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1967829" y="1341339"/>
            <a:ext cx="1045074" cy="223473"/>
          </a:xfrm>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2694576" y="1273000"/>
            <a:ext cx="7831713" cy="282177"/>
          </a:xfrm>
        </p:spPr>
        <p:txBody>
          <a:bodyPr/>
          <a:lstStyle/>
          <a:p>
            <a:r>
              <a:rPr lang="pl-PL" dirty="0"/>
              <a:t>Wpływ korzystania z rozwiązań cyfrowych na zdrowie fizyczne</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a:xfrm>
            <a:off x="1967829" y="1748943"/>
            <a:ext cx="1045074" cy="223473"/>
          </a:xfrm>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2698935" y="1748686"/>
            <a:ext cx="5715653" cy="223986"/>
          </a:xfrm>
        </p:spPr>
        <p:txBody>
          <a:bodyPr/>
          <a:lstStyle/>
          <a:p>
            <a:r>
              <a:rPr lang="en-US" dirty="0" err="1"/>
              <a:t>Ocena</a:t>
            </a:r>
            <a:r>
              <a:rPr lang="en-US" dirty="0"/>
              <a:t> </a:t>
            </a:r>
            <a:r>
              <a:rPr lang="en-US" dirty="0" err="1"/>
              <a:t>ryzyka</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a:xfrm>
            <a:off x="1967829" y="2165661"/>
            <a:ext cx="1045074" cy="223473"/>
          </a:xfrm>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2698935" y="2156546"/>
            <a:ext cx="5715653" cy="223473"/>
          </a:xfrm>
        </p:spPr>
        <p:txBody>
          <a:bodyPr/>
          <a:lstStyle/>
          <a:p>
            <a:r>
              <a:rPr lang="en-US" dirty="0" err="1"/>
              <a:t>Środowisko</a:t>
            </a:r>
            <a:r>
              <a:rPr lang="en-US" dirty="0"/>
              <a:t> </a:t>
            </a:r>
            <a:r>
              <a:rPr lang="en-US" dirty="0" err="1"/>
              <a:t>pracy</a:t>
            </a:r>
            <a:r>
              <a:rPr lang="en-US" dirty="0"/>
              <a:t> </a:t>
            </a:r>
            <a:r>
              <a:rPr lang="en-US" dirty="0" err="1"/>
              <a:t>i</a:t>
            </a:r>
            <a:r>
              <a:rPr lang="en-US" dirty="0"/>
              <a:t> </a:t>
            </a:r>
            <a:r>
              <a:rPr lang="en-US" dirty="0" err="1"/>
              <a:t>ergonomia</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a:xfrm>
            <a:off x="1967829" y="2597119"/>
            <a:ext cx="1045074" cy="223473"/>
          </a:xfrm>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2731332" y="2577937"/>
            <a:ext cx="5715653" cy="223473"/>
          </a:xfrm>
        </p:spPr>
        <p:txBody>
          <a:bodyPr/>
          <a:lstStyle/>
          <a:p>
            <a:r>
              <a:rPr lang="en-US" dirty="0" err="1"/>
              <a:t>Spontaniczna</a:t>
            </a:r>
            <a:r>
              <a:rPr lang="en-US" dirty="0"/>
              <a:t> </a:t>
            </a:r>
            <a:r>
              <a:rPr lang="en-US" dirty="0" err="1"/>
              <a:t>aktywność</a:t>
            </a:r>
            <a:r>
              <a:rPr lang="en-US" dirty="0"/>
              <a:t> </a:t>
            </a:r>
            <a:r>
              <a:rPr lang="en-US" dirty="0" err="1"/>
              <a:t>fizyczna</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a:xfrm>
            <a:off x="1967829" y="3016892"/>
            <a:ext cx="1045074" cy="223473"/>
          </a:xfrm>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2694576" y="3019402"/>
            <a:ext cx="5715653" cy="223473"/>
          </a:xfrm>
        </p:spPr>
        <p:txBody>
          <a:bodyPr/>
          <a:lstStyle/>
          <a:p>
            <a:r>
              <a:rPr lang="en-US" dirty="0" err="1"/>
              <a:t>Ukierunkowana</a:t>
            </a:r>
            <a:r>
              <a:rPr lang="en-US" dirty="0"/>
              <a:t> </a:t>
            </a:r>
            <a:r>
              <a:rPr lang="en-US" dirty="0" err="1"/>
              <a:t>aktywność</a:t>
            </a:r>
            <a:r>
              <a:rPr lang="en-US" dirty="0"/>
              <a:t> </a:t>
            </a:r>
            <a:r>
              <a:rPr lang="en-US" dirty="0" err="1"/>
              <a:t>fizyczna</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1967829" y="3474911"/>
            <a:ext cx="1045074" cy="223473"/>
          </a:xfrm>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2698935" y="3490245"/>
            <a:ext cx="5715653" cy="223473"/>
          </a:xfrm>
        </p:spPr>
        <p:txBody>
          <a:bodyPr/>
          <a:lstStyle/>
          <a:p>
            <a:r>
              <a:rPr lang="pl-PL" dirty="0"/>
              <a:t>Studium przypadków</a:t>
            </a:r>
            <a:endParaRPr lang="en-IE" dirty="0"/>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1967829" y="3886287"/>
            <a:ext cx="1045074" cy="223473"/>
          </a:xfrm>
        </p:spPr>
        <p:txBody>
          <a:bodyPr/>
          <a:lstStyle/>
          <a:p>
            <a:r>
              <a:rPr lang="en-IE"/>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2699728" y="3911492"/>
            <a:ext cx="5726091" cy="223473"/>
          </a:xfrm>
        </p:spPr>
        <p:txBody>
          <a:bodyPr/>
          <a:lstStyle/>
          <a:p>
            <a:r>
              <a:rPr lang="pl-PL" dirty="0"/>
              <a:t>Źródła i ćwiczenia</a:t>
            </a:r>
            <a:endParaRPr lang="en-US"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pl-PL" dirty="0"/>
              <a:t>Treść modułu 3</a:t>
            </a:r>
            <a:endParaRPr lang="en-IE" dirty="0"/>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 Placeholder 21">
            <a:extLst>
              <a:ext uri="{FF2B5EF4-FFF2-40B4-BE49-F238E27FC236}">
                <a16:creationId xmlns:a16="http://schemas.microsoft.com/office/drawing/2014/main" id="{9664E3CF-A869-EEAA-4DF1-02876D9D6B9D}"/>
              </a:ext>
            </a:extLst>
          </p:cNvPr>
          <p:cNvSpPr txBox="1">
            <a:spLocks/>
          </p:cNvSpPr>
          <p:nvPr/>
        </p:nvSpPr>
        <p:spPr>
          <a:xfrm>
            <a:off x="1967829" y="43571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08</a:t>
            </a:r>
          </a:p>
        </p:txBody>
      </p:sp>
      <p:sp>
        <p:nvSpPr>
          <p:cNvPr id="4" name="Text Placeholder 23">
            <a:extLst>
              <a:ext uri="{FF2B5EF4-FFF2-40B4-BE49-F238E27FC236}">
                <a16:creationId xmlns:a16="http://schemas.microsoft.com/office/drawing/2014/main" id="{8CBD2264-B303-FF76-58D3-4EC67760228D}"/>
              </a:ext>
            </a:extLst>
          </p:cNvPr>
          <p:cNvSpPr txBox="1">
            <a:spLocks/>
          </p:cNvSpPr>
          <p:nvPr/>
        </p:nvSpPr>
        <p:spPr>
          <a:xfrm>
            <a:off x="2694575" y="4371580"/>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pl-PL" dirty="0"/>
              <a:t>Podsumowanie / quiz</a:t>
            </a:r>
            <a:endParaRPr lang="en-US" dirty="0"/>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Obraz zawierający Ludzka twarz, kobieta, Szminka, rysowanie&#10;&#10;Opis wygenerowany automatycznie">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lIns="91440" tIns="45720" rIns="91440" bIns="45720" anchor="ctr">
            <a:noAutofit/>
          </a:bodyPr>
          <a:lstStyle/>
          <a:p>
            <a:r>
              <a:rPr lang="pl-PL" sz="3200" dirty="0">
                <a:latin typeface="Calibri"/>
                <a:ea typeface="Open Sans"/>
                <a:cs typeface="Calibri"/>
              </a:rPr>
              <a:t>Rozważ</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909436"/>
            <a:ext cx="5899266" cy="2067791"/>
          </a:xfrm>
        </p:spPr>
        <p:txBody>
          <a:bodyPr lIns="91440" tIns="45720" rIns="91440" bIns="45720" numCol="1" spcCol="288000" anchor="t">
            <a:noAutofit/>
          </a:bodyPr>
          <a:lstStyle/>
          <a:p>
            <a:pPr algn="ctr"/>
            <a:r>
              <a:rPr lang="pl-PL" sz="2000" dirty="0">
                <a:latin typeface="Calibri"/>
                <a:ea typeface="Calibri"/>
                <a:cs typeface="Calibri"/>
              </a:rPr>
              <a:t>Co możesz zmienić w swojej rutynie w pracy, aby zwiększyć ogólny poziom aktywności? Może zamiast dzbanka z wodą, trzymać szklankę przy biurku, aby częściej chodzić i ją uzupełniać? A może zamiast pić kawę obok ekspresu do kawy, przejdź się z kubkiem przed budynek?</a:t>
            </a:r>
          </a:p>
          <a:p>
            <a:pPr algn="ctr"/>
            <a:endParaRPr lang="en-US" sz="2000" dirty="0">
              <a:latin typeface="Calibri"/>
              <a:cs typeface="Calibri"/>
            </a:endParaRPr>
          </a:p>
          <a:p>
            <a:pPr algn="ctr"/>
            <a:r>
              <a:rPr lang="pl-PL" sz="2000" dirty="0"/>
              <a:t>Zanotuj swoje odpowiedzi i wybierz jedno działanie, które wdrożysz natychmiast. Dodawaj kolejne zmiany co trzy tygodnie - daj sobie czas na wyrobienie nawyków.</a:t>
            </a: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jadąca na rowerze">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890794" y="221963"/>
            <a:ext cx="6886871" cy="842867"/>
          </a:xfrm>
        </p:spPr>
        <p:txBody>
          <a:bodyPr lIns="91440" tIns="45720" rIns="91440" bIns="45720" anchor="ctr">
            <a:noAutofit/>
          </a:bodyPr>
          <a:lstStyle/>
          <a:p>
            <a:r>
              <a:rPr lang="en-IE" sz="3200" dirty="0" err="1">
                <a:latin typeface="Calibri"/>
                <a:ea typeface="Calibri"/>
                <a:cs typeface="Calibri"/>
              </a:rPr>
              <a:t>Świadome</a:t>
            </a:r>
            <a:r>
              <a:rPr lang="en-IE" sz="3200" dirty="0">
                <a:latin typeface="Calibri"/>
                <a:ea typeface="Calibri"/>
                <a:cs typeface="Calibri"/>
              </a:rPr>
              <a:t> </a:t>
            </a:r>
            <a:r>
              <a:rPr lang="en-IE" sz="3200" dirty="0" err="1">
                <a:latin typeface="Calibri"/>
                <a:ea typeface="Calibri"/>
                <a:cs typeface="Calibri"/>
              </a:rPr>
              <a:t>wybory</a:t>
            </a:r>
            <a:r>
              <a:rPr lang="en-IE" sz="3200" dirty="0">
                <a:latin typeface="Calibri"/>
                <a:ea typeface="Calibri"/>
                <a:cs typeface="Calibri"/>
              </a:rPr>
              <a:t> </a:t>
            </a:r>
            <a:r>
              <a:rPr lang="en-IE" sz="3200" dirty="0" err="1">
                <a:latin typeface="Calibri"/>
                <a:ea typeface="Calibri"/>
                <a:cs typeface="Calibri"/>
              </a:rPr>
              <a:t>zwiększające</a:t>
            </a:r>
            <a:r>
              <a:rPr lang="en-IE" sz="3200" dirty="0">
                <a:latin typeface="Calibri"/>
                <a:ea typeface="Calibri"/>
                <a:cs typeface="Calibri"/>
              </a:rPr>
              <a:t> </a:t>
            </a:r>
            <a:r>
              <a:rPr lang="pl-PL" sz="3200" dirty="0">
                <a:latin typeface="Calibri"/>
                <a:ea typeface="Calibri"/>
                <a:cs typeface="Calibri"/>
              </a:rPr>
              <a:t>„</a:t>
            </a:r>
            <a:r>
              <a:rPr lang="en-IE" sz="3200" dirty="0">
                <a:latin typeface="Calibri"/>
                <a:ea typeface="Calibri"/>
                <a:cs typeface="Calibri"/>
              </a:rPr>
              <a:t>NEAT</a:t>
            </a:r>
            <a:r>
              <a:rPr lang="pl-PL" sz="3200" dirty="0">
                <a:latin typeface="Calibri"/>
                <a:ea typeface="Calibri"/>
                <a:cs typeface="Calibri"/>
              </a:rPr>
              <a:t>”</a:t>
            </a:r>
            <a:endParaRPr lang="pl-PL"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lIns="91440" tIns="45720" rIns="91440" bIns="45720" numCol="1" spcCol="288000" anchor="t">
            <a:noAutofit/>
          </a:bodyPr>
          <a:lstStyle/>
          <a:p>
            <a:pPr algn="ctr"/>
            <a:r>
              <a:rPr lang="pl-PL" sz="2000" b="1" dirty="0">
                <a:latin typeface="Calibri"/>
                <a:ea typeface="Calibri"/>
                <a:cs typeface="Calibri"/>
              </a:rPr>
              <a:t>Pójdź na spacer!</a:t>
            </a:r>
            <a:endParaRPr lang="pl-PL" sz="2000" b="1" dirty="0"/>
          </a:p>
          <a:p>
            <a:pPr algn="just"/>
            <a:r>
              <a:rPr lang="pl-PL" sz="1600" dirty="0">
                <a:latin typeface="Calibri"/>
                <a:ea typeface="Calibri"/>
                <a:cs typeface="Calibri"/>
              </a:rPr>
              <a:t>Spaceruj, gdzie tylko możesz, wysiądź z autobusu przystanek wcześniej, skorzystaj ze schodów zamiast windy, idź na spacer, aby posłuchać </a:t>
            </a:r>
            <a:r>
              <a:rPr lang="pl-PL" sz="1600" dirty="0" err="1">
                <a:latin typeface="Calibri"/>
                <a:ea typeface="Calibri"/>
                <a:cs typeface="Calibri"/>
              </a:rPr>
              <a:t>podcastu</a:t>
            </a:r>
            <a:r>
              <a:rPr lang="pl-PL" sz="1600" dirty="0">
                <a:latin typeface="Calibri"/>
                <a:ea typeface="Calibri"/>
                <a:cs typeface="Calibri"/>
              </a:rPr>
              <a:t> zamiast oglądać program telewizyjny. Chodzenie jest podstawą </a:t>
            </a:r>
            <a:r>
              <a:rPr lang="pl-PL" sz="1600" dirty="0" err="1">
                <a:latin typeface="Calibri"/>
                <a:ea typeface="Calibri"/>
                <a:cs typeface="Calibri"/>
              </a:rPr>
              <a:t>nietreningowej</a:t>
            </a:r>
            <a:r>
              <a:rPr lang="pl-PL" sz="1600" dirty="0">
                <a:latin typeface="Calibri"/>
                <a:ea typeface="Calibri"/>
                <a:cs typeface="Calibri"/>
              </a:rPr>
              <a:t> aktywności fizycznej.</a:t>
            </a:r>
          </a:p>
          <a:p>
            <a:pPr algn="just"/>
            <a:endParaRPr lang="en-US" sz="1600" dirty="0">
              <a:latin typeface="Calibri"/>
              <a:cs typeface="Calibri"/>
            </a:endParaRPr>
          </a:p>
          <a:p>
            <a:pPr algn="ctr"/>
            <a:endParaRPr lang="en-US" sz="1600" dirty="0">
              <a:latin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endParaRPr lang="en-US" sz="1600" dirty="0">
              <a:latin typeface="Calibri"/>
              <a:ea typeface="Calibri"/>
              <a:cs typeface="Calibri"/>
            </a:endParaRPr>
          </a:p>
          <a:p>
            <a:pPr algn="ctr"/>
            <a:r>
              <a:rPr lang="pl-PL" sz="2000" b="1" dirty="0">
                <a:latin typeface="Calibri"/>
                <a:ea typeface="Calibri"/>
                <a:cs typeface="Calibri"/>
              </a:rPr>
              <a:t>Wybierz rower zamiast samochodu</a:t>
            </a:r>
            <a:endParaRPr lang="en-US" sz="2000" b="1" dirty="0"/>
          </a:p>
          <a:p>
            <a:pPr algn="just"/>
            <a:r>
              <a:rPr lang="pl-PL" sz="1600" dirty="0">
                <a:latin typeface="Calibri"/>
                <a:ea typeface="Calibri"/>
                <a:cs typeface="Calibri"/>
              </a:rPr>
              <a:t>Jazda samochodem do pracy nie tylko obniża ogólny poziom aktywności fizycznej, ale także zwiększa dzienną ilość szkodliwego siedzenia.</a:t>
            </a:r>
            <a:endParaRPr lang="en-US" sz="1400" dirty="0"/>
          </a:p>
          <a:p>
            <a:pPr algn="ctr"/>
            <a:r>
              <a:rPr lang="pl-PL" sz="2000" b="1" dirty="0">
                <a:latin typeface="Calibri"/>
                <a:ea typeface="Calibri"/>
                <a:cs typeface="Calibri"/>
              </a:rPr>
              <a:t>Znajdź hobby wymagające ruchu</a:t>
            </a:r>
            <a:endParaRPr lang="en-US" sz="2000" b="1" dirty="0"/>
          </a:p>
          <a:p>
            <a:pPr algn="just"/>
            <a:r>
              <a:rPr lang="pl-PL" sz="1600" dirty="0">
                <a:latin typeface="Calibri"/>
                <a:ea typeface="Calibri"/>
                <a:cs typeface="Calibri"/>
              </a:rPr>
              <a:t>Praca w ogrodzie, zbieranie grzybów, geocaching - niech ruch będzie zabawą!</a:t>
            </a:r>
            <a:endParaRPr lang="en-US" sz="1600" dirty="0">
              <a:latin typeface="Calibri"/>
              <a:cs typeface="Calibri"/>
            </a:endParaRPr>
          </a:p>
        </p:txBody>
      </p:sp>
      <p:sp>
        <p:nvSpPr>
          <p:cNvPr id="4" name="Prostokąt 3">
            <a:extLst>
              <a:ext uri="{FF2B5EF4-FFF2-40B4-BE49-F238E27FC236}">
                <a16:creationId xmlns:a16="http://schemas.microsoft.com/office/drawing/2014/main" id="{3CC5DCF8-CA34-98A2-648C-34E3B72777CE}"/>
              </a:ext>
            </a:extLst>
          </p:cNvPr>
          <p:cNvSpPr/>
          <p:nvPr/>
        </p:nvSpPr>
        <p:spPr>
          <a:xfrm>
            <a:off x="6972300" y="2639248"/>
            <a:ext cx="5219700" cy="95522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400" dirty="0">
                <a:latin typeface="Calibri"/>
                <a:ea typeface="Calibri"/>
                <a:cs typeface="Calibri"/>
              </a:rPr>
              <a:t>Każdy wzrost liczby kroków o 1000 kroków dziennie wiąże się z 15% zmniejszeniem ryzyka zgonu z jakiejkolwiek przyczyny, a każdy wzrost o 500 kroków dziennie wiąże się z 7% zmniejszeniem ryzyka zgonu z powodu chorób układu krążenia*.</a:t>
            </a:r>
            <a:endParaRPr lang="en-US" sz="1400" dirty="0">
              <a:latin typeface="Calibri"/>
              <a:ea typeface="Calibri"/>
              <a:cs typeface="Calibri"/>
            </a:endParaRPr>
          </a:p>
        </p:txBody>
      </p:sp>
      <p:sp>
        <p:nvSpPr>
          <p:cNvPr id="8" name="pole tekstowe 7">
            <a:extLst>
              <a:ext uri="{FF2B5EF4-FFF2-40B4-BE49-F238E27FC236}">
                <a16:creationId xmlns:a16="http://schemas.microsoft.com/office/drawing/2014/main" id="{F88CFF48-7399-597F-932A-C8DB8372604E}"/>
              </a:ext>
            </a:extLst>
          </p:cNvPr>
          <p:cNvSpPr txBox="1"/>
          <p:nvPr/>
        </p:nvSpPr>
        <p:spPr>
          <a:xfrm>
            <a:off x="6097732" y="5800943"/>
            <a:ext cx="6094268" cy="646331"/>
          </a:xfrm>
          <a:prstGeom prst="rect">
            <a:avLst/>
          </a:prstGeom>
          <a:noFill/>
        </p:spPr>
        <p:txBody>
          <a:bodyPr wrap="square">
            <a:spAutoFit/>
          </a:bodyPr>
          <a:lstStyle/>
          <a:p>
            <a:pPr algn="ctr"/>
            <a:r>
              <a:rPr lang="en-US" sz="1200" i="1" dirty="0">
                <a:latin typeface="Calibri"/>
                <a:ea typeface="Calibri"/>
                <a:cs typeface="Calibri"/>
              </a:rPr>
              <a:t>*"</a:t>
            </a:r>
            <a:r>
              <a:rPr lang="pl-PL" sz="1200" i="1" dirty="0">
                <a:latin typeface="Calibri"/>
                <a:ea typeface="Calibri"/>
                <a:cs typeface="Calibri"/>
              </a:rPr>
              <a:t>Związek między dzienną liczbą kroków a śmiertelnością z jakiejkolwiek przyczyny i śmiertelnością z przyczyn sercowo-naczyniowych:</a:t>
            </a:r>
          </a:p>
          <a:p>
            <a:pPr algn="ctr"/>
            <a:r>
              <a:rPr lang="en-US" sz="1200" i="1" dirty="0">
                <a:latin typeface="Calibri"/>
                <a:ea typeface="Calibri"/>
                <a:cs typeface="Calibri"/>
              </a:rPr>
              <a:t>meta-</a:t>
            </a:r>
            <a:r>
              <a:rPr lang="pl-PL" sz="1200" i="1" dirty="0">
                <a:latin typeface="Calibri"/>
                <a:ea typeface="Calibri"/>
                <a:cs typeface="Calibri"/>
              </a:rPr>
              <a:t>analiza</a:t>
            </a:r>
            <a:r>
              <a:rPr lang="en-US" sz="1200" i="1" dirty="0">
                <a:latin typeface="Calibri"/>
                <a:ea typeface="Calibri"/>
                <a:cs typeface="Calibri"/>
              </a:rPr>
              <a:t>", Maciej Banach</a:t>
            </a:r>
            <a:r>
              <a:rPr lang="pl-PL" sz="1200" i="1" dirty="0">
                <a:latin typeface="Calibri"/>
                <a:ea typeface="Calibri"/>
                <a:cs typeface="Calibri"/>
              </a:rPr>
              <a:t> i</a:t>
            </a:r>
            <a:r>
              <a:rPr lang="en-US" sz="1200" i="1" dirty="0">
                <a:latin typeface="Calibri"/>
                <a:ea typeface="Calibri"/>
                <a:cs typeface="Calibri"/>
              </a:rPr>
              <a:t> European Journal of Preventive Cardiology.</a:t>
            </a:r>
            <a:endParaRPr lang="en-US" sz="1200" i="1" dirty="0"/>
          </a:p>
        </p:txBody>
      </p:sp>
    </p:spTree>
    <p:extLst>
      <p:ext uri="{BB962C8B-B14F-4D97-AF65-F5344CB8AC3E}">
        <p14:creationId xmlns:p14="http://schemas.microsoft.com/office/powerpoint/2010/main" val="314923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203118"/>
            <a:ext cx="6776598" cy="842867"/>
          </a:xfrm>
        </p:spPr>
        <p:txBody>
          <a:bodyPr lIns="91440" tIns="45720" rIns="91440" bIns="45720" anchor="ctr">
            <a:noAutofit/>
          </a:bodyPr>
          <a:lstStyle/>
          <a:p>
            <a:r>
              <a:rPr lang="en-US" sz="3200" dirty="0" err="1">
                <a:latin typeface="Calibri"/>
                <a:ea typeface="Calibri"/>
                <a:cs typeface="Calibri"/>
              </a:rPr>
              <a:t>Technologia</a:t>
            </a:r>
            <a:r>
              <a:rPr lang="en-US" sz="3200" dirty="0">
                <a:latin typeface="Calibri"/>
                <a:ea typeface="Calibri"/>
                <a:cs typeface="Calibri"/>
              </a:rPr>
              <a:t> </a:t>
            </a:r>
            <a:r>
              <a:rPr lang="en-US" sz="3200" dirty="0" err="1">
                <a:latin typeface="Calibri"/>
                <a:ea typeface="Calibri"/>
                <a:cs typeface="Calibri"/>
              </a:rPr>
              <a:t>zwiększająca</a:t>
            </a:r>
            <a:r>
              <a:rPr lang="en-US" sz="3200" dirty="0">
                <a:latin typeface="Calibri"/>
                <a:ea typeface="Calibri"/>
                <a:cs typeface="Calibri"/>
              </a:rPr>
              <a:t> NEAT</a:t>
            </a:r>
            <a:endParaRPr lang="pl-PL" sz="36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147453"/>
            <a:ext cx="6204372" cy="5710547"/>
          </a:xfrm>
        </p:spPr>
        <p:txBody>
          <a:bodyPr lIns="91440" tIns="45720" rIns="91440" bIns="45720" numCol="1" spcCol="288000" anchor="t">
            <a:noAutofit/>
          </a:bodyPr>
          <a:lstStyle/>
          <a:p>
            <a:pPr algn="just"/>
            <a:r>
              <a:rPr lang="pl-PL" sz="1500" dirty="0">
                <a:latin typeface="Calibri"/>
                <a:ea typeface="Calibri"/>
                <a:cs typeface="Calibri"/>
              </a:rPr>
              <a:t>Na rynku dostępne są rozwiązania technologiczne, które skutecznie pomagają zwiększyć NEAT:</a:t>
            </a:r>
          </a:p>
          <a:p>
            <a:pPr algn="ctr"/>
            <a:br>
              <a:rPr lang="en-US" sz="1500" b="1" dirty="0">
                <a:latin typeface="Calibri"/>
                <a:ea typeface="Calibri"/>
                <a:cs typeface="Calibri"/>
              </a:rPr>
            </a:br>
            <a:r>
              <a:rPr lang="en-US" sz="1500" b="1" dirty="0" err="1">
                <a:latin typeface="Calibri"/>
                <a:ea typeface="Calibri"/>
                <a:cs typeface="Calibri"/>
              </a:rPr>
              <a:t>Smartwatche</a:t>
            </a:r>
            <a:r>
              <a:rPr lang="en-US" sz="1500" b="1" dirty="0">
                <a:latin typeface="Calibri"/>
                <a:ea typeface="Calibri"/>
                <a:cs typeface="Calibri"/>
              </a:rPr>
              <a:t> </a:t>
            </a:r>
            <a:r>
              <a:rPr lang="en-US" sz="1500" b="1" dirty="0" err="1">
                <a:latin typeface="Calibri"/>
                <a:ea typeface="Calibri"/>
                <a:cs typeface="Calibri"/>
              </a:rPr>
              <a:t>i</a:t>
            </a:r>
            <a:r>
              <a:rPr lang="en-US" sz="1500" b="1" dirty="0">
                <a:latin typeface="Calibri"/>
                <a:ea typeface="Calibri"/>
                <a:cs typeface="Calibri"/>
              </a:rPr>
              <a:t> </a:t>
            </a:r>
            <a:r>
              <a:rPr lang="en-US" sz="1500" b="1" dirty="0" err="1">
                <a:latin typeface="Calibri"/>
                <a:ea typeface="Calibri"/>
                <a:cs typeface="Calibri"/>
              </a:rPr>
              <a:t>smartbandy</a:t>
            </a:r>
            <a:endParaRPr lang="pl-PL" sz="1500" b="1" dirty="0">
              <a:latin typeface="Calibri"/>
              <a:ea typeface="Calibri"/>
              <a:cs typeface="Calibri"/>
            </a:endParaRPr>
          </a:p>
          <a:p>
            <a:pPr algn="just"/>
            <a:endParaRPr lang="pl-PL" sz="1500" b="1" dirty="0">
              <a:latin typeface="Calibri"/>
              <a:ea typeface="Calibri"/>
              <a:cs typeface="Calibri"/>
            </a:endParaRPr>
          </a:p>
          <a:p>
            <a:pPr algn="just"/>
            <a:r>
              <a:rPr lang="pl-PL" sz="1500" dirty="0">
                <a:latin typeface="Calibri"/>
                <a:ea typeface="Calibri"/>
                <a:cs typeface="Calibri"/>
              </a:rPr>
              <a:t>Nowoczesne urządzenia nie tylko liczą kroki, ale także wykorzystują zaawansowane czujniki do monitorowania aktywności fizycznej. W rezultacie mogą one udzielać spersonalizowanych wskazówek, przypominać o zrobieniu przerwy lub oferować wyzwania motywujące do ruchu.</a:t>
            </a:r>
          </a:p>
          <a:p>
            <a:pPr algn="just"/>
            <a:endParaRPr lang="pl-PL" sz="1500" b="1" dirty="0">
              <a:latin typeface="Calibri"/>
              <a:ea typeface="Calibri"/>
              <a:cs typeface="Calibri"/>
            </a:endParaRPr>
          </a:p>
          <a:p>
            <a:pPr algn="ctr"/>
            <a:r>
              <a:rPr lang="pl-PL" sz="1500" b="1" dirty="0">
                <a:latin typeface="Calibri"/>
                <a:ea typeface="Calibri"/>
                <a:cs typeface="Calibri"/>
              </a:rPr>
              <a:t>Regulowane biurka</a:t>
            </a:r>
          </a:p>
          <a:p>
            <a:pPr algn="ctr"/>
            <a:endParaRPr lang="en-US" sz="1500" b="1" dirty="0">
              <a:latin typeface="Calibri"/>
              <a:ea typeface="Calibri"/>
              <a:cs typeface="Calibri"/>
            </a:endParaRPr>
          </a:p>
          <a:p>
            <a:pPr algn="just"/>
            <a:r>
              <a:rPr lang="pl-PL" sz="1500" dirty="0">
                <a:latin typeface="Calibri"/>
                <a:ea typeface="Calibri"/>
                <a:cs typeface="Calibri"/>
              </a:rPr>
              <a:t>Biurka ruchome to świetna opcja, aby zadbać o swoje zdrowie bez konieczności odrywania się od pracy. Za pomocą jednego przycisku możemy szybko zmienić wysokość biurka, dzięki czemu możemy pracować na stojąco, unikając szkodliwego siedzenia. A gdy się zmęczymy, wystarczy krótka chwila, by biurko wróciło do konfiguracji umożliwiającej pracę siedzącą.</a:t>
            </a:r>
          </a:p>
          <a:p>
            <a:pPr algn="just"/>
            <a:endParaRPr lang="pl-PL" sz="1500" dirty="0">
              <a:latin typeface="Calibri"/>
              <a:ea typeface="Calibri"/>
              <a:cs typeface="Calibri"/>
            </a:endParaRPr>
          </a:p>
          <a:p>
            <a:pPr algn="ctr"/>
            <a:r>
              <a:rPr lang="en-US" sz="1500" b="1" dirty="0" err="1">
                <a:latin typeface="Calibri"/>
                <a:ea typeface="Calibri"/>
                <a:cs typeface="Calibri"/>
              </a:rPr>
              <a:t>Bieżnie</a:t>
            </a:r>
            <a:r>
              <a:rPr lang="en-US" sz="1500" b="1" dirty="0">
                <a:latin typeface="Calibri"/>
                <a:ea typeface="Calibri"/>
                <a:cs typeface="Calibri"/>
              </a:rPr>
              <a:t> </a:t>
            </a:r>
            <a:r>
              <a:rPr lang="en-US" sz="1500" b="1" dirty="0" err="1">
                <a:latin typeface="Calibri"/>
                <a:ea typeface="Calibri"/>
                <a:cs typeface="Calibri"/>
              </a:rPr>
              <a:t>podbiurkowe</a:t>
            </a:r>
            <a:endParaRPr lang="pl-PL" sz="1500" b="1" dirty="0">
              <a:latin typeface="Calibri"/>
              <a:ea typeface="Calibri"/>
              <a:cs typeface="Calibri"/>
            </a:endParaRPr>
          </a:p>
          <a:p>
            <a:pPr algn="ctr"/>
            <a:endParaRPr lang="pl-PL" sz="1500" b="1" dirty="0">
              <a:latin typeface="Calibri"/>
              <a:ea typeface="Calibri"/>
              <a:cs typeface="Calibri"/>
            </a:endParaRPr>
          </a:p>
          <a:p>
            <a:pPr algn="ctr"/>
            <a:r>
              <a:rPr lang="pl-PL" sz="1500" dirty="0">
                <a:latin typeface="Calibri"/>
                <a:ea typeface="Calibri"/>
                <a:cs typeface="Calibri"/>
              </a:rPr>
              <a:t>Urządzenia z tej kategorii umożliwiają chodzenie podczas pracy. Są ciche i nie zajmują dużo miejsca - z łatwością zmieszczą się pod biurkiem. W połączeniu z biurkiem stojącym pozwalają na powolne chodzenie podczas pracy przy komputerze.</a:t>
            </a:r>
          </a:p>
        </p:txBody>
      </p:sp>
    </p:spTree>
    <p:extLst>
      <p:ext uri="{BB962C8B-B14F-4D97-AF65-F5344CB8AC3E}">
        <p14:creationId xmlns:p14="http://schemas.microsoft.com/office/powerpoint/2010/main" val="124676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SEKCJA</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a:xfrm>
            <a:off x="1" y="4110228"/>
            <a:ext cx="6319746" cy="972741"/>
          </a:xfrm>
        </p:spPr>
        <p:txBody>
          <a:bodyPr lIns="91440" tIns="45720" rIns="91440" bIns="45720" anchor="t">
            <a:noAutofit/>
          </a:bodyPr>
          <a:lstStyle/>
          <a:p>
            <a:r>
              <a:rPr lang="en-US" b="1" dirty="0" err="1">
                <a:latin typeface="Calibri"/>
                <a:ea typeface="Calibri"/>
                <a:cs typeface="Calibri"/>
              </a:rPr>
              <a:t>Ukierunkowana</a:t>
            </a:r>
            <a:r>
              <a:rPr lang="en-US" b="1" dirty="0">
                <a:latin typeface="Calibri"/>
                <a:ea typeface="Calibri"/>
                <a:cs typeface="Calibri"/>
              </a:rPr>
              <a:t> </a:t>
            </a:r>
            <a:r>
              <a:rPr lang="en-US" b="1" dirty="0" err="1">
                <a:latin typeface="Calibri"/>
                <a:ea typeface="Calibri"/>
                <a:cs typeface="Calibri"/>
              </a:rPr>
              <a:t>aktywność</a:t>
            </a:r>
            <a:r>
              <a:rPr lang="en-US" b="1" dirty="0">
                <a:latin typeface="Calibri"/>
                <a:ea typeface="Calibri"/>
                <a:cs typeface="Calibri"/>
              </a:rPr>
              <a:t> </a:t>
            </a:r>
            <a:r>
              <a:rPr lang="en-US" b="1" dirty="0" err="1">
                <a:latin typeface="Calibri"/>
                <a:ea typeface="Calibri"/>
                <a:cs typeface="Calibri"/>
              </a:rPr>
              <a:t>fizyczna</a:t>
            </a:r>
            <a:endParaRPr lang="pl-PL" b="1" dirty="0">
              <a:ea typeface="Calibri"/>
            </a:endParaRPr>
          </a:p>
        </p:txBody>
      </p:sp>
      <p:pic>
        <p:nvPicPr>
          <p:cNvPr id="6" name="Picture Placeholder 4" descr="Obraz zawierający koło, na wolnym powietrzu, Koło do roweru, transport&#10;&#10;Opis wygenerowany automatyczni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lIns="91440" tIns="45720" rIns="91440" bIns="45720" anchor="ctr">
            <a:noAutofit/>
          </a:bodyPr>
          <a:lstStyle/>
          <a:p>
            <a:r>
              <a:rPr lang="en-US" sz="3200" dirty="0" err="1">
                <a:latin typeface="Calibri"/>
                <a:ea typeface="Calibri"/>
                <a:cs typeface="Calibri"/>
              </a:rPr>
              <a:t>Aktywność</a:t>
            </a:r>
            <a:r>
              <a:rPr lang="en-US" sz="3200" dirty="0">
                <a:latin typeface="Calibri"/>
                <a:ea typeface="Calibri"/>
                <a:cs typeface="Calibri"/>
              </a:rPr>
              <a:t> </a:t>
            </a:r>
            <a:r>
              <a:rPr lang="en-US" sz="3200" dirty="0" err="1">
                <a:latin typeface="Calibri"/>
                <a:ea typeface="Calibri"/>
                <a:cs typeface="Calibri"/>
              </a:rPr>
              <a:t>fizyczna</a:t>
            </a:r>
            <a:r>
              <a:rPr lang="en-US" sz="3200" dirty="0">
                <a:latin typeface="Calibri"/>
                <a:ea typeface="Calibri"/>
                <a:cs typeface="Calibri"/>
              </a:rPr>
              <a:t> </a:t>
            </a:r>
            <a:r>
              <a:rPr lang="en-US" sz="3200" dirty="0" err="1">
                <a:latin typeface="Calibri"/>
                <a:ea typeface="Calibri"/>
                <a:cs typeface="Calibri"/>
              </a:rPr>
              <a:t>i</a:t>
            </a:r>
            <a:r>
              <a:rPr lang="en-US" sz="3200" dirty="0">
                <a:latin typeface="Calibri"/>
                <a:ea typeface="Calibri"/>
                <a:cs typeface="Calibri"/>
              </a:rPr>
              <a:t> </a:t>
            </a:r>
            <a:r>
              <a:rPr lang="en-US" sz="3200" dirty="0" err="1">
                <a:latin typeface="Calibri"/>
                <a:ea typeface="Calibri"/>
                <a:cs typeface="Calibri"/>
              </a:rPr>
              <a:t>zdrowie</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2483428"/>
            <a:ext cx="5574211" cy="3512084"/>
          </a:xfrm>
        </p:spPr>
        <p:txBody>
          <a:bodyPr lIns="91440" tIns="45720" rIns="91440" bIns="45720" numCol="1" spcCol="288000" anchor="t">
            <a:noAutofit/>
          </a:bodyPr>
          <a:lstStyle/>
          <a:p>
            <a:pPr algn="ctr"/>
            <a:r>
              <a:rPr lang="pl-PL" sz="2400" dirty="0">
                <a:solidFill>
                  <a:srgbClr val="374151"/>
                </a:solidFill>
                <a:latin typeface="Calibri"/>
                <a:ea typeface="Calibri"/>
                <a:cs typeface="Calibri"/>
              </a:rPr>
              <a:t>Jak już zapewne zauważyłeś, najlepszą rzeczą, jaką możesz zrobić dla profilaktyki zdrowotnej przy siedzącym trybie życia, jest zwiększenie ogólnego poziomu aktywności fizycznej. Dlaczego?</a:t>
            </a:r>
            <a:endParaRPr lang="pl-PL" sz="1800" dirty="0"/>
          </a:p>
        </p:txBody>
      </p:sp>
    </p:spTree>
    <p:extLst>
      <p:ext uri="{BB962C8B-B14F-4D97-AF65-F5344CB8AC3E}">
        <p14:creationId xmlns:p14="http://schemas.microsoft.com/office/powerpoint/2010/main" val="275208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descr="Obraz zawierający sztuka&#10;&#10;Opis wygenerowany automatycznie">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987800" y="221963"/>
            <a:ext cx="7679593" cy="842867"/>
          </a:xfrm>
        </p:spPr>
        <p:txBody>
          <a:bodyPr lIns="91440" tIns="45720" rIns="91440" bIns="45720" anchor="ctr">
            <a:noAutofit/>
          </a:bodyPr>
          <a:lstStyle/>
          <a:p>
            <a:r>
              <a:rPr lang="en-US" sz="3200" dirty="0" err="1">
                <a:latin typeface="Calibri"/>
                <a:ea typeface="Open Sans"/>
                <a:cs typeface="Calibri"/>
              </a:rPr>
              <a:t>Perspektywa</a:t>
            </a:r>
            <a:r>
              <a:rPr lang="en-US" sz="3200" dirty="0">
                <a:latin typeface="Calibri"/>
                <a:ea typeface="Open Sans"/>
                <a:cs typeface="Calibri"/>
              </a:rPr>
              <a:t> </a:t>
            </a:r>
            <a:r>
              <a:rPr lang="en-US" sz="3200" dirty="0" err="1">
                <a:latin typeface="Calibri"/>
                <a:ea typeface="Open Sans"/>
                <a:cs typeface="Calibri"/>
              </a:rPr>
              <a:t>układu</a:t>
            </a:r>
            <a:r>
              <a:rPr lang="en-US" sz="3200" dirty="0">
                <a:latin typeface="Calibri"/>
                <a:ea typeface="Open Sans"/>
                <a:cs typeface="Calibri"/>
              </a:rPr>
              <a:t> </a:t>
            </a:r>
            <a:r>
              <a:rPr lang="en-US" sz="3200" dirty="0" err="1">
                <a:latin typeface="Calibri"/>
                <a:ea typeface="Open Sans"/>
                <a:cs typeface="Calibri"/>
              </a:rPr>
              <a:t>sercowo-naczyniowego</a:t>
            </a:r>
            <a:endParaRPr lang="en-US"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096000" y="1064830"/>
            <a:ext cx="5574211" cy="4813657"/>
          </a:xfrm>
        </p:spPr>
        <p:txBody>
          <a:bodyPr lIns="91440" tIns="45720" rIns="91440" bIns="45720" numCol="1" spcCol="288000" anchor="t">
            <a:noAutofit/>
          </a:bodyPr>
          <a:lstStyle/>
          <a:p>
            <a:pPr algn="just"/>
            <a:r>
              <a:rPr lang="pl-PL" sz="1800" dirty="0">
                <a:latin typeface="Calibri"/>
                <a:ea typeface="Calibri"/>
                <a:cs typeface="Calibri"/>
              </a:rPr>
              <a:t>Z punktu widzenia układu sercowo-naczyniowego i szerszej perspektywy zdrowia metabolicznego, </a:t>
            </a:r>
            <a:r>
              <a:rPr lang="pl-PL" sz="1800" b="1" dirty="0">
                <a:latin typeface="Calibri"/>
                <a:ea typeface="Calibri"/>
                <a:cs typeface="Calibri"/>
              </a:rPr>
              <a:t>zmniejszony NEAT wiąże się ze zmniejszonym poziomem dziennego wydatku energetycznego, co sprzyja otyłości.</a:t>
            </a:r>
          </a:p>
          <a:p>
            <a:pPr algn="just"/>
            <a:endParaRPr lang="en-US" sz="1800" dirty="0">
              <a:latin typeface="Calibri"/>
              <a:ea typeface="Calibri"/>
              <a:cs typeface="Calibri"/>
            </a:endParaRPr>
          </a:p>
          <a:p>
            <a:pPr algn="just"/>
            <a:r>
              <a:rPr lang="pl-PL" sz="1800" dirty="0">
                <a:latin typeface="Calibri"/>
                <a:ea typeface="Calibri"/>
                <a:cs typeface="Calibri"/>
              </a:rPr>
              <a:t>Niedobór ćwiczeń oznacza również </a:t>
            </a:r>
            <a:r>
              <a:rPr lang="pl-PL" sz="1800" b="1" dirty="0">
                <a:latin typeface="Calibri"/>
                <a:ea typeface="Calibri"/>
                <a:cs typeface="Calibri"/>
              </a:rPr>
              <a:t>gorsze krążenie krwi</a:t>
            </a:r>
            <a:r>
              <a:rPr lang="pl-PL" sz="1800" dirty="0">
                <a:latin typeface="Calibri"/>
                <a:ea typeface="Calibri"/>
                <a:cs typeface="Calibri"/>
              </a:rPr>
              <a:t>, co wiąże się z upośledzonym odżywianiem i odprowadzaniem produktów przemiany materii z organizmu. Mniej wydajne krążenie krwi ma również </a:t>
            </a:r>
            <a:r>
              <a:rPr lang="pl-PL" sz="1800" b="1" dirty="0">
                <a:latin typeface="Calibri"/>
                <a:ea typeface="Calibri"/>
                <a:cs typeface="Calibri"/>
              </a:rPr>
              <a:t>negatywny wpływ na funkcjonowanie mózgu.</a:t>
            </a:r>
          </a:p>
          <a:p>
            <a:pPr algn="just"/>
            <a:endParaRPr lang="en-US" sz="1800" dirty="0">
              <a:latin typeface="Calibri"/>
              <a:ea typeface="Calibri"/>
              <a:cs typeface="Calibri"/>
            </a:endParaRPr>
          </a:p>
          <a:p>
            <a:pPr algn="just"/>
            <a:r>
              <a:rPr lang="pl-PL" sz="1800" dirty="0">
                <a:latin typeface="Calibri"/>
                <a:ea typeface="Calibri"/>
                <a:cs typeface="Calibri"/>
              </a:rPr>
              <a:t>Podczas siedzenia przepona nie porusza się w pełnym zakresie, przez co </a:t>
            </a:r>
            <a:r>
              <a:rPr lang="pl-PL" sz="1800" b="1" dirty="0">
                <a:latin typeface="Calibri"/>
                <a:ea typeface="Calibri"/>
                <a:cs typeface="Calibri"/>
              </a:rPr>
              <a:t>oddychamy mniej efektywnie</a:t>
            </a:r>
            <a:r>
              <a:rPr lang="pl-PL" sz="1800" dirty="0">
                <a:latin typeface="Calibri"/>
                <a:ea typeface="Calibri"/>
                <a:cs typeface="Calibri"/>
              </a:rPr>
              <a:t>. W dłuższej perspektywie może to prowadzić do zaburzeń wzorca oddychania, a w konsekwencji do zmniejszonej wydolności oddechowej. Zaburzenia wzorca oddychania są również związane z </a:t>
            </a:r>
            <a:r>
              <a:rPr lang="pl-PL" sz="1800" b="1" dirty="0">
                <a:latin typeface="Calibri"/>
                <a:ea typeface="Calibri"/>
                <a:cs typeface="Calibri"/>
              </a:rPr>
              <a:t>upośledzoną tolerancją na stres.</a:t>
            </a:r>
          </a:p>
          <a:p>
            <a:pPr algn="just"/>
            <a:endParaRPr lang="en-US" sz="1800" dirty="0">
              <a:latin typeface="Calibri"/>
              <a:cs typeface="Calibri"/>
            </a:endParaRPr>
          </a:p>
          <a:p>
            <a:pPr algn="just"/>
            <a:r>
              <a:rPr lang="pl-PL" sz="1800" dirty="0">
                <a:latin typeface="Calibri"/>
                <a:cs typeface="Calibri"/>
              </a:rPr>
              <a:t>Wzorzec oddychania można sprawdzić za pomocą </a:t>
            </a:r>
            <a:r>
              <a:rPr lang="en-US" sz="1800" dirty="0" err="1">
                <a:latin typeface="Calibri"/>
                <a:cs typeface="Calibri"/>
                <a:hlinkClick r:id="rId3"/>
              </a:rPr>
              <a:t>arkusza</a:t>
            </a:r>
            <a:r>
              <a:rPr lang="en-US" sz="1800" dirty="0">
                <a:latin typeface="Calibri"/>
                <a:cs typeface="Calibri"/>
                <a:hlinkClick r:id="rId3"/>
              </a:rPr>
              <a:t> </a:t>
            </a:r>
            <a:r>
              <a:rPr lang="en-US" sz="1800" dirty="0" err="1">
                <a:latin typeface="Calibri"/>
                <a:cs typeface="Calibri"/>
                <a:hlinkClick r:id="rId3"/>
              </a:rPr>
              <a:t>oceny</a:t>
            </a:r>
            <a:r>
              <a:rPr lang="en-US" sz="1800" dirty="0">
                <a:latin typeface="Calibri"/>
                <a:cs typeface="Calibri"/>
                <a:hlinkClick r:id="rId3"/>
              </a:rPr>
              <a:t> </a:t>
            </a:r>
            <a:r>
              <a:rPr lang="en-US" sz="1800" dirty="0" err="1">
                <a:latin typeface="Calibri"/>
                <a:cs typeface="Calibri"/>
                <a:hlinkClick r:id="rId3"/>
              </a:rPr>
              <a:t>oddychania</a:t>
            </a:r>
            <a:r>
              <a:rPr lang="en-US" sz="1800" dirty="0">
                <a:latin typeface="Calibri"/>
                <a:cs typeface="Calibri"/>
                <a:hlinkClick r:id="rId3"/>
              </a:rPr>
              <a:t>.</a:t>
            </a:r>
            <a:endParaRPr lang="en-US" sz="1800" dirty="0">
              <a:latin typeface="Calibri"/>
              <a:cs typeface="Calibri"/>
            </a:endParaRPr>
          </a:p>
        </p:txBody>
      </p:sp>
    </p:spTree>
    <p:extLst>
      <p:ext uri="{BB962C8B-B14F-4D97-AF65-F5344CB8AC3E}">
        <p14:creationId xmlns:p14="http://schemas.microsoft.com/office/powerpoint/2010/main" val="14722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Taniec, szkic, kreskówka, osob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2522" y="-44388"/>
            <a:ext cx="5004894" cy="6905449"/>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4584" y="229571"/>
            <a:ext cx="6869816" cy="915829"/>
          </a:xfrm>
        </p:spPr>
        <p:txBody>
          <a:bodyPr lIns="91440" tIns="45720" rIns="91440" bIns="45720" anchor="ctr">
            <a:noAutofit/>
          </a:bodyPr>
          <a:lstStyle/>
          <a:p>
            <a:r>
              <a:rPr lang="en-US" sz="3200" dirty="0" err="1">
                <a:latin typeface="Calibri"/>
                <a:ea typeface="Calibri"/>
                <a:cs typeface="Calibri"/>
              </a:rPr>
              <a:t>Perspektywa</a:t>
            </a:r>
            <a:r>
              <a:rPr lang="en-US" sz="3200" dirty="0">
                <a:latin typeface="Calibri"/>
                <a:ea typeface="Calibri"/>
                <a:cs typeface="Calibri"/>
              </a:rPr>
              <a:t> </a:t>
            </a:r>
            <a:r>
              <a:rPr lang="en-US" sz="3200" dirty="0" err="1">
                <a:latin typeface="Calibri"/>
                <a:ea typeface="Calibri"/>
                <a:cs typeface="Calibri"/>
              </a:rPr>
              <a:t>układu</a:t>
            </a:r>
            <a:r>
              <a:rPr lang="en-US" sz="3200" dirty="0">
                <a:latin typeface="Calibri"/>
                <a:ea typeface="Calibri"/>
                <a:cs typeface="Calibri"/>
              </a:rPr>
              <a:t> </a:t>
            </a:r>
            <a:r>
              <a:rPr lang="en-US" sz="3200" dirty="0" err="1">
                <a:latin typeface="Calibri"/>
                <a:ea typeface="Calibri"/>
                <a:cs typeface="Calibri"/>
              </a:rPr>
              <a:t>mięśniowo-szkieletowego</a:t>
            </a:r>
            <a:endParaRPr lang="en-US" sz="3200" dirty="0">
              <a:latin typeface="Calibri"/>
              <a:ea typeface="Calibri"/>
              <a:cs typeface="Calibri"/>
            </a:endParaRP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4584" y="1267320"/>
            <a:ext cx="6108148" cy="4693261"/>
          </a:xfrm>
        </p:spPr>
        <p:txBody>
          <a:bodyPr lIns="91440" tIns="45720" rIns="91440" bIns="45720" numCol="1" spcCol="288000" anchor="t">
            <a:noAutofit/>
          </a:bodyPr>
          <a:lstStyle/>
          <a:p>
            <a:pPr algn="just"/>
            <a:r>
              <a:rPr lang="pl-PL" sz="1800" dirty="0">
                <a:latin typeface="Calibri"/>
                <a:ea typeface="Calibri"/>
                <a:cs typeface="Calibri"/>
              </a:rPr>
              <a:t>Z perspektywy układu mięśniowo-szkieletowego aktywność fizyczna pozwala mięśniom utrzymać ich sprawność.</a:t>
            </a:r>
          </a:p>
          <a:p>
            <a:pPr algn="just"/>
            <a:endParaRPr lang="en-US" sz="1800" dirty="0">
              <a:latin typeface="Calibri"/>
              <a:ea typeface="Calibri"/>
              <a:cs typeface="Calibri"/>
            </a:endParaRPr>
          </a:p>
          <a:p>
            <a:pPr algn="just"/>
            <a:r>
              <a:rPr lang="pl-PL" sz="1800" dirty="0">
                <a:latin typeface="Calibri"/>
                <a:ea typeface="Calibri"/>
                <a:cs typeface="Calibri"/>
              </a:rPr>
              <a:t>Kiedy siedzimy, większość mięśni w ciele nie jest używana, w wyniku czego stają się one słabsze. Od 30 roku życia procesy kataboliczne (rozpad mięśni) zaczynają dominować nad procesami anabolicznymi (tworzenie mięśni). Nieużywanie tkanki mięśniowej znacznie zwiększa tempo tego procesu. W wyniku bezruchu osłabieniu ulegają również ścięgna i więzadła.</a:t>
            </a:r>
          </a:p>
          <a:p>
            <a:pPr algn="just"/>
            <a:endParaRPr lang="en-US" sz="1800" dirty="0">
              <a:latin typeface="Calibri"/>
              <a:ea typeface="Calibri"/>
              <a:cs typeface="Calibri"/>
            </a:endParaRPr>
          </a:p>
          <a:p>
            <a:pPr algn="just"/>
            <a:r>
              <a:rPr lang="pl-PL" sz="1800" dirty="0">
                <a:latin typeface="Calibri"/>
                <a:ea typeface="Calibri"/>
                <a:cs typeface="Calibri"/>
              </a:rPr>
              <a:t>Słabe mięśnie mogą prowadzić do zwiększonego zmęczenia stawów obwodowych i kręgosłupa oraz bólu wynikającego z przeciążenia stawów, które nie są wspierane przez odpowiednią siłę mięśni. Niewydolny układ mięśniowo-powięziowy wiąże się również ze zwiększonym ryzykiem urazów ortopedycznych, ponieważ w razie wypadku mięśnie nie będą wystarczająco silne, aby chronić kości i stawy.</a:t>
            </a:r>
            <a:endParaRPr lang="en-US" sz="1800" dirty="0">
              <a:latin typeface="Calibri"/>
              <a:ea typeface="Calibri"/>
              <a:cs typeface="Calibri"/>
            </a:endParaRPr>
          </a:p>
        </p:txBody>
      </p:sp>
    </p:spTree>
    <p:extLst>
      <p:ext uri="{BB962C8B-B14F-4D97-AF65-F5344CB8AC3E}">
        <p14:creationId xmlns:p14="http://schemas.microsoft.com/office/powerpoint/2010/main" val="108985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descr="Obraz zawierający osoba, Akcesoria modowe, Ludzka twarz, ubrania&#10;&#10;Opis wygenerowany automatycznie">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lIns="91440" tIns="45720" rIns="91440" bIns="45720" anchor="ctr">
            <a:noAutofit/>
          </a:bodyPr>
          <a:lstStyle/>
          <a:p>
            <a:r>
              <a:rPr lang="pl-PL" sz="3200" dirty="0">
                <a:latin typeface="Calibri"/>
                <a:ea typeface="Calibri"/>
                <a:cs typeface="Calibri"/>
              </a:rPr>
              <a:t>Ból pleców</a:t>
            </a:r>
            <a:endParaRPr lang="en-US" sz="3200" b="0" dirty="0">
              <a:latin typeface="Calibri"/>
              <a:ea typeface="Calibri"/>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13846" y="1729693"/>
            <a:ext cx="5574211" cy="4463443"/>
          </a:xfrm>
        </p:spPr>
        <p:txBody>
          <a:bodyPr lIns="91440" tIns="45720" rIns="91440" bIns="45720" numCol="1" spcCol="288000" anchor="t">
            <a:noAutofit/>
          </a:bodyPr>
          <a:lstStyle/>
          <a:p>
            <a:pPr algn="just"/>
            <a:r>
              <a:rPr lang="pl-PL" sz="2000" dirty="0">
                <a:latin typeface="Calibri"/>
                <a:ea typeface="Calibri"/>
                <a:cs typeface="Calibri"/>
              </a:rPr>
              <a:t>Omawiając kwestię siedzącego trybu życia, nie można pominąć najczęstszego problemu zdrowotnego osób prowadzących siedzący tryb życia - bólu pleców. Możemy rozróżnić dwie najczęstsze przyczyny bólu pleców:</a:t>
            </a:r>
          </a:p>
          <a:p>
            <a:pPr algn="just"/>
            <a:endParaRPr lang="en-US" sz="2000" dirty="0">
              <a:latin typeface="Calibri"/>
              <a:ea typeface="Calibri"/>
              <a:cs typeface="Calibri"/>
            </a:endParaRPr>
          </a:p>
          <a:p>
            <a:r>
              <a:rPr lang="en-US" sz="2000" dirty="0">
                <a:latin typeface="Calibri"/>
                <a:ea typeface="Calibri"/>
                <a:cs typeface="Calibri"/>
              </a:rPr>
              <a:t>1.</a:t>
            </a:r>
            <a:r>
              <a:rPr lang="pl-PL" sz="2000" dirty="0">
                <a:latin typeface="Calibri"/>
                <a:ea typeface="Calibri"/>
                <a:cs typeface="Calibri"/>
              </a:rPr>
              <a:t> Niewystarczające odżywianie krążków międzykręgowych</a:t>
            </a:r>
            <a:endParaRPr lang="en-US" dirty="0"/>
          </a:p>
          <a:p>
            <a:pPr algn="just"/>
            <a:r>
              <a:rPr lang="en-US" sz="2000" dirty="0">
                <a:ea typeface="Calibri"/>
              </a:rPr>
              <a:t>2. </a:t>
            </a:r>
            <a:r>
              <a:rPr lang="pl-PL" sz="2000" dirty="0">
                <a:ea typeface="Calibri"/>
              </a:rPr>
              <a:t>Zmiany zwyrodnieniowe w obrębie kręgosłupa</a:t>
            </a:r>
            <a:endParaRPr lang="en-US" dirty="0"/>
          </a:p>
          <a:p>
            <a:pPr algn="just"/>
            <a:endParaRPr lang="en-US" sz="2000" dirty="0">
              <a:ea typeface="Calibri"/>
            </a:endParaRPr>
          </a:p>
          <a:p>
            <a:pPr algn="just"/>
            <a:r>
              <a:rPr lang="pl-PL" sz="2000" dirty="0">
                <a:ea typeface="Calibri"/>
              </a:rPr>
              <a:t>Zmiany zwyrodnieniowe w obrębie stawów, pomoże w zrozumieniu mechanizmu obu tych przyczyn bólu pozwoli łatwiej ich uniknąć.</a:t>
            </a:r>
            <a:endParaRPr lang="en-US" dirty="0"/>
          </a:p>
        </p:txBody>
      </p:sp>
    </p:spTree>
    <p:extLst>
      <p:ext uri="{BB962C8B-B14F-4D97-AF65-F5344CB8AC3E}">
        <p14:creationId xmlns:p14="http://schemas.microsoft.com/office/powerpoint/2010/main" val="261339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mleczne, jedzenie&#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315823" y="148229"/>
            <a:ext cx="8588149" cy="890417"/>
          </a:xfrm>
        </p:spPr>
        <p:txBody>
          <a:bodyPr lIns="91440" tIns="45720" rIns="91440" bIns="45720" anchor="ctr">
            <a:noAutofit/>
          </a:bodyPr>
          <a:lstStyle/>
          <a:p>
            <a:r>
              <a:rPr lang="en-US" sz="2800" dirty="0" err="1">
                <a:latin typeface="Calibri"/>
                <a:ea typeface="Calibri"/>
                <a:cs typeface="Calibri"/>
              </a:rPr>
              <a:t>Niewystarczające</a:t>
            </a:r>
            <a:r>
              <a:rPr lang="en-US" sz="2800" dirty="0">
                <a:latin typeface="Calibri"/>
                <a:ea typeface="Calibri"/>
                <a:cs typeface="Calibri"/>
              </a:rPr>
              <a:t> </a:t>
            </a:r>
            <a:r>
              <a:rPr lang="en-US" sz="2800" dirty="0" err="1">
                <a:latin typeface="Calibri"/>
                <a:ea typeface="Calibri"/>
                <a:cs typeface="Calibri"/>
              </a:rPr>
              <a:t>odżywianie</a:t>
            </a:r>
            <a:r>
              <a:rPr lang="en-US" sz="2800" dirty="0">
                <a:latin typeface="Calibri"/>
                <a:ea typeface="Calibri"/>
                <a:cs typeface="Calibri"/>
              </a:rPr>
              <a:t> </a:t>
            </a:r>
            <a:r>
              <a:rPr lang="en-US" sz="2800" dirty="0" err="1">
                <a:latin typeface="Calibri"/>
                <a:ea typeface="Calibri"/>
                <a:cs typeface="Calibri"/>
              </a:rPr>
              <a:t>krążków</a:t>
            </a:r>
            <a:r>
              <a:rPr lang="en-US" sz="2800" dirty="0">
                <a:latin typeface="Calibri"/>
                <a:ea typeface="Calibri"/>
                <a:cs typeface="Calibri"/>
              </a:rPr>
              <a:t> </a:t>
            </a:r>
            <a:r>
              <a:rPr lang="en-US" sz="2800" dirty="0" err="1">
                <a:latin typeface="Calibri"/>
                <a:ea typeface="Calibri"/>
                <a:cs typeface="Calibri"/>
              </a:rPr>
              <a:t>międzykręgowych</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186875"/>
            <a:ext cx="5519942" cy="3889855"/>
          </a:xfrm>
        </p:spPr>
        <p:txBody>
          <a:bodyPr lIns="91440" tIns="45720" rIns="91440" bIns="45720" numCol="1" spcCol="288000" anchor="t">
            <a:noAutofit/>
          </a:bodyPr>
          <a:lstStyle/>
          <a:p>
            <a:pPr algn="just"/>
            <a:r>
              <a:rPr lang="pl-PL" sz="1800" dirty="0">
                <a:latin typeface="Calibri"/>
                <a:ea typeface="Calibri"/>
                <a:cs typeface="Calibri"/>
              </a:rPr>
              <a:t>Krążki międzykręgowe oddzielające poszczególne kręgi w kręgosłupie są wyjątkową strukturą w naszym organizmie. Wynika to z faktu, że są one bardzo słabo ukrwione - zdecydowana większość ich powierzchni nie jest unaczyniona - naczynia krwionośne pokrywają jedynie ich krawędzie. Składniki odżywcze dostają się do nich na drodze dyfuzji i są rozprowadzane w głąb krążków międzykręgowych.</a:t>
            </a:r>
          </a:p>
          <a:p>
            <a:pPr algn="just"/>
            <a:endParaRPr lang="en-US" sz="1200" dirty="0"/>
          </a:p>
          <a:p>
            <a:pPr algn="just"/>
            <a:r>
              <a:rPr lang="pl-PL" sz="1800" dirty="0">
                <a:latin typeface="Calibri"/>
                <a:ea typeface="Calibri"/>
                <a:cs typeface="Calibri"/>
              </a:rPr>
              <a:t>Utrzymanie ruchomości kręgosłupa jest niezbędne do jego skutecznego odżywiania. Pogorszony metabolizm krążków międzykręgowych w wyniku bezruchu kręgosłupa sprzyja zmianom zwyrodnieniowym w perspektywie długoterminowej, a w perspektywie krótkoterminowej prowadzi do spadku </a:t>
            </a:r>
            <a:r>
              <a:rPr lang="pl-PL" sz="1800" dirty="0" err="1">
                <a:latin typeface="Calibri"/>
                <a:ea typeface="Calibri"/>
                <a:cs typeface="Calibri"/>
              </a:rPr>
              <a:t>pH</a:t>
            </a:r>
            <a:r>
              <a:rPr lang="pl-PL" sz="1800" dirty="0">
                <a:latin typeface="Calibri"/>
                <a:ea typeface="Calibri"/>
                <a:cs typeface="Calibri"/>
              </a:rPr>
              <a:t> w obrębie krążków międzykręgowych. Powoduje to szereg mechanizmów prowadzących do odczuwania bólu. Ból </a:t>
            </a:r>
            <a:r>
              <a:rPr lang="pl-PL" sz="1800" b="1" dirty="0">
                <a:latin typeface="Calibri"/>
                <a:ea typeface="Calibri"/>
                <a:cs typeface="Calibri"/>
              </a:rPr>
              <a:t>odczuwany podczas długotrwałego siedzenia jest alarmem informującym nas o konieczności rozruszania kręgosłupa.</a:t>
            </a:r>
            <a:endParaRPr lang="en-US" sz="1800" b="1"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92468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ubrania, osoba, meble, stół&#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383989"/>
            <a:ext cx="7019675" cy="890417"/>
          </a:xfrm>
        </p:spPr>
        <p:txBody>
          <a:bodyPr lIns="91440" tIns="45720" rIns="91440" bIns="45720" anchor="ctr">
            <a:noAutofit/>
          </a:bodyPr>
          <a:lstStyle/>
          <a:p>
            <a:r>
              <a:rPr lang="en-US" sz="2800" dirty="0" err="1">
                <a:latin typeface="Calibri"/>
                <a:ea typeface="Calibri"/>
                <a:cs typeface="Calibri"/>
              </a:rPr>
              <a:t>Zmiany</a:t>
            </a:r>
            <a:r>
              <a:rPr lang="en-US" sz="2800" dirty="0">
                <a:latin typeface="Calibri"/>
                <a:ea typeface="Calibri"/>
                <a:cs typeface="Calibri"/>
              </a:rPr>
              <a:t> </a:t>
            </a:r>
            <a:r>
              <a:rPr lang="en-US" sz="2800" dirty="0" err="1">
                <a:latin typeface="Calibri"/>
                <a:ea typeface="Calibri"/>
                <a:cs typeface="Calibri"/>
              </a:rPr>
              <a:t>zwyrodnieniowe</a:t>
            </a:r>
            <a:r>
              <a:rPr lang="en-US" sz="2800" dirty="0">
                <a:latin typeface="Calibri"/>
                <a:ea typeface="Calibri"/>
                <a:cs typeface="Calibri"/>
              </a:rPr>
              <a:t> </a:t>
            </a:r>
            <a:r>
              <a:rPr lang="en-US" sz="2800" dirty="0" err="1">
                <a:latin typeface="Calibri"/>
                <a:ea typeface="Calibri"/>
                <a:cs typeface="Calibri"/>
              </a:rPr>
              <a:t>kręgosłupa</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444501"/>
            <a:ext cx="5519942" cy="4914664"/>
          </a:xfrm>
        </p:spPr>
        <p:txBody>
          <a:bodyPr lIns="91440" tIns="45720" rIns="91440" bIns="45720" numCol="1" spcCol="288000" anchor="t">
            <a:noAutofit/>
          </a:bodyPr>
          <a:lstStyle/>
          <a:p>
            <a:pPr algn="just"/>
            <a:r>
              <a:rPr lang="pl-PL" sz="1800" dirty="0">
                <a:latin typeface="Calibri"/>
                <a:ea typeface="Calibri"/>
                <a:cs typeface="Calibri"/>
              </a:rPr>
              <a:t>Jeśli chronicznie zaniedbujemy zdrowie kręgosłupa, może dojść w nim do szeregu zmian zwyrodnieniowych. Dwie takie zmiany to zwyrodnienie krążka międzykręgowego lub zwyrodnienie stawów łączących poszczególne kręgi. Na pojawienie się zmian zwyrodnieniowych szczególny wpływ mają dwa czynniki:</a:t>
            </a:r>
          </a:p>
          <a:p>
            <a:pPr algn="just"/>
            <a:endParaRPr lang="en-US" sz="1800" dirty="0"/>
          </a:p>
          <a:p>
            <a:pPr marL="342900" indent="-342900" algn="just">
              <a:buAutoNum type="arabicPeriod"/>
            </a:pPr>
            <a:r>
              <a:rPr lang="pl-PL" sz="1800" dirty="0">
                <a:latin typeface="Calibri"/>
                <a:ea typeface="Calibri"/>
                <a:cs typeface="Calibri"/>
              </a:rPr>
              <a:t>Opisany wcześniej brak odżywienia tkanek tworzących kręgosłup.</a:t>
            </a:r>
          </a:p>
          <a:p>
            <a:pPr marL="342900" indent="-342900" algn="just">
              <a:buAutoNum type="arabicPeriod"/>
            </a:pPr>
            <a:r>
              <a:rPr lang="pl-PL" sz="1800" dirty="0">
                <a:latin typeface="Calibri"/>
                <a:ea typeface="Calibri"/>
                <a:cs typeface="Calibri"/>
              </a:rPr>
              <a:t>Przewlekłe przeciążenie kręgosłupa w niefizjologiczny sposób w wyniku braku równowagi mięśniowej</a:t>
            </a:r>
            <a:r>
              <a:rPr lang="en-US" sz="1800" dirty="0">
                <a:latin typeface="Calibri"/>
                <a:ea typeface="Calibri"/>
                <a:cs typeface="Calibri"/>
              </a:rPr>
              <a:t>.</a:t>
            </a:r>
          </a:p>
          <a:p>
            <a:pPr algn="just"/>
            <a:endParaRPr lang="en-US" sz="1800" dirty="0"/>
          </a:p>
          <a:p>
            <a:pPr algn="just"/>
            <a:r>
              <a:rPr lang="pl-PL" sz="1800" dirty="0">
                <a:latin typeface="Calibri"/>
                <a:ea typeface="Calibri"/>
                <a:cs typeface="Calibri"/>
              </a:rPr>
              <a:t>Kręgosłup jest silną strukturą, zdolną do przenoszenia dużych obciążeń, pod warunkiem, że pracuje w optymalnych biomechanicznie warunkach. Warunki te można osiągnąć jedynie poprzez wydajną, skoordynowaną pracę mięśni.</a:t>
            </a:r>
            <a:endParaRPr lang="en-US" sz="1800"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42848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pl-PL" dirty="0"/>
              <a:t>Witamy na kursie szkoleniowym </a:t>
            </a:r>
            <a:r>
              <a:rPr lang="pl-PL" dirty="0" err="1"/>
              <a:t>DigiWorkWell</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45225" y="2067340"/>
            <a:ext cx="5444611" cy="3476004"/>
          </a:xfrm>
        </p:spPr>
        <p:txBody>
          <a:bodyPr/>
          <a:lstStyle/>
          <a:p>
            <a:r>
              <a:rPr lang="pl-PL" sz="2400" dirty="0"/>
              <a:t>Witamy na kursie "Cyfrowe zdrowie fizyczne". Kurs ten zapozna cię</a:t>
            </a:r>
          </a:p>
          <a:p>
            <a:r>
              <a:rPr lang="pl-PL" sz="2400" dirty="0"/>
              <a:t>z potencjalnymi zagrożeniami związanymi</a:t>
            </a:r>
          </a:p>
          <a:p>
            <a:r>
              <a:rPr lang="pl-PL" sz="2400" dirty="0"/>
              <a:t>z pracą przy komputerze i zapewni ci skuteczne strategie ich minimalizowania. Ponadto poznasz proste, ale skuteczne sposoby na utrzymanie dobrego samopoczucia podczas pracy w środowisku biurowym.</a:t>
            </a:r>
            <a:endParaRPr lang="en-GB"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biżuteria, Paciorek, sztuka, moda&#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r>
              <a:rPr lang="en-US" sz="3200" dirty="0" err="1">
                <a:latin typeface="Calibri"/>
                <a:ea typeface="Calibri"/>
                <a:cs typeface="Calibri"/>
              </a:rPr>
              <a:t>Zmiany</a:t>
            </a:r>
            <a:r>
              <a:rPr lang="en-US" sz="3200" dirty="0">
                <a:latin typeface="Calibri"/>
                <a:ea typeface="Calibri"/>
                <a:cs typeface="Calibri"/>
              </a:rPr>
              <a:t> </a:t>
            </a:r>
            <a:r>
              <a:rPr lang="en-US" sz="3200" dirty="0" err="1">
                <a:latin typeface="Calibri"/>
                <a:ea typeface="Calibri"/>
                <a:cs typeface="Calibri"/>
              </a:rPr>
              <a:t>zwyrodnieniowe</a:t>
            </a:r>
            <a:r>
              <a:rPr lang="en-US" sz="3200" dirty="0">
                <a:latin typeface="Calibri"/>
                <a:ea typeface="Calibri"/>
                <a:cs typeface="Calibri"/>
              </a:rPr>
              <a:t> </a:t>
            </a:r>
            <a:r>
              <a:rPr lang="en-US" sz="3200" dirty="0" err="1">
                <a:latin typeface="Calibri"/>
                <a:ea typeface="Calibri"/>
                <a:cs typeface="Calibri"/>
              </a:rPr>
              <a:t>kręgosłupa</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482656"/>
            <a:ext cx="5558219" cy="5297692"/>
          </a:xfrm>
        </p:spPr>
        <p:txBody>
          <a:bodyPr lIns="91440" tIns="45720" rIns="91440" bIns="45720" numCol="1" spcCol="288000" anchor="t">
            <a:normAutofit/>
          </a:bodyPr>
          <a:lstStyle/>
          <a:p>
            <a:pPr algn="just"/>
            <a:r>
              <a:rPr lang="pl-PL" sz="2000" dirty="0"/>
              <a:t>Siedzenie osłabia w szczególności mięśnie pośladkowe i mięśnie rdzenia, ale aby utrzymać zdrowy, funkcjonalny kręgosłup, </a:t>
            </a:r>
            <a:r>
              <a:rPr lang="pl-PL" sz="2000" b="1" dirty="0"/>
              <a:t>należy zachować równowagę mięśniową w całym ciele.</a:t>
            </a:r>
          </a:p>
          <a:p>
            <a:pPr algn="just"/>
            <a:endParaRPr lang="pl-PL"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endParaRPr lang="en-US" sz="2000" b="1" dirty="0">
              <a:latin typeface="Calibri"/>
              <a:ea typeface="Calibri"/>
              <a:cs typeface="Calibri"/>
            </a:endParaRPr>
          </a:p>
          <a:p>
            <a:pPr algn="just"/>
            <a:r>
              <a:rPr lang="pl-PL" sz="2000" dirty="0"/>
              <a:t>Każde ciało jest inne. Aby jak najskuteczniej chronić swoje zdrowie, skonsultuj się z fizjoterapeutą, aby zidentyfikować swoje słabe ogniwa i nauczyć się ćwiczeń, aby pozbyć się słabszych punktów.</a:t>
            </a:r>
            <a:endParaRPr lang="en-US" sz="2000" dirty="0"/>
          </a:p>
        </p:txBody>
      </p:sp>
      <p:sp>
        <p:nvSpPr>
          <p:cNvPr id="2" name="Prostokąt 1">
            <a:extLst>
              <a:ext uri="{FF2B5EF4-FFF2-40B4-BE49-F238E27FC236}">
                <a16:creationId xmlns:a16="http://schemas.microsoft.com/office/drawing/2014/main" id="{6A747926-0786-5BBE-95C0-DB0A8573F362}"/>
              </a:ext>
            </a:extLst>
          </p:cNvPr>
          <p:cNvSpPr/>
          <p:nvPr/>
        </p:nvSpPr>
        <p:spPr>
          <a:xfrm>
            <a:off x="185057" y="2860227"/>
            <a:ext cx="5230091" cy="1350861"/>
          </a:xfrm>
          <a:prstGeom prst="rect">
            <a:avLst/>
          </a:prstGeom>
          <a:solidFill>
            <a:srgbClr val="942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400" dirty="0">
                <a:latin typeface="Calibri"/>
                <a:ea typeface="Calibri"/>
                <a:cs typeface="Calibri"/>
              </a:rPr>
              <a:t>Nawet jeśli kręgosłup jest już nieodwracalnie uszkodzony (zmian zwyrodnieniowych nie da się cofnąć - możemy jedynie ograniczyć ich rozwój), w większości przypadków najskuteczniejszą metodą terapii będzie wdrożenie ukierunkowanych ćwiczeń terapeutycznych pod okiem specjalisty.</a:t>
            </a:r>
            <a:endParaRPr lang="en-US" sz="1400" dirty="0"/>
          </a:p>
        </p:txBody>
      </p:sp>
    </p:spTree>
    <p:extLst>
      <p:ext uri="{BB962C8B-B14F-4D97-AF65-F5344CB8AC3E}">
        <p14:creationId xmlns:p14="http://schemas.microsoft.com/office/powerpoint/2010/main" val="8822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soba planująca">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2337"/>
          <a:stretch/>
        </p:blipFill>
        <p:spPr>
          <a:xfrm flipH="1">
            <a:off x="6799920" y="10"/>
            <a:ext cx="4997496" cy="6868448"/>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fontScale="92500"/>
          </a:bodyPr>
          <a:lstStyle/>
          <a:p>
            <a:pPr>
              <a:lnSpc>
                <a:spcPct val="90000"/>
              </a:lnSpc>
            </a:pPr>
            <a:r>
              <a:rPr lang="pl-PL" sz="3100" dirty="0"/>
              <a:t>Jaki jest odpowiedni poziom aktywności?</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46652" y="1537855"/>
            <a:ext cx="5558219" cy="4879521"/>
          </a:xfrm>
        </p:spPr>
        <p:txBody>
          <a:bodyPr lIns="91440" tIns="45720" rIns="91440" bIns="45720" numCol="1" spcCol="288000" anchor="t">
            <a:normAutofit lnSpcReduction="10000"/>
          </a:bodyPr>
          <a:lstStyle/>
          <a:p>
            <a:pPr algn="just">
              <a:spcAft>
                <a:spcPts val="600"/>
              </a:spcAft>
            </a:pPr>
            <a:r>
              <a:rPr lang="pl-PL" sz="2400" dirty="0">
                <a:latin typeface="Calibri"/>
                <a:ea typeface="Open Sans"/>
                <a:cs typeface="Calibri"/>
              </a:rPr>
              <a:t>Aby odpowiedzieć na to pytanie, warto przyjrzeć się wytycznym WHO. WHO zaleca następującą porcję aktywności fizycznej tygodniowo</a:t>
            </a:r>
            <a:r>
              <a:rPr lang="en-US" sz="2400" dirty="0">
                <a:latin typeface="Calibri"/>
                <a:ea typeface="Open Sans"/>
                <a:cs typeface="Calibri"/>
              </a:rPr>
              <a:t>:</a:t>
            </a:r>
          </a:p>
          <a:p>
            <a:pPr marL="342900" indent="-342900">
              <a:spcAft>
                <a:spcPts val="600"/>
              </a:spcAft>
              <a:buSzPct val="90000"/>
              <a:buFont typeface="Czcionka systemowa (Regular)"/>
              <a:buChar char="►"/>
            </a:pPr>
            <a:r>
              <a:rPr lang="pl-PL" sz="2400" dirty="0">
                <a:latin typeface="Calibri"/>
                <a:ea typeface="Open Sans"/>
                <a:cs typeface="Calibri"/>
              </a:rPr>
              <a:t>co najmniej 150-300 minut aktywności aerobowej o umiarkowanej intensywności lub 75-150 minut aktywności aerobowej o umiarkowanej lub wysokiej intensywności</a:t>
            </a:r>
            <a:endParaRPr lang="en-US" sz="2400" dirty="0">
              <a:latin typeface="Calibri"/>
              <a:ea typeface="Open Sans"/>
              <a:cs typeface="Calibri"/>
            </a:endParaRPr>
          </a:p>
          <a:p>
            <a:pPr marL="342900" indent="-342900">
              <a:spcAft>
                <a:spcPts val="600"/>
              </a:spcAft>
              <a:buSzPct val="90000"/>
              <a:buFont typeface="Czcionka systemowa (Regular)"/>
              <a:buChar char="►"/>
            </a:pPr>
            <a:r>
              <a:rPr lang="pl-PL" sz="2400" dirty="0">
                <a:latin typeface="Calibri"/>
                <a:ea typeface="Open Sans"/>
                <a:cs typeface="Calibri"/>
              </a:rPr>
              <a:t>ćwiczenia wzmacniające mięśnie o umiarkowanej lub wysokiej intensywności co najmniej 2 razy </a:t>
            </a:r>
            <a:r>
              <a:rPr lang="pl-PL" sz="2400">
                <a:latin typeface="Calibri"/>
                <a:ea typeface="Open Sans"/>
                <a:cs typeface="Calibri"/>
              </a:rPr>
              <a:t>w tygodniu dla </a:t>
            </a:r>
            <a:r>
              <a:rPr lang="pl-PL" sz="2400" dirty="0">
                <a:latin typeface="Calibri"/>
                <a:ea typeface="Open Sans"/>
                <a:cs typeface="Calibri"/>
              </a:rPr>
              <a:t>osób, które nie prowadzą siedzącego trybu życia.</a:t>
            </a:r>
            <a:endParaRPr lang="en-US" sz="2400" dirty="0">
              <a:latin typeface="Calibri"/>
              <a:ea typeface="Open Sans"/>
              <a:cs typeface="Calibri"/>
            </a:endParaRPr>
          </a:p>
        </p:txBody>
      </p:sp>
    </p:spTree>
    <p:extLst>
      <p:ext uri="{BB962C8B-B14F-4D97-AF65-F5344CB8AC3E}">
        <p14:creationId xmlns:p14="http://schemas.microsoft.com/office/powerpoint/2010/main" val="349638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osoba, ubrania, na wolnym powietrzu, Szorty&#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121921"/>
            <a:ext cx="7019675" cy="721360"/>
          </a:xfrm>
        </p:spPr>
        <p:txBody>
          <a:bodyPr lIns="91440" tIns="45720" rIns="91440" bIns="45720" anchor="ctr">
            <a:noAutofit/>
          </a:bodyPr>
          <a:lstStyle/>
          <a:p>
            <a:pPr>
              <a:lnSpc>
                <a:spcPct val="90000"/>
              </a:lnSpc>
            </a:pPr>
            <a:r>
              <a:rPr lang="pl-PL" sz="2800" dirty="0"/>
              <a:t>Jaki jest odpowiedni poziom aktywności?</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965202"/>
            <a:ext cx="5519942" cy="3637971"/>
          </a:xfrm>
        </p:spPr>
        <p:txBody>
          <a:bodyPr lIns="91440" tIns="45720" rIns="91440" bIns="45720" numCol="1" spcCol="288000" anchor="t">
            <a:noAutofit/>
          </a:bodyPr>
          <a:lstStyle/>
          <a:p>
            <a:pPr algn="just"/>
            <a:r>
              <a:rPr lang="pl-PL" sz="2200" dirty="0">
                <a:latin typeface="Calibri"/>
                <a:ea typeface="Calibri"/>
                <a:cs typeface="Calibri"/>
              </a:rPr>
              <a:t>Wytyczne WHO dotyczące poziomów aktywności fizycznej stanowią:</a:t>
            </a:r>
          </a:p>
          <a:p>
            <a:pPr algn="just"/>
            <a:endParaRPr lang="en-US" sz="2200" dirty="0">
              <a:latin typeface="Calibri"/>
              <a:ea typeface="Calibri"/>
              <a:cs typeface="Calibri"/>
            </a:endParaRPr>
          </a:p>
          <a:p>
            <a:pPr algn="just"/>
            <a:r>
              <a:rPr lang="en-US" sz="2200" i="1" dirty="0">
                <a:solidFill>
                  <a:srgbClr val="EE6A15"/>
                </a:solidFill>
                <a:latin typeface="Calibri"/>
                <a:ea typeface="Calibri"/>
                <a:cs typeface="Calibri"/>
              </a:rPr>
              <a:t>“</a:t>
            </a:r>
            <a:r>
              <a:rPr lang="pl-PL" sz="2200" i="1" dirty="0">
                <a:solidFill>
                  <a:srgbClr val="EE6A15"/>
                </a:solidFill>
                <a:latin typeface="Calibri"/>
                <a:ea typeface="Calibri"/>
                <a:cs typeface="Calibri"/>
              </a:rPr>
              <a:t>Aby zmniejszyć szkodliwy wpływ wysokiego poziomu siedzącego trybu życia na zdrowie, dorośli powinni dążyć do wykonywania większej niż zalecana aktywności fizycznej o umiarkowanej lub dużej intensywności".</a:t>
            </a:r>
          </a:p>
          <a:p>
            <a:pPr algn="just"/>
            <a:endParaRPr lang="en-US" sz="2200" dirty="0">
              <a:latin typeface="Calibri"/>
              <a:cs typeface="Calibri"/>
            </a:endParaRPr>
          </a:p>
          <a:p>
            <a:pPr algn="just"/>
            <a:r>
              <a:rPr lang="pl-PL" sz="2200" dirty="0">
                <a:latin typeface="Calibri"/>
                <a:cs typeface="Calibri"/>
              </a:rPr>
              <a:t>Jeśli masz siedzącą pracę, zaleca się wysoki poziom aktywności fizycznej, aby uniknąć konsekwencji zdrowotnych. Osobom wykonującym siedzącą pracę zaleca się podwojenie aktywności w stosunku do zalecanego przez WHO minimum.</a:t>
            </a:r>
            <a:endParaRPr lang="en-US" sz="22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785606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braz zawierający oczy, przybliżenie, rzęsa, organ&#10;&#10;Opis wygenerowany automatycznie">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799920" y="1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pl-PL" sz="3200" dirty="0">
                <a:latin typeface="Calibri"/>
                <a:ea typeface="Calibri"/>
                <a:cs typeface="Calibri"/>
              </a:rPr>
              <a:t>Nie zapominaj o swoich oczach!</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2256173"/>
            <a:ext cx="5558219" cy="4693261"/>
          </a:xfrm>
        </p:spPr>
        <p:txBody>
          <a:bodyPr lIns="91440" tIns="45720" rIns="91440" bIns="45720" numCol="1" spcCol="288000" anchor="t">
            <a:normAutofit/>
          </a:bodyPr>
          <a:lstStyle/>
          <a:p>
            <a:pPr algn="just"/>
            <a:r>
              <a:rPr lang="pl-PL" sz="2400" dirty="0">
                <a:ea typeface="Calibri"/>
              </a:rPr>
              <a:t>Ostrość widzenia jest kontrolowana przez mały, ale kluczowy mięsień rzęskowy, który jest odpowiedzialny za poruszanie okiem. Skupianie wzroku na monitorze przez długi czas negatywnie wpływa na zdrowie oczu. W ramach aktywnych przerw upewnij się, że poruszasz również oczami - możesz spróbować wyjrzeć przez okno, wykonywać ćwiczenia oczu lub mrugać, aby złagodzić stres oczu.</a:t>
            </a:r>
            <a:endParaRPr lang="en-US" sz="2400" dirty="0">
              <a:latin typeface="Calibri"/>
              <a:ea typeface="Calibri"/>
              <a:cs typeface="Calibri"/>
            </a:endParaRPr>
          </a:p>
        </p:txBody>
      </p:sp>
    </p:spTree>
    <p:extLst>
      <p:ext uri="{BB962C8B-B14F-4D97-AF65-F5344CB8AC3E}">
        <p14:creationId xmlns:p14="http://schemas.microsoft.com/office/powerpoint/2010/main" val="244972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SEKCJA</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Studia </a:t>
            </a:r>
            <a:r>
              <a:rPr lang="en-US" b="1" dirty="0" err="1">
                <a:latin typeface="Calibri"/>
                <a:ea typeface="Calibri"/>
                <a:cs typeface="Calibri"/>
              </a:rPr>
              <a:t>przypadków</a:t>
            </a:r>
            <a:endParaRPr lang="pl-PL" b="1" dirty="0">
              <a:ea typeface="Calibri"/>
            </a:endParaRPr>
          </a:p>
        </p:txBody>
      </p:sp>
      <p:pic>
        <p:nvPicPr>
          <p:cNvPr id="6" name="Picture Placeholder 4" descr="Ręka trzymająca kawałek białej układanki na niebieskim tle">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711869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descr="A screenshot of a computer&#10;&#10;Description automatically generated">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rotWithShape="1">
          <a:blip r:embed="rId2"/>
          <a:srcRect l="10941" t="585" r="41392" b="-585"/>
          <a:stretch/>
        </p:blipFill>
        <p:spPr>
          <a:xfrm>
            <a:off x="884606" y="0"/>
            <a:ext cx="5004115" cy="6858007"/>
          </a:xfrm>
          <a:noFill/>
        </p:spPr>
      </p:pic>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ormAutofit/>
          </a:bodyPr>
          <a:lstStyle/>
          <a:p>
            <a:r>
              <a:rPr lang="pl-PL" dirty="0">
                <a:latin typeface="Calibri"/>
                <a:ea typeface="Open Sans"/>
                <a:cs typeface="Calibri"/>
              </a:rPr>
              <a:t>PRZYPADEK</a:t>
            </a:r>
            <a:r>
              <a:rPr lang="en-US" dirty="0">
                <a:latin typeface="Calibri"/>
                <a:ea typeface="Open Sans"/>
                <a:cs typeface="Calibri"/>
              </a:rPr>
              <a:t> – </a:t>
            </a:r>
            <a:r>
              <a:rPr lang="pl-PL" dirty="0">
                <a:latin typeface="Calibri"/>
                <a:ea typeface="Open Sans"/>
                <a:cs typeface="Calibri"/>
              </a:rPr>
              <a:t>APLIKACJA </a:t>
            </a:r>
            <a:r>
              <a:rPr lang="en-US" dirty="0">
                <a:latin typeface="Calibri"/>
                <a:ea typeface="Open Sans"/>
                <a:cs typeface="Calibri"/>
              </a:rPr>
              <a:t>CUCKOO</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lnSpcReduction="10000"/>
          </a:bodyPr>
          <a:lstStyle/>
          <a:p>
            <a:pPr algn="just"/>
            <a:r>
              <a:rPr lang="en-US" sz="1750" dirty="0">
                <a:latin typeface="Calibri"/>
                <a:ea typeface="Open Sans"/>
                <a:cs typeface="Calibri"/>
              </a:rPr>
              <a:t>Cuckoo </a:t>
            </a:r>
            <a:r>
              <a:rPr lang="pl-PL" sz="1750" dirty="0">
                <a:latin typeface="Calibri"/>
                <a:ea typeface="Open Sans"/>
                <a:cs typeface="Calibri"/>
              </a:rPr>
              <a:t>to aplikacja </a:t>
            </a:r>
            <a:r>
              <a:rPr lang="pl-PL" sz="1750" dirty="0" err="1">
                <a:latin typeface="Calibri"/>
                <a:ea typeface="Open Sans"/>
                <a:cs typeface="Calibri"/>
              </a:rPr>
              <a:t>wellbeinga</a:t>
            </a:r>
            <a:r>
              <a:rPr lang="pl-PL" sz="1750" dirty="0">
                <a:latin typeface="Calibri"/>
                <a:ea typeface="Open Sans"/>
                <a:cs typeface="Calibri"/>
              </a:rPr>
              <a:t> dostosowana do współczesnego miejsca pracy. Jest to </a:t>
            </a:r>
            <a:r>
              <a:rPr lang="pl-PL" sz="1750" dirty="0" err="1">
                <a:latin typeface="Calibri"/>
                <a:ea typeface="Open Sans"/>
                <a:cs typeface="Calibri"/>
              </a:rPr>
              <a:t>grywalizowana</a:t>
            </a:r>
            <a:r>
              <a:rPr lang="pl-PL" sz="1750" dirty="0">
                <a:latin typeface="Calibri"/>
                <a:ea typeface="Open Sans"/>
                <a:cs typeface="Calibri"/>
              </a:rPr>
              <a:t>, przyjazna dla użytkownika aplikacja, która nagradza zdrowe przerwy.</a:t>
            </a:r>
          </a:p>
          <a:p>
            <a:pPr algn="just"/>
            <a:endParaRPr lang="en-US" sz="1750" dirty="0">
              <a:solidFill>
                <a:srgbClr val="000000"/>
              </a:solidFill>
              <a:latin typeface="Calibri"/>
              <a:ea typeface="Open Sans"/>
              <a:cs typeface="Calibri"/>
            </a:endParaRPr>
          </a:p>
          <a:p>
            <a:pPr algn="just"/>
            <a:r>
              <a:rPr lang="pl-PL" sz="1750" dirty="0">
                <a:solidFill>
                  <a:srgbClr val="000000"/>
                </a:solidFill>
                <a:latin typeface="Calibri"/>
                <a:ea typeface="Open Sans"/>
                <a:cs typeface="Calibri"/>
              </a:rPr>
              <a:t>W 2018 roku Fiński Instytut Zdrowia w Pracy przeprowadził badanie dotyczące korzystania z aplikacji </a:t>
            </a:r>
            <a:r>
              <a:rPr lang="pl-PL" sz="1750" dirty="0" err="1">
                <a:solidFill>
                  <a:srgbClr val="000000"/>
                </a:solidFill>
                <a:latin typeface="Calibri"/>
                <a:ea typeface="Open Sans"/>
                <a:cs typeface="Calibri"/>
              </a:rPr>
              <a:t>Cuckoo</a:t>
            </a:r>
            <a:r>
              <a:rPr lang="pl-PL" sz="1750" dirty="0">
                <a:solidFill>
                  <a:srgbClr val="000000"/>
                </a:solidFill>
                <a:latin typeface="Calibri"/>
                <a:ea typeface="Open Sans"/>
                <a:cs typeface="Calibri"/>
              </a:rPr>
              <a:t> i jej pozytywnego wpływu na firmy. Aplikacja skróciła średnio dwa dni zwolnienia chorobowego na pracownika rocznie. Skróciła również czas spędzany przez pracowników w pozycji siedzącej o 30 minut dziennie. Korzyści te prowadzą również do wzrostu produktywności o 1,5 € na godzinę i oszczędności do 100 000 € rocznie w firmie zatrudniającej 100 pracowników. To tylko kilka korzyści płynących z dodania przerw na ruch i regenerację do dnia pracy.</a:t>
            </a:r>
          </a:p>
          <a:p>
            <a:pPr algn="just"/>
            <a:endParaRPr lang="en-US" sz="1750" dirty="0"/>
          </a:p>
          <a:p>
            <a:pPr algn="just"/>
            <a:r>
              <a:rPr lang="pl-PL" sz="1750" dirty="0" err="1">
                <a:latin typeface="Calibri"/>
                <a:ea typeface="Open Sans"/>
                <a:cs typeface="Calibri"/>
              </a:rPr>
              <a:t>Cuckoo</a:t>
            </a:r>
            <a:r>
              <a:rPr lang="pl-PL" sz="1750" dirty="0">
                <a:latin typeface="Calibri"/>
                <a:ea typeface="Open Sans"/>
                <a:cs typeface="Calibri"/>
              </a:rPr>
              <a:t> nie jest jedyną aplikacją służącą do tego celu, a te same zasady mogą być stosowane za pomocą różnych metod.</a:t>
            </a:r>
            <a:endParaRPr lang="en-US" sz="1750" dirty="0"/>
          </a:p>
          <a:p>
            <a:pPr algn="just"/>
            <a:endParaRPr lang="en-US" sz="1750" dirty="0"/>
          </a:p>
          <a:p>
            <a:pPr algn="just"/>
            <a:endParaRPr lang="en-US" sz="1750" dirty="0"/>
          </a:p>
        </p:txBody>
      </p:sp>
      <p:sp>
        <p:nvSpPr>
          <p:cNvPr id="2" name="TextBox 1">
            <a:extLst>
              <a:ext uri="{FF2B5EF4-FFF2-40B4-BE49-F238E27FC236}">
                <a16:creationId xmlns:a16="http://schemas.microsoft.com/office/drawing/2014/main" id="{91003D2B-3051-BF04-8447-3AFA98892B7D}"/>
              </a:ext>
            </a:extLst>
          </p:cNvPr>
          <p:cNvSpPr txBox="1"/>
          <p:nvPr/>
        </p:nvSpPr>
        <p:spPr>
          <a:xfrm>
            <a:off x="6304547" y="6192252"/>
            <a:ext cx="2927684" cy="284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50" i="1" dirty="0">
                <a:latin typeface="Calibri"/>
                <a:cs typeface="Calibri"/>
              </a:rPr>
              <a:t>Źródło</a:t>
            </a:r>
            <a:r>
              <a:rPr lang="en-US" sz="1250" i="1" dirty="0">
                <a:latin typeface="Calibri"/>
                <a:cs typeface="Calibri"/>
              </a:rPr>
              <a:t>: </a:t>
            </a:r>
            <a:r>
              <a:rPr lang="en-US" sz="1250" i="1" dirty="0">
                <a:solidFill>
                  <a:schemeClr val="accent3"/>
                </a:solidFill>
                <a:latin typeface="Calibri"/>
                <a:cs typeface="Calibri"/>
                <a:hlinkClick r:id="rId3">
                  <a:extLst>
                    <a:ext uri="{A12FA001-AC4F-418D-AE19-62706E023703}">
                      <ahyp:hlinkClr xmlns:ahyp="http://schemas.microsoft.com/office/drawing/2018/hyperlinkcolor" val="tx"/>
                    </a:ext>
                  </a:extLst>
                </a:hlinkClick>
              </a:rPr>
              <a:t>https://cuckoo.fi/en</a:t>
            </a:r>
            <a:r>
              <a:rPr lang="en-US" sz="1250" i="1" dirty="0">
                <a:solidFill>
                  <a:schemeClr val="accent3"/>
                </a:solidFill>
                <a:latin typeface="Calibri"/>
                <a:cs typeface="Calibri"/>
              </a:rPr>
              <a:t> </a:t>
            </a:r>
            <a:endParaRPr lang="en-US" sz="1250" i="1" dirty="0">
              <a:solidFill>
                <a:schemeClr val="accent3"/>
              </a:solidFill>
              <a:latin typeface="Calibri"/>
              <a:ea typeface="+mn-lt"/>
              <a:cs typeface="Calibri"/>
            </a:endParaRPr>
          </a:p>
        </p:txBody>
      </p:sp>
    </p:spTree>
    <p:extLst>
      <p:ext uri="{BB962C8B-B14F-4D97-AF65-F5344CB8AC3E}">
        <p14:creationId xmlns:p14="http://schemas.microsoft.com/office/powerpoint/2010/main" val="23642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AA0E6A64-0035-C44E-6B29-8A6917EBE50B}"/>
              </a:ext>
            </a:extLst>
          </p:cNvPr>
          <p:cNvSpPr>
            <a:spLocks noGrp="1"/>
          </p:cNvSpPr>
          <p:nvPr>
            <p:ph type="body" sz="quarter" idx="30"/>
          </p:nvPr>
        </p:nvSpPr>
        <p:spPr/>
        <p:txBody>
          <a:bodyPr lIns="91440" tIns="45720" rIns="91440" bIns="45720" anchor="t">
            <a:normAutofit fontScale="85000" lnSpcReduction="10000"/>
          </a:bodyPr>
          <a:lstStyle/>
          <a:p>
            <a:r>
              <a:rPr lang="en-US" dirty="0">
                <a:latin typeface="Calibri"/>
                <a:ea typeface="Open Sans"/>
                <a:cs typeface="Calibri"/>
              </a:rPr>
              <a:t>BREAK APPS: </a:t>
            </a:r>
            <a:r>
              <a:rPr lang="pl-PL" dirty="0">
                <a:latin typeface="Calibri"/>
                <a:ea typeface="Open Sans"/>
                <a:cs typeface="Calibri"/>
              </a:rPr>
              <a:t>PERSPEKTYWY FIRM I OSÓB INDYWIDUALNYCH</a:t>
            </a:r>
            <a:endParaRPr lang="en-US" dirty="0">
              <a:latin typeface="Calibri"/>
              <a:ea typeface="Open Sans"/>
              <a:cs typeface="Calibri"/>
            </a:endParaRP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p:txBody>
          <a:bodyPr lIns="91440" tIns="45720" rIns="91440" bIns="45720" numCol="1" spcCol="288000" anchor="t">
            <a:normAutofit/>
          </a:bodyPr>
          <a:lstStyle/>
          <a:p>
            <a:pPr algn="just"/>
            <a:r>
              <a:rPr lang="pl-PL" sz="1600" dirty="0">
                <a:latin typeface="Calibri"/>
                <a:ea typeface="Calibri"/>
                <a:cs typeface="Calibri"/>
              </a:rPr>
              <a:t>Zainstalowanie aplikacji przypominającej o robieniu jednominutowych przerw na ćwiczenia ciała i oczu znacznie zmniejszyło dyskomfort związany z długotrwałym siedzeniem przy komputerze. Wypracowanie nawyków mających na celu zwiększenie ilości spacerów w ciągu dnia znacznie zwiększyło średnią dzienną liczbę kroków bez poświęcania na to dużej ilości czasu.</a:t>
            </a:r>
          </a:p>
          <a:p>
            <a:pPr algn="just"/>
            <a:endParaRPr lang="en-US" sz="1600" dirty="0">
              <a:latin typeface="Calibri"/>
              <a:ea typeface="Calibri"/>
              <a:cs typeface="Calibri"/>
            </a:endParaRPr>
          </a:p>
          <a:p>
            <a:pPr algn="just"/>
            <a:r>
              <a:rPr lang="pl-PL" sz="1600" dirty="0">
                <a:latin typeface="Calibri"/>
                <a:ea typeface="Calibri"/>
                <a:cs typeface="Calibri"/>
              </a:rPr>
              <a:t>Dodanie ukierunkowanych ćwiczeń zgodnie z zaleceniami fizjoterapeuty i podróżowanie do pracy rowerem wyeliminowało ból stawów. Poprawiona kondycja fizyczna pozwala na swobodną zabawę z dziećmi i odkrywanie nowych, ekscytujących aktywności. Ponadto większy NEAT w wyniku powyższych działań pomaga utrzymać masę ciała na zdrowym poziomie.</a:t>
            </a:r>
          </a:p>
          <a:p>
            <a:pPr algn="just"/>
            <a:endParaRPr lang="en-US" sz="1600" dirty="0">
              <a:latin typeface="Calibri"/>
              <a:cs typeface="Calibri"/>
            </a:endParaRPr>
          </a:p>
          <a:p>
            <a:pPr algn="just"/>
            <a:r>
              <a:rPr lang="pl-PL" sz="1600" dirty="0">
                <a:latin typeface="Calibri"/>
                <a:ea typeface="Open Sans"/>
                <a:cs typeface="Calibri"/>
              </a:rPr>
              <a:t>Wdrożenie aktywnych przerw, które pracownicy mogą spędzać w firmowej mini-siłowni, oraz dbałość o ergonomię stanowisk pracy zmniejszyły liczbę zwolnień lekarskich związanych z bólem pleców i zwiększyły produktywność. Abonament medyczny na usługi fizjoterapeutyczne oferowane w ramach pakietu socjalnego pozwala pracownikom wcześnie znaleźć słabe ogniwa w układzie mięśniowo-szkieletowym, zapobiegając rozwojowi problemów, które mogłyby uniemożliwić im pracę. Skuteczność profilaktyki układu mięśniowo-szkieletowego jest również zwiększona dzięki dofinansowaniu oferowanemu pracownikom na zajęcia sportowe.</a:t>
            </a:r>
          </a:p>
          <a:p>
            <a:pPr algn="just"/>
            <a:endParaRPr lang="en-US" sz="1600" dirty="0">
              <a:latin typeface="Calibri"/>
              <a:ea typeface="Open Sans"/>
              <a:cs typeface="Calibri"/>
            </a:endParaRPr>
          </a:p>
          <a:p>
            <a:pPr algn="just"/>
            <a:r>
              <a:rPr lang="pl-PL" sz="1600" dirty="0">
                <a:latin typeface="Calibri"/>
                <a:ea typeface="Open Sans"/>
                <a:cs typeface="Calibri"/>
              </a:rPr>
              <a:t>Koszty tych działań są niższe niż straty związane z problemami zdrowotnymi, które rozwijają się w wyniku siedzącego trybu pracy.</a:t>
            </a:r>
          </a:p>
        </p:txBody>
      </p:sp>
    </p:spTree>
    <p:extLst>
      <p:ext uri="{BB962C8B-B14F-4D97-AF65-F5344CB8AC3E}">
        <p14:creationId xmlns:p14="http://schemas.microsoft.com/office/powerpoint/2010/main" val="358678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SEKCJA</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Źródła</a:t>
            </a:r>
            <a:r>
              <a:rPr lang="en-US" b="1" dirty="0">
                <a:latin typeface="Calibri"/>
                <a:ea typeface="Calibri"/>
                <a:cs typeface="Calibri"/>
              </a:rPr>
              <a:t> </a:t>
            </a:r>
            <a:r>
              <a:rPr lang="en-US" b="1" dirty="0" err="1">
                <a:latin typeface="Calibri"/>
                <a:ea typeface="Calibri"/>
                <a:cs typeface="Calibri"/>
              </a:rPr>
              <a:t>i</a:t>
            </a:r>
            <a:r>
              <a:rPr lang="en-US" b="1" dirty="0">
                <a:latin typeface="Calibri"/>
                <a:ea typeface="Calibri"/>
                <a:cs typeface="Calibri"/>
              </a:rPr>
              <a:t> </a:t>
            </a:r>
            <a:r>
              <a:rPr lang="en-US" b="1" dirty="0" err="1">
                <a:latin typeface="Calibri"/>
                <a:ea typeface="Calibri"/>
                <a:cs typeface="Calibri"/>
              </a:rPr>
              <a:t>ćwiczenia</a:t>
            </a:r>
            <a:endParaRPr lang="pl-PL" b="1" dirty="0">
              <a:ea typeface="Calibri"/>
            </a:endParaRP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58919C3-9A02-19A6-D5BF-70468BBA3B58}"/>
              </a:ext>
            </a:extLst>
          </p:cNvPr>
          <p:cNvSpPr>
            <a:spLocks noGrp="1"/>
          </p:cNvSpPr>
          <p:nvPr>
            <p:ph type="body" sz="quarter" idx="30"/>
          </p:nvPr>
        </p:nvSpPr>
        <p:spPr>
          <a:xfrm>
            <a:off x="2363461" y="676344"/>
            <a:ext cx="7465079" cy="723352"/>
          </a:xfrm>
        </p:spPr>
        <p:txBody>
          <a:bodyPr lIns="91440" tIns="45720" rIns="91440" bIns="45720">
            <a:normAutofit/>
          </a:bodyPr>
          <a:lstStyle/>
          <a:p>
            <a:r>
              <a:rPr lang="pl-PL" dirty="0"/>
              <a:t>ĆWICZENIA</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2363461" y="1694964"/>
            <a:ext cx="7465079" cy="2654613"/>
          </a:xfrm>
        </p:spPr>
        <p:txBody>
          <a:bodyPr lIns="91440" tIns="45720" rIns="91440" bIns="45720" numCol="1" spcCol="288000" anchor="t">
            <a:normAutofit lnSpcReduction="10000"/>
          </a:bodyPr>
          <a:lstStyle/>
          <a:p>
            <a:pPr>
              <a:spcAft>
                <a:spcPts val="600"/>
              </a:spcAft>
            </a:pPr>
            <a:r>
              <a:rPr lang="pl-PL" dirty="0"/>
              <a:t>Sprawdź nasze sugestie dotyczące ćwiczeń, aby zmniejszyć negatywne skutki siedzącego trybu pracy:</a:t>
            </a:r>
          </a:p>
          <a:p>
            <a:pPr>
              <a:spcAft>
                <a:spcPts val="600"/>
              </a:spcAft>
            </a:pPr>
            <a:br>
              <a:rPr lang="en-US" dirty="0"/>
            </a:br>
            <a:r>
              <a:rPr lang="pl-PL" dirty="0">
                <a:hlinkClick r:id="rId2"/>
              </a:rPr>
              <a:t>Oddychanie przeponowe z mobilizacją zgięcia i wyprostu kręgosłupa</a:t>
            </a:r>
            <a:endParaRPr lang="pl-PL" dirty="0"/>
          </a:p>
          <a:p>
            <a:pPr>
              <a:spcAft>
                <a:spcPts val="600"/>
              </a:spcAft>
            </a:pPr>
            <a:r>
              <a:rPr lang="pl-PL" dirty="0">
                <a:hlinkClick r:id="rId3"/>
              </a:rPr>
              <a:t>Rotacja kręgosłupa z mobilizacją ścięgna podkolanowego</a:t>
            </a:r>
            <a:endParaRPr lang="pl-PL" dirty="0">
              <a:hlinkClick r:id="rId4"/>
            </a:endParaRPr>
          </a:p>
          <a:p>
            <a:pPr>
              <a:spcAft>
                <a:spcPts val="600"/>
              </a:spcAft>
            </a:pPr>
            <a:r>
              <a:rPr lang="en-US" dirty="0" err="1">
                <a:hlinkClick r:id="rId5"/>
              </a:rPr>
              <a:t>Ćwiczenia</a:t>
            </a:r>
            <a:r>
              <a:rPr lang="en-US" dirty="0">
                <a:hlinkClick r:id="rId5"/>
              </a:rPr>
              <a:t> </a:t>
            </a:r>
            <a:r>
              <a:rPr lang="en-US" dirty="0" err="1">
                <a:hlinkClick r:id="rId5"/>
              </a:rPr>
              <a:t>akomodacji</a:t>
            </a:r>
            <a:r>
              <a:rPr lang="en-US" dirty="0">
                <a:hlinkClick r:id="rId5"/>
              </a:rPr>
              <a:t> </a:t>
            </a:r>
            <a:r>
              <a:rPr lang="en-US" dirty="0" err="1">
                <a:hlinkClick r:id="rId5"/>
              </a:rPr>
              <a:t>oka</a:t>
            </a:r>
            <a:endParaRPr lang="en-US" dirty="0"/>
          </a:p>
        </p:txBody>
      </p:sp>
      <p:pic>
        <p:nvPicPr>
          <p:cNvPr id="13" name="Picture 11" descr="The radiologic figure of a skeleton">
            <a:extLst>
              <a:ext uri="{FF2B5EF4-FFF2-40B4-BE49-F238E27FC236}">
                <a16:creationId xmlns:a16="http://schemas.microsoft.com/office/drawing/2014/main" id="{F26D4170-7187-428E-3857-FD9E335119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b="-2"/>
          <a:stretch/>
        </p:blipFill>
        <p:spPr>
          <a:xfrm>
            <a:off x="20" y="10"/>
            <a:ext cx="12191980" cy="685799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noFill/>
        </p:spPr>
      </p:pic>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75AA26E-387F-B08E-B99C-10A35159A924}"/>
              </a:ext>
            </a:extLst>
          </p:cNvPr>
          <p:cNvSpPr>
            <a:spLocks noGrp="1"/>
          </p:cNvSpPr>
          <p:nvPr>
            <p:ph type="body" sz="quarter" idx="30"/>
          </p:nvPr>
        </p:nvSpPr>
        <p:spPr>
          <a:xfrm>
            <a:off x="2363460" y="393700"/>
            <a:ext cx="7465079" cy="635000"/>
          </a:xfrm>
        </p:spPr>
        <p:txBody>
          <a:bodyPr/>
          <a:lstStyle/>
          <a:p>
            <a:r>
              <a:rPr lang="pl-PL" dirty="0"/>
              <a:t>DODATKOWE ŹRÓDŁA</a:t>
            </a:r>
            <a:endParaRPr lang="en-US" dirty="0"/>
          </a:p>
        </p:txBody>
      </p:sp>
      <p:sp>
        <p:nvSpPr>
          <p:cNvPr id="3" name="Symbol zastępczy tekstu 2">
            <a:extLst>
              <a:ext uri="{FF2B5EF4-FFF2-40B4-BE49-F238E27FC236}">
                <a16:creationId xmlns:a16="http://schemas.microsoft.com/office/drawing/2014/main" id="{00729A6F-AABB-1371-D787-43B851160FD1}"/>
              </a:ext>
            </a:extLst>
          </p:cNvPr>
          <p:cNvSpPr>
            <a:spLocks noGrp="1"/>
          </p:cNvSpPr>
          <p:nvPr>
            <p:ph type="body" sz="quarter" idx="48"/>
          </p:nvPr>
        </p:nvSpPr>
        <p:spPr>
          <a:xfrm>
            <a:off x="2336799" y="889000"/>
            <a:ext cx="7465079" cy="3469814"/>
          </a:xfrm>
        </p:spPr>
        <p:txBody>
          <a:bodyPr/>
          <a:lstStyle/>
          <a:p>
            <a:pPr>
              <a:spcAft>
                <a:spcPts val="600"/>
              </a:spcAft>
            </a:pPr>
            <a:r>
              <a:rPr lang="pl-PL" sz="1800" b="1" dirty="0"/>
              <a:t>Jeśli jesteś zainteresowany tym tematem i chcesz dowiedzieć się więcej, sprawdź nasze polecane źródła dostarczające wiarygodnych informacji na temat zdrowia:</a:t>
            </a:r>
          </a:p>
          <a:p>
            <a:pPr>
              <a:spcAft>
                <a:spcPts val="600"/>
              </a:spcAft>
            </a:pPr>
            <a:r>
              <a:rPr lang="en-US" sz="1800" dirty="0">
                <a:hlinkClick r:id="rId2"/>
              </a:rPr>
              <a:t>Facebook</a:t>
            </a:r>
            <a:r>
              <a:rPr lang="en-US" sz="1800" dirty="0"/>
              <a:t>, </a:t>
            </a:r>
            <a:r>
              <a:rPr lang="en-US" sz="1800" dirty="0">
                <a:hlinkClick r:id="rId3"/>
              </a:rPr>
              <a:t>Instagram</a:t>
            </a:r>
            <a:r>
              <a:rPr lang="en-US" sz="1800" dirty="0"/>
              <a:t> </a:t>
            </a:r>
            <a:r>
              <a:rPr lang="pl-PL" sz="1800" dirty="0"/>
              <a:t>i</a:t>
            </a:r>
            <a:r>
              <a:rPr lang="en-US" sz="1800" dirty="0"/>
              <a:t> </a:t>
            </a:r>
            <a:r>
              <a:rPr lang="pl-PL" sz="1800" dirty="0">
                <a:hlinkClick r:id="rId4"/>
              </a:rPr>
              <a:t>strona</a:t>
            </a:r>
            <a:r>
              <a:rPr lang="en-US" sz="1800" dirty="0"/>
              <a:t> </a:t>
            </a:r>
            <a:r>
              <a:rPr lang="pl-PL" sz="1800" dirty="0"/>
              <a:t>„Inspirowani Ruchem</a:t>
            </a:r>
            <a:r>
              <a:rPr lang="en-US" sz="1800" dirty="0"/>
              <a:t>” – </a:t>
            </a:r>
            <a:r>
              <a:rPr lang="pl-PL" sz="1800" dirty="0"/>
              <a:t>autorzy tego modułu</a:t>
            </a:r>
            <a:endParaRPr lang="en-US" sz="1800" dirty="0"/>
          </a:p>
          <a:p>
            <a:pPr>
              <a:spcAft>
                <a:spcPts val="600"/>
              </a:spcAft>
            </a:pPr>
            <a:r>
              <a:rPr lang="pl-PL" sz="1800" dirty="0">
                <a:hlinkClick r:id="rId5"/>
              </a:rPr>
              <a:t>Strona internetowa organu wykonawczego ds. zdrowia i bezpieczeństwa</a:t>
            </a:r>
            <a:endParaRPr lang="en-US" sz="1800" dirty="0"/>
          </a:p>
          <a:p>
            <a:pPr>
              <a:spcAft>
                <a:spcPts val="600"/>
              </a:spcAft>
            </a:pPr>
            <a:r>
              <a:rPr lang="pl-PL" sz="1800" dirty="0">
                <a:hlinkClick r:id="rId6"/>
              </a:rPr>
              <a:t>Wytyczne WHO dotyczące aktywności fizycznej</a:t>
            </a:r>
            <a:endParaRPr lang="en-US" sz="1800" dirty="0"/>
          </a:p>
          <a:p>
            <a:pPr>
              <a:spcAft>
                <a:spcPts val="600"/>
              </a:spcAft>
            </a:pPr>
            <a:r>
              <a:rPr lang="en-US" sz="1800" dirty="0" err="1">
                <a:hlinkClick r:id="rId7"/>
              </a:rPr>
              <a:t>Kanał</a:t>
            </a:r>
            <a:r>
              <a:rPr lang="en-US" sz="1800" dirty="0">
                <a:hlinkClick r:id="rId7"/>
              </a:rPr>
              <a:t> </a:t>
            </a:r>
            <a:r>
              <a:rPr lang="en-US" sz="1800" dirty="0" err="1">
                <a:hlinkClick r:id="rId7"/>
              </a:rPr>
              <a:t>Youtube</a:t>
            </a:r>
            <a:r>
              <a:rPr lang="en-US" sz="1800" dirty="0">
                <a:hlinkClick r:id="rId7"/>
              </a:rPr>
              <a:t> </a:t>
            </a:r>
            <a:r>
              <a:rPr lang="en-US" sz="1800" dirty="0" err="1">
                <a:hlinkClick r:id="rId7"/>
              </a:rPr>
              <a:t>kliniki</a:t>
            </a:r>
            <a:r>
              <a:rPr lang="en-US" sz="1800" dirty="0">
                <a:hlinkClick r:id="rId7"/>
              </a:rPr>
              <a:t> Mayo</a:t>
            </a:r>
            <a:r>
              <a:rPr lang="en-US" sz="1800" dirty="0"/>
              <a:t> </a:t>
            </a:r>
            <a:endParaRPr lang="pl-PL" sz="1800" dirty="0"/>
          </a:p>
          <a:p>
            <a:pPr>
              <a:spcAft>
                <a:spcPts val="600"/>
              </a:spcAft>
            </a:pPr>
            <a:r>
              <a:rPr lang="en-US" sz="1800" dirty="0">
                <a:hlinkClick r:id="rId8"/>
              </a:rPr>
              <a:t>Podcast Dr Andrew Huberman</a:t>
            </a:r>
            <a:endParaRPr lang="en-US" sz="1800" dirty="0"/>
          </a:p>
          <a:p>
            <a:pPr>
              <a:spcAft>
                <a:spcPts val="600"/>
              </a:spcAft>
            </a:pPr>
            <a:r>
              <a:rPr lang="en-US" sz="1800" dirty="0" err="1">
                <a:hlinkClick r:id="rId9"/>
              </a:rPr>
              <a:t>Kanał</a:t>
            </a:r>
            <a:r>
              <a:rPr lang="en-US" sz="1800" dirty="0">
                <a:hlinkClick r:id="rId9"/>
              </a:rPr>
              <a:t> </a:t>
            </a:r>
            <a:r>
              <a:rPr lang="en-US" sz="1800" dirty="0" err="1">
                <a:hlinkClick r:id="rId9"/>
              </a:rPr>
              <a:t>Youtube</a:t>
            </a:r>
            <a:r>
              <a:rPr lang="en-US" sz="1800" dirty="0">
                <a:hlinkClick r:id="rId9"/>
              </a:rPr>
              <a:t> Prehab Guys</a:t>
            </a:r>
            <a:endParaRPr lang="en-US" sz="1800" dirty="0"/>
          </a:p>
          <a:p>
            <a:pPr>
              <a:spcAft>
                <a:spcPts val="600"/>
              </a:spcAft>
            </a:pPr>
            <a:r>
              <a:rPr lang="en-US" sz="1800" dirty="0" err="1">
                <a:hlinkClick r:id="rId10"/>
              </a:rPr>
              <a:t>Kanał</a:t>
            </a:r>
            <a:r>
              <a:rPr lang="en-US" sz="1800" dirty="0">
                <a:hlinkClick r:id="rId10"/>
              </a:rPr>
              <a:t> </a:t>
            </a:r>
            <a:r>
              <a:rPr lang="en-US" sz="1800" dirty="0" err="1">
                <a:hlinkClick r:id="rId10"/>
              </a:rPr>
              <a:t>Youtube</a:t>
            </a:r>
            <a:r>
              <a:rPr lang="en-US" sz="1800" dirty="0">
                <a:hlinkClick r:id="rId10"/>
              </a:rPr>
              <a:t> Z-Health</a:t>
            </a:r>
            <a:endParaRPr lang="en-US" sz="1800" dirty="0"/>
          </a:p>
        </p:txBody>
      </p:sp>
      <p:pic>
        <p:nvPicPr>
          <p:cNvPr id="6" name="Symbol zastępczy obrazu 5" descr="Wywodny widok icebergu ruchomego">
            <a:extLst>
              <a:ext uri="{FF2B5EF4-FFF2-40B4-BE49-F238E27FC236}">
                <a16:creationId xmlns:a16="http://schemas.microsoft.com/office/drawing/2014/main" id="{1CE4335F-E83A-539E-D5E4-428CC1CF191D}"/>
              </a:ext>
            </a:extLst>
          </p:cNvPr>
          <p:cNvPicPr>
            <a:picLocks noGrp="1" noChangeAspect="1"/>
          </p:cNvPicPr>
          <p:nvPr>
            <p:ph type="pic" sz="quarter" idx="21"/>
          </p:nvPr>
        </p:nvPicPr>
        <p:blipFill>
          <a:blip r:embed="rId11"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43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SEKCJA</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lIns="91440" tIns="45720" rIns="91440" bIns="45720" anchor="t">
            <a:noAutofit/>
          </a:bodyPr>
          <a:lstStyle/>
          <a:p>
            <a:r>
              <a:rPr lang="pl-PL" b="1" dirty="0">
                <a:latin typeface="Calibri"/>
                <a:ea typeface="Calibri"/>
                <a:cs typeface="Calibri"/>
              </a:rPr>
              <a:t>Wpływ korzystania z technologii cyfrowych na zdrowie fizyczne</a:t>
            </a:r>
            <a:endParaRPr lang="en-US" b="1" dirty="0">
              <a:latin typeface="Calibri"/>
              <a:ea typeface="Calibri"/>
              <a:cs typeface="Calibri"/>
            </a:endParaRP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a:latin typeface="Calibri"/>
                <a:ea typeface="Calibri"/>
                <a:cs typeface="Calibri"/>
              </a:rPr>
              <a:t>08</a:t>
            </a:r>
            <a:endParaRPr lang="fi-FI"/>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pl-PL" dirty="0"/>
              <a:t>SEKCJA</a:t>
            </a:r>
            <a:endParaRPr lang="fi-FI" dirty="0"/>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err="1">
                <a:latin typeface="Calibri"/>
                <a:ea typeface="Calibri"/>
                <a:cs typeface="Calibri"/>
              </a:rPr>
              <a:t>Podsumowanie</a:t>
            </a:r>
            <a:r>
              <a:rPr lang="en-US" b="1" dirty="0">
                <a:latin typeface="Calibri"/>
                <a:ea typeface="Calibri"/>
                <a:cs typeface="Calibri"/>
              </a:rPr>
              <a:t> </a:t>
            </a:r>
            <a:r>
              <a:rPr lang="en-US" b="1" dirty="0" err="1">
                <a:latin typeface="Calibri"/>
                <a:ea typeface="Calibri"/>
                <a:cs typeface="Calibri"/>
              </a:rPr>
              <a:t>modułu</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pl-PL" sz="2800" dirty="0"/>
              <a:t>Sprawdź, czego się nauczyłeś - quiz!</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2056"/>
            <a:ext cx="5519942" cy="3011117"/>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pl-PL" sz="1400" b="1" kern="100" dirty="0">
                <a:effectLst/>
                <a:latin typeface="Calibri" panose="020F0502020204030204" pitchFamily="34" charset="0"/>
                <a:ea typeface="Calibri" panose="020F0502020204030204" pitchFamily="34" charset="0"/>
                <a:cs typeface="Calibri" panose="020F0502020204030204" pitchFamily="34" charset="0"/>
              </a:rPr>
              <a:t>Siedzący tryb życia można skutecznie zrekompensować poprzez:</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masaż</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a typeface="Calibri" panose="020F0502020204030204" pitchFamily="34" charset="0"/>
              </a:rPr>
              <a:t>terapię manualną</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aktywność fizyczną</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s</a:t>
            </a:r>
            <a:r>
              <a:rPr lang="pl-PL" sz="1400" kern="100" dirty="0">
                <a:effectLst/>
                <a:latin typeface="Calibri" panose="020F0502020204030204" pitchFamily="34" charset="0"/>
                <a:ea typeface="Calibri" panose="020F0502020204030204" pitchFamily="34" charset="0"/>
                <a:cs typeface="Calibri" panose="020F0502020204030204" pitchFamily="34" charset="0"/>
              </a:rPr>
              <a:t>en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pl-PL" sz="1400" b="1" kern="100" dirty="0">
                <a:effectLst/>
                <a:latin typeface="Calibri" panose="020F0502020204030204" pitchFamily="34" charset="0"/>
                <a:ea typeface="Calibri" panose="020F0502020204030204" pitchFamily="34" charset="0"/>
                <a:cs typeface="Calibri" panose="020F0502020204030204" pitchFamily="34" charset="0"/>
              </a:rPr>
              <a:t>Podczas siedzenia przed komputerem wzrok powinien być na poziomie: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dolnym poziomie monitora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centralnym punkcie monitora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a typeface="Calibri" panose="020F0502020204030204" pitchFamily="34" charset="0"/>
              </a:rPr>
              <a:t>górnym poziomie monitora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10 cm </a:t>
            </a:r>
            <a:r>
              <a:rPr lang="pl-PL" sz="1400" kern="100" dirty="0">
                <a:effectLst/>
                <a:latin typeface="Calibri" panose="020F0502020204030204" pitchFamily="34" charset="0"/>
                <a:ea typeface="Calibri" panose="020F0502020204030204" pitchFamily="34" charset="0"/>
                <a:cs typeface="Calibri" panose="020F0502020204030204" pitchFamily="34" charset="0"/>
              </a:rPr>
              <a:t>nad górną krawędzią monitora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NEAT </a:t>
            </a:r>
            <a:r>
              <a:rPr lang="pl-PL" sz="1400" b="1" kern="100" dirty="0">
                <a:ea typeface="Calibri" panose="020F0502020204030204" pitchFamily="34" charset="0"/>
              </a:rPr>
              <a:t>określa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nasilenie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bólu</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pleców</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ilość energii spalanej w ciągu dnia poza treningiem</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ilość energii spalonej podczas treningu</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wartość</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kaloryczna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posiłku</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Niewystarczająca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siła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mięśni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może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zwiększają</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zmęczenie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kręgosłupa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powodować ból w stawach obwodowych</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zwiększają</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ryzyko</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obrażeń</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Wszystkie z powyższych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6776598" cy="842867"/>
          </a:xfrm>
        </p:spPr>
        <p:txBody>
          <a:bodyPr lIns="91440" tIns="45720" rIns="91440" bIns="45720" anchor="ctr">
            <a:normAutofit/>
          </a:bodyPr>
          <a:lstStyle/>
          <a:p>
            <a:pPr>
              <a:lnSpc>
                <a:spcPct val="90000"/>
              </a:lnSpc>
            </a:pPr>
            <a:r>
              <a:rPr lang="pl-PL" sz="3200" dirty="0"/>
              <a:t>Sprawdź, czego się nauczyłeś - quiz!</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lnSpcReduction="10000"/>
          </a:bodyPr>
          <a:lstStyle/>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Zasada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20-20-20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mówi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że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spoglądać na odległość 20 stóp przez 20 sekund co 20 minut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wykonywać 20 przysiadów i 20 skłonów po każdych 20 minutach siedzenia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patrzeć na obiekt z odległości 20 centymetrów przez 20 sekund co 20 minut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ćwicz przez 20 sekund, a następnie zrób 20 sekund przerwy; powtórz cykl 20 razy</a:t>
            </a: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Oparcie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krzesła</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powinno</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wspierać</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głowę</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górną część pleców</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środkową część pleców</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dolną część pleców</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Dyski</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en-US" sz="1400" b="1" kern="100" dirty="0" err="1">
                <a:effectLst/>
                <a:latin typeface="Calibri" panose="020F0502020204030204" pitchFamily="34" charset="0"/>
                <a:ea typeface="Calibri" panose="020F0502020204030204" pitchFamily="34" charset="0"/>
                <a:cs typeface="Calibri" panose="020F0502020204030204" pitchFamily="34" charset="0"/>
              </a:rPr>
              <a:t>międzykręgowe</a:t>
            </a:r>
            <a:r>
              <a:rPr lang="en-US" sz="1400" b="1" kern="100" dirty="0">
                <a:effectLst/>
                <a:latin typeface="Calibri" panose="020F0502020204030204" pitchFamily="34" charset="0"/>
                <a:ea typeface="Calibri" panose="020F0502020204030204" pitchFamily="34" charset="0"/>
                <a:cs typeface="Calibri" panose="020F0502020204030204" pitchFamily="34" charset="0"/>
              </a:rPr>
              <a:t> </a:t>
            </a:r>
            <a:r>
              <a:rPr lang="pl-PL" sz="1400" b="1" kern="100" dirty="0">
                <a:effectLst/>
                <a:latin typeface="Calibri" panose="020F0502020204030204" pitchFamily="34" charset="0"/>
                <a:ea typeface="Calibri" panose="020F0502020204030204" pitchFamily="34" charset="0"/>
                <a:cs typeface="Calibri" panose="020F0502020204030204" pitchFamily="34" charset="0"/>
              </a:rPr>
              <a:t>są</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dobrze</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zaopatrzon</a:t>
            </a:r>
            <a:r>
              <a:rPr lang="pl-PL" sz="1400" kern="100" dirty="0">
                <a:effectLst/>
                <a:latin typeface="Calibri" panose="020F0502020204030204" pitchFamily="34" charset="0"/>
                <a:ea typeface="Calibri" panose="020F0502020204030204" pitchFamily="34" charset="0"/>
                <a:cs typeface="Calibri" panose="020F0502020204030204" pitchFamily="34" charset="0"/>
              </a:rPr>
              <a:t>e</a:t>
            </a:r>
            <a:r>
              <a:rPr lang="en-US" sz="1400" kern="100" dirty="0">
                <a:effectLst/>
                <a:latin typeface="Calibri" panose="020F0502020204030204" pitchFamily="34" charset="0"/>
                <a:ea typeface="Calibri" panose="020F0502020204030204" pitchFamily="34" charset="0"/>
                <a:cs typeface="Calibri" panose="020F0502020204030204" pitchFamily="34" charset="0"/>
              </a:rPr>
              <a:t> w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krew</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słabo zaopatrzone w krew</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a typeface="Calibri" panose="020F0502020204030204" pitchFamily="34" charset="0"/>
              </a:rPr>
              <a:t>bardzo delikatne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pl-PL" sz="1400" kern="100" dirty="0">
                <a:effectLst/>
                <a:latin typeface="Calibri" panose="020F0502020204030204" pitchFamily="34" charset="0"/>
                <a:ea typeface="Calibri" panose="020F0502020204030204" pitchFamily="34" charset="0"/>
                <a:cs typeface="Calibri" panose="020F0502020204030204" pitchFamily="34" charset="0"/>
              </a:rPr>
              <a:t>nieistotne dla rozwoju bólu pleców</a:t>
            </a:r>
          </a:p>
          <a:p>
            <a:pPr marL="342900" lvl="0" indent="-342900">
              <a:lnSpc>
                <a:spcPct val="107000"/>
              </a:lnSpc>
              <a:spcAft>
                <a:spcPts val="600"/>
              </a:spcAft>
              <a:buFont typeface="+mj-lt"/>
              <a:buAutoNum type="arabicPeriod" startAt="5"/>
            </a:pPr>
            <a:r>
              <a:rPr lang="pl-PL" sz="1400" b="1" kern="100" dirty="0">
                <a:effectLst/>
                <a:latin typeface="Calibri" panose="020F0502020204030204" pitchFamily="34" charset="0"/>
                <a:ea typeface="Calibri" panose="020F0502020204030204" pitchFamily="34" charset="0"/>
                <a:cs typeface="Calibri" panose="020F0502020204030204" pitchFamily="34" charset="0"/>
              </a:rPr>
              <a:t>Skupianie wzroku na jednym punkcie przez długi czas</a:t>
            </a:r>
            <a:r>
              <a:rPr lang="en-US" sz="1400" b="1" kern="100" dirty="0">
                <a:effectLst/>
                <a:latin typeface="Calibri" panose="020F0502020204030204" pitchFamily="34" charset="0"/>
                <a:ea typeface="Calibri" panose="020F0502020204030204" pitchFamily="34" charset="0"/>
                <a:cs typeface="Calibri" panose="020F0502020204030204" pitchFamily="34" charset="0"/>
              </a:rPr>
              <a:t>:</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a:t>
            </a:r>
            <a:r>
              <a:rPr lang="pl-PL" sz="1400" kern="100" dirty="0">
                <a:effectLst/>
                <a:latin typeface="Calibri" panose="020F0502020204030204" pitchFamily="34" charset="0"/>
                <a:ea typeface="Calibri" panose="020F0502020204030204" pitchFamily="34" charset="0"/>
                <a:cs typeface="Calibri" panose="020F0502020204030204" pitchFamily="34" charset="0"/>
              </a:rPr>
              <a:t>wpływa negatywnie na wzrok</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pl-PL" sz="1400" kern="100" dirty="0">
                <a:effectLst/>
                <a:latin typeface="Calibri" panose="020F0502020204030204" pitchFamily="34" charset="0"/>
                <a:ea typeface="Calibri" panose="020F0502020204030204" pitchFamily="34" charset="0"/>
                <a:cs typeface="Calibri" panose="020F0502020204030204" pitchFamily="34" charset="0"/>
              </a:rPr>
              <a:t>jest dobrym ćwiczeniem</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pl-PL" sz="1400" kern="100" dirty="0">
                <a:effectLst/>
                <a:latin typeface="Calibri" panose="020F0502020204030204" pitchFamily="34" charset="0"/>
                <a:ea typeface="Calibri" panose="020F0502020204030204" pitchFamily="34" charset="0"/>
                <a:cs typeface="Calibri" panose="020F0502020204030204" pitchFamily="34" charset="0"/>
              </a:rPr>
              <a:t>poprawia umiejętność skupienia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wzmacnia</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mięsień</a:t>
            </a:r>
            <a:r>
              <a:rPr lang="en-US" sz="1400" kern="100" dirty="0">
                <a:effectLst/>
                <a:latin typeface="Calibri" panose="020F0502020204030204" pitchFamily="34" charset="0"/>
                <a:ea typeface="Calibri" panose="020F0502020204030204" pitchFamily="34" charset="0"/>
                <a:cs typeface="Calibri" panose="020F0502020204030204" pitchFamily="34" charset="0"/>
              </a:rPr>
              <a:t>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rzęskowy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pl-PL" sz="2800" dirty="0"/>
              <a:t>Sprawdź, czego się nauczyłeś - quiz!</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2173947"/>
            <a:ext cx="5519942" cy="3011117"/>
          </a:xfrm>
        </p:spPr>
        <p:txBody>
          <a:bodyPr lIns="91440" tIns="45720" rIns="91440" bIns="45720" numCol="1" spcCol="288000" anchor="t">
            <a:noAutofit/>
          </a:bodyPr>
          <a:lstStyle/>
          <a:p>
            <a:pPr algn="ct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Poprawne odpowiedzi: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5.a</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8.a</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pl-PL" dirty="0" err="1"/>
              <a:t>Follow</a:t>
            </a:r>
            <a:r>
              <a:rPr lang="pl-PL" dirty="0"/>
              <a:t> </a:t>
            </a:r>
            <a:r>
              <a:rPr lang="pl-PL" dirty="0" err="1"/>
              <a:t>our</a:t>
            </a:r>
            <a:r>
              <a:rPr lang="pl-PL" dirty="0"/>
              <a:t> </a:t>
            </a:r>
            <a:r>
              <a:rPr lang="pl-PL" dirty="0" err="1"/>
              <a:t>journey</a:t>
            </a:r>
            <a:r>
              <a:rPr lang="pl-PL" dirty="0"/>
              <a:t>!</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err="1"/>
              <a:t>www.</a:t>
            </a:r>
            <a:r>
              <a:rPr lang="en-US" b="1" err="1"/>
              <a:t>digiworkwell</a:t>
            </a:r>
            <a:r>
              <a:rPr lang="en-US" err="1"/>
              <a:t>.eu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31040"/>
            <a:ext cx="10483431" cy="804265"/>
          </a:xfrm>
        </p:spPr>
        <p:txBody>
          <a:bodyPr lIns="91440" tIns="45720" rIns="91440" bIns="45720" anchor="t">
            <a:noAutofit/>
          </a:bodyPr>
          <a:lstStyle/>
          <a:p>
            <a:r>
              <a:rPr lang="pl-PL" sz="2600" dirty="0">
                <a:latin typeface="Calibri"/>
                <a:ea typeface="Calibri"/>
                <a:cs typeface="Calibri"/>
              </a:rPr>
              <a:t>Wprowadzenie do tematu: praca biurowa i jej wpływ na zdrowie fizyczne</a:t>
            </a:r>
            <a:endParaRPr lang="pl-PL" sz="26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946498" y="1282905"/>
            <a:ext cx="5584932" cy="5204960"/>
          </a:xfrm>
        </p:spPr>
        <p:txBody>
          <a:bodyPr lIns="91440" tIns="45720" rIns="91440" bIns="45720" numCol="1" spcCol="288000" anchor="t">
            <a:noAutofit/>
          </a:bodyPr>
          <a:lstStyle/>
          <a:p>
            <a:pPr algn="just"/>
            <a:r>
              <a:rPr lang="pl-PL" sz="2000" dirty="0">
                <a:solidFill>
                  <a:srgbClr val="000000"/>
                </a:solidFill>
                <a:latin typeface="Calibri"/>
                <a:ea typeface="Calibri"/>
                <a:cs typeface="Calibri"/>
              </a:rPr>
              <a:t>Praca biurowa jest nierozerwalnie związana głównie</a:t>
            </a:r>
          </a:p>
          <a:p>
            <a:pPr algn="just"/>
            <a:r>
              <a:rPr lang="pl-PL" sz="2000" dirty="0">
                <a:solidFill>
                  <a:srgbClr val="000000"/>
                </a:solidFill>
                <a:latin typeface="Calibri"/>
                <a:ea typeface="Calibri"/>
                <a:cs typeface="Calibri"/>
              </a:rPr>
              <a:t>z siedzącym trybem życia w ciągu dnia i ogólnym ograniczeniem aktywności fizycznej. Wszystkie dostępne źródła wskazują na drastyczne skutki takiego stanu rzeczy. Zbyt długie siedzenie może zwiększać ryzyko wystąpienia m.in. choroby niedokrwiennej serca, raka, cukrzycy typu 2 czy udaru mózgu. Co więcej, osoby prowadzące siedzący tryb życia częściej doświadczają problemów psychologicznych, pogorszenia nastroju i problemów ze snem. Długotrwały siedzący tryb życia może osłabiać układ mięśniowo-szkieletowy, powodując bóle kręgosłupa i stawów, spadek sprawności fizycznej i zwiększone tempo zmian zwyrodnieniowych.</a:t>
            </a:r>
            <a:endParaRPr lang="pl-PL" sz="1400" i="1" dirty="0">
              <a:solidFill>
                <a:srgbClr val="212121"/>
              </a:solidFill>
              <a:latin typeface="Calibri"/>
              <a:ea typeface="Calibri"/>
              <a:cs typeface="Calibri"/>
            </a:endParaRPr>
          </a:p>
        </p:txBody>
      </p:sp>
      <p:sp>
        <p:nvSpPr>
          <p:cNvPr id="4" name="Strzałka: pięciokąt 3">
            <a:extLst>
              <a:ext uri="{FF2B5EF4-FFF2-40B4-BE49-F238E27FC236}">
                <a16:creationId xmlns:a16="http://schemas.microsoft.com/office/drawing/2014/main" id="{92438024-58B2-3EE8-94BE-F5B2A2DEF82B}"/>
              </a:ext>
            </a:extLst>
          </p:cNvPr>
          <p:cNvSpPr/>
          <p:nvPr/>
        </p:nvSpPr>
        <p:spPr>
          <a:xfrm rot="10800000">
            <a:off x="7777470" y="1791662"/>
            <a:ext cx="3468033" cy="3274676"/>
          </a:xfrm>
          <a:prstGeom prst="homePlate">
            <a:avLst>
              <a:gd name="adj" fmla="val 26307"/>
            </a:avLst>
          </a:prstGeom>
          <a:solidFill>
            <a:srgbClr val="7653A2"/>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A4FF8F3C-3272-3B0C-AD45-97A7C05042AF}"/>
              </a:ext>
            </a:extLst>
          </p:cNvPr>
          <p:cNvSpPr txBox="1"/>
          <p:nvPr/>
        </p:nvSpPr>
        <p:spPr>
          <a:xfrm>
            <a:off x="8252942" y="1905505"/>
            <a:ext cx="2992560" cy="3046988"/>
          </a:xfrm>
          <a:prstGeom prst="rect">
            <a:avLst/>
          </a:prstGeom>
          <a:noFill/>
        </p:spPr>
        <p:txBody>
          <a:bodyPr wrap="square" rtlCol="0">
            <a:spAutoFit/>
          </a:bodyPr>
          <a:lstStyle/>
          <a:p>
            <a:pPr algn="ctr"/>
            <a:r>
              <a:rPr lang="pl-PL" sz="2400" b="1" dirty="0">
                <a:solidFill>
                  <a:schemeClr val="bg1"/>
                </a:solidFill>
                <a:latin typeface="Calibri"/>
                <a:ea typeface="Calibri"/>
                <a:cs typeface="Calibri"/>
              </a:rPr>
              <a:t>Brak aktywności fizycznej jest czwartym głównym czynnikiem ryzyka śmierci na świecie, odpowiadającym za 6% globalnej śmiertelności.</a:t>
            </a:r>
            <a:endParaRPr lang="pl-PL" dirty="0"/>
          </a:p>
        </p:txBody>
      </p:sp>
      <p:sp>
        <p:nvSpPr>
          <p:cNvPr id="12" name="pole tekstowe 11">
            <a:extLst>
              <a:ext uri="{FF2B5EF4-FFF2-40B4-BE49-F238E27FC236}">
                <a16:creationId xmlns:a16="http://schemas.microsoft.com/office/drawing/2014/main" id="{147DD7E7-2AF7-47AE-064D-2349637ED9C3}"/>
              </a:ext>
            </a:extLst>
          </p:cNvPr>
          <p:cNvSpPr txBox="1"/>
          <p:nvPr/>
        </p:nvSpPr>
        <p:spPr>
          <a:xfrm>
            <a:off x="2032651" y="6088460"/>
            <a:ext cx="8997557" cy="276999"/>
          </a:xfrm>
          <a:prstGeom prst="rect">
            <a:avLst/>
          </a:prstGeom>
          <a:noFill/>
        </p:spPr>
        <p:txBody>
          <a:bodyPr wrap="square">
            <a:spAutoFit/>
          </a:bodyPr>
          <a:lstStyle/>
          <a:p>
            <a:r>
              <a:rPr lang="pl-PL" sz="1200" i="1" dirty="0">
                <a:solidFill>
                  <a:srgbClr val="212121"/>
                </a:solidFill>
                <a:latin typeface="Calibri"/>
                <a:ea typeface="Calibri"/>
                <a:cs typeface="Calibri"/>
              </a:rPr>
              <a:t>Światowa Organizacja Zdrowia. Globalne zalecenia dotyczące aktywności fizycznej dla zdrowia. Genewa: Światowa Organizacja Zdrowia; 2010.</a:t>
            </a:r>
            <a:endParaRPr lang="pl-PL" dirty="0"/>
          </a:p>
        </p:txBody>
      </p:sp>
    </p:spTree>
    <p:extLst>
      <p:ext uri="{BB962C8B-B14F-4D97-AF65-F5344CB8AC3E}">
        <p14:creationId xmlns:p14="http://schemas.microsoft.com/office/powerpoint/2010/main" val="357867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soba pisząca na laptopie">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pl-PL" sz="1800" dirty="0">
                <a:latin typeface="Calibri"/>
                <a:ea typeface="Calibri"/>
                <a:cs typeface="Calibri"/>
              </a:rPr>
              <a:t>Niebezpieczeństwa związane z siedzącym trybem życia mogą powodować konsekwencje zarówno na poziomie indywidualnym,     jak i organizacyjnym</a:t>
            </a:r>
            <a:endParaRPr lang="en-US" sz="1800" dirty="0"/>
          </a:p>
        </p:txBody>
      </p:sp>
      <p:graphicFrame>
        <p:nvGraphicFramePr>
          <p:cNvPr id="7" name="Tabela 6">
            <a:extLst>
              <a:ext uri="{FF2B5EF4-FFF2-40B4-BE49-F238E27FC236}">
                <a16:creationId xmlns:a16="http://schemas.microsoft.com/office/drawing/2014/main" id="{3B360D5E-2642-1BC8-2A34-76DD513B0D4F}"/>
              </a:ext>
            </a:extLst>
          </p:cNvPr>
          <p:cNvGraphicFramePr>
            <a:graphicFrameLocks noGrp="1"/>
          </p:cNvGraphicFramePr>
          <p:nvPr>
            <p:extLst>
              <p:ext uri="{D42A27DB-BD31-4B8C-83A1-F6EECF244321}">
                <p14:modId xmlns:p14="http://schemas.microsoft.com/office/powerpoint/2010/main" val="1597862875"/>
              </p:ext>
            </p:extLst>
          </p:nvPr>
        </p:nvGraphicFramePr>
        <p:xfrm>
          <a:off x="6535565" y="1840211"/>
          <a:ext cx="4992618" cy="3977640"/>
        </p:xfrm>
        <a:graphic>
          <a:graphicData uri="http://schemas.openxmlformats.org/drawingml/2006/table">
            <a:tbl>
              <a:tblPr firstRow="1" firstCol="1" bandRow="1">
                <a:tableStyleId>{22838BEF-8BB2-4498-84A7-C5851F593DF1}</a:tableStyleId>
              </a:tblPr>
              <a:tblGrid>
                <a:gridCol w="2496309">
                  <a:extLst>
                    <a:ext uri="{9D8B030D-6E8A-4147-A177-3AD203B41FA5}">
                      <a16:colId xmlns:a16="http://schemas.microsoft.com/office/drawing/2014/main" val="2201006062"/>
                    </a:ext>
                  </a:extLst>
                </a:gridCol>
                <a:gridCol w="2496309">
                  <a:extLst>
                    <a:ext uri="{9D8B030D-6E8A-4147-A177-3AD203B41FA5}">
                      <a16:colId xmlns:a16="http://schemas.microsoft.com/office/drawing/2014/main" val="1821480045"/>
                    </a:ext>
                  </a:extLst>
                </a:gridCol>
              </a:tblGrid>
              <a:tr h="345926">
                <a:tc>
                  <a:txBody>
                    <a:bodyPr/>
                    <a:lstStyle/>
                    <a:p>
                      <a:pPr marL="0" indent="0" algn="ctr" fontAlgn="base">
                        <a:buFont typeface="Arial" panose="020B0604020202020204" pitchFamily="34" charset="0"/>
                        <a:buNone/>
                      </a:pPr>
                      <a:r>
                        <a:rPr lang="pl-PL" sz="2400" noProof="0" dirty="0">
                          <a:solidFill>
                            <a:schemeClr val="bg1"/>
                          </a:solidFill>
                          <a:effectLst/>
                          <a:latin typeface="Calibri"/>
                        </a:rPr>
                        <a:t>Indywidualne</a:t>
                      </a:r>
                      <a:endParaRPr lang="en-US" sz="2400" noProof="0" dirty="0">
                        <a:solidFill>
                          <a:schemeClr val="bg1"/>
                        </a:solidFill>
                        <a:effectLst/>
                        <a:latin typeface="Calibri"/>
                      </a:endParaRPr>
                    </a:p>
                  </a:txBody>
                  <a:tcPr marL="0" marR="0" marT="0" marB="0">
                    <a:solidFill>
                      <a:srgbClr val="7030A0"/>
                    </a:solidFill>
                  </a:tcPr>
                </a:tc>
                <a:tc>
                  <a:txBody>
                    <a:bodyPr/>
                    <a:lstStyle/>
                    <a:p>
                      <a:pPr marL="0" indent="0" algn="ctr" fontAlgn="base">
                        <a:buFont typeface="Arial" panose="020B0604020202020204" pitchFamily="34" charset="0"/>
                        <a:buNone/>
                      </a:pPr>
                      <a:r>
                        <a:rPr lang="pl-PL" sz="2400" noProof="0" dirty="0">
                          <a:solidFill>
                            <a:schemeClr val="bg1"/>
                          </a:solidFill>
                          <a:effectLst/>
                          <a:latin typeface="Calibri"/>
                        </a:rPr>
                        <a:t>Organizacyjne</a:t>
                      </a:r>
                      <a:endParaRPr lang="en-US" sz="2400" noProof="0" dirty="0">
                        <a:solidFill>
                          <a:schemeClr val="bg1"/>
                        </a:solidFill>
                        <a:effectLst/>
                        <a:latin typeface="Calibri"/>
                      </a:endParaRPr>
                    </a:p>
                  </a:txBody>
                  <a:tcPr marL="0" marR="0" marT="0" marB="0">
                    <a:solidFill>
                      <a:srgbClr val="7030A0"/>
                    </a:solidFill>
                  </a:tcPr>
                </a:tc>
                <a:extLst>
                  <a:ext uri="{0D108BD9-81ED-4DB2-BD59-A6C34878D82A}">
                    <a16:rowId xmlns:a16="http://schemas.microsoft.com/office/drawing/2014/main" val="1426598189"/>
                  </a:ext>
                </a:extLst>
              </a:tr>
              <a:tr h="3538201">
                <a:tc>
                  <a:txBody>
                    <a:bodyPr/>
                    <a:lstStyle/>
                    <a:p>
                      <a:pPr marL="342900" indent="-342900" fontAlgn="base">
                        <a:buFont typeface="Wingdings" pitchFamily="2" charset="2"/>
                        <a:buChar char="ü"/>
                      </a:pPr>
                      <a:r>
                        <a:rPr lang="pl-PL" sz="2100" b="0" noProof="0" dirty="0">
                          <a:solidFill>
                            <a:srgbClr val="212121"/>
                          </a:solidFill>
                          <a:effectLst/>
                          <a:latin typeface="Calibri"/>
                        </a:rPr>
                        <a:t>Obniżona jakość życia</a:t>
                      </a:r>
                      <a:endParaRPr lang="en-US" sz="2100" b="0" noProof="0" dirty="0">
                        <a:effectLst/>
                        <a:latin typeface="Calibri"/>
                      </a:endParaRPr>
                    </a:p>
                    <a:p>
                      <a:pPr marL="342900" indent="-342900" fontAlgn="base">
                        <a:buFont typeface="Wingdings" pitchFamily="2" charset="2"/>
                        <a:buChar char="ü"/>
                      </a:pPr>
                      <a:r>
                        <a:rPr lang="pl-PL" sz="2100" b="0" noProof="0" dirty="0">
                          <a:solidFill>
                            <a:srgbClr val="212121"/>
                          </a:solidFill>
                          <a:effectLst/>
                          <a:latin typeface="Calibri"/>
                        </a:rPr>
                        <a:t>Pogorszenie stanu emocjonalnego</a:t>
                      </a:r>
                      <a:endParaRPr lang="en-US" sz="2100" b="0" noProof="0" dirty="0">
                        <a:effectLst/>
                        <a:latin typeface="Calibri"/>
                      </a:endParaRPr>
                    </a:p>
                    <a:p>
                      <a:pPr marL="342900" indent="-342900" fontAlgn="base">
                        <a:buFont typeface="Wingdings" pitchFamily="2" charset="2"/>
                        <a:buChar char="ü"/>
                      </a:pPr>
                      <a:r>
                        <a:rPr lang="pl-PL" sz="2100" b="0" noProof="0" dirty="0">
                          <a:solidFill>
                            <a:srgbClr val="212121"/>
                          </a:solidFill>
                          <a:effectLst/>
                          <a:latin typeface="Calibri"/>
                        </a:rPr>
                        <a:t>Zwiększenie ryzyka przedwczesnej śmierci</a:t>
                      </a:r>
                      <a:endParaRPr lang="en-US" sz="2100" b="0" noProof="0" dirty="0">
                        <a:effectLst/>
                        <a:latin typeface="Calibri"/>
                      </a:endParaRPr>
                    </a:p>
                    <a:p>
                      <a:pPr marL="342900" indent="-342900" fontAlgn="base">
                        <a:buFont typeface="Wingdings" pitchFamily="2" charset="2"/>
                        <a:buChar char="ü"/>
                      </a:pPr>
                      <a:r>
                        <a:rPr lang="pl-PL" sz="2100" b="0" noProof="0" dirty="0">
                          <a:solidFill>
                            <a:srgbClr val="212121"/>
                          </a:solidFill>
                          <a:effectLst/>
                          <a:latin typeface="Calibri"/>
                        </a:rPr>
                        <a:t>Obniżone funkcje psychospołeczne</a:t>
                      </a:r>
                      <a:endParaRPr lang="en-US" sz="2100" b="0" noProof="0" dirty="0">
                        <a:effectLst/>
                        <a:latin typeface="Calibri"/>
                      </a:endParaRPr>
                    </a:p>
                    <a:p>
                      <a:pPr marL="342900" indent="-342900" fontAlgn="base">
                        <a:buFont typeface="Wingdings" pitchFamily="2" charset="2"/>
                        <a:buChar char="ü"/>
                      </a:pPr>
                      <a:r>
                        <a:rPr lang="pl-PL" sz="2100" b="0" noProof="0" dirty="0">
                          <a:solidFill>
                            <a:srgbClr val="212121"/>
                          </a:solidFill>
                          <a:effectLst/>
                          <a:latin typeface="Calibri"/>
                        </a:rPr>
                        <a:t>Zmniejszona wydajność pracy</a:t>
                      </a:r>
                      <a:endParaRPr lang="en-US" sz="2100" b="0" noProof="0" dirty="0">
                        <a:effectLst/>
                        <a:latin typeface="Calibri"/>
                      </a:endParaRPr>
                    </a:p>
                  </a:txBody>
                  <a:tcPr marL="45720" marR="45720"/>
                </a:tc>
                <a:tc>
                  <a:txBody>
                    <a:bodyPr/>
                    <a:lstStyle/>
                    <a:p>
                      <a:pPr marL="342900" indent="-342900" fontAlgn="base">
                        <a:buFont typeface="Wingdings" pitchFamily="2" charset="2"/>
                        <a:buChar char="ü"/>
                      </a:pPr>
                      <a:r>
                        <a:rPr lang="pl-PL" sz="2100" noProof="0" dirty="0">
                          <a:solidFill>
                            <a:srgbClr val="212121"/>
                          </a:solidFill>
                          <a:effectLst/>
                          <a:latin typeface="Calibri"/>
                        </a:rPr>
                        <a:t>Zwiększone koszty utrzymania pracowników</a:t>
                      </a:r>
                      <a:endParaRPr lang="en-US" sz="2100" noProof="0" dirty="0">
                        <a:solidFill>
                          <a:srgbClr val="212121"/>
                        </a:solidFill>
                        <a:effectLst/>
                        <a:latin typeface="Calibri"/>
                      </a:endParaRPr>
                    </a:p>
                    <a:p>
                      <a:pPr marL="342900" indent="-342900" fontAlgn="base">
                        <a:buFont typeface="Wingdings" pitchFamily="2" charset="2"/>
                        <a:buChar char="ü"/>
                      </a:pPr>
                      <a:r>
                        <a:rPr lang="pl-PL" sz="2100" noProof="0" dirty="0">
                          <a:solidFill>
                            <a:srgbClr val="212121"/>
                          </a:solidFill>
                          <a:effectLst/>
                          <a:latin typeface="Calibri"/>
                        </a:rPr>
                        <a:t>Dezorganizacja pracy zespołu</a:t>
                      </a:r>
                      <a:endParaRPr lang="en-US" sz="2100" noProof="0" dirty="0">
                        <a:effectLst/>
                        <a:latin typeface="Calibri"/>
                      </a:endParaRPr>
                    </a:p>
                    <a:p>
                      <a:pPr marL="342900" indent="-342900" fontAlgn="base">
                        <a:buFont typeface="Wingdings" pitchFamily="2" charset="2"/>
                        <a:buChar char="ü"/>
                      </a:pPr>
                      <a:r>
                        <a:rPr lang="pl-PL" sz="2100" noProof="0" dirty="0">
                          <a:solidFill>
                            <a:srgbClr val="212121"/>
                          </a:solidFill>
                          <a:effectLst/>
                          <a:latin typeface="Calibri"/>
                        </a:rPr>
                        <a:t>Zwiększone ryzyko opóźnień projektu</a:t>
                      </a:r>
                      <a:endParaRPr lang="en-US" sz="2100" noProof="0" dirty="0">
                        <a:effectLst/>
                        <a:latin typeface="Calibri"/>
                      </a:endParaRPr>
                    </a:p>
                    <a:p>
                      <a:pPr marL="342900" indent="-342900" fontAlgn="base">
                        <a:buFont typeface="Wingdings" pitchFamily="2" charset="2"/>
                        <a:buChar char="ü"/>
                      </a:pPr>
                      <a:r>
                        <a:rPr lang="pl-PL" sz="2100" noProof="0" dirty="0">
                          <a:solidFill>
                            <a:srgbClr val="212121"/>
                          </a:solidFill>
                          <a:effectLst/>
                          <a:latin typeface="Calibri"/>
                        </a:rPr>
                        <a:t>Zmniejszona efektywność pracy zespołu</a:t>
                      </a:r>
                      <a:endParaRPr lang="en-US" sz="2100" noProof="0" dirty="0">
                        <a:effectLst/>
                        <a:latin typeface="Calibri"/>
                      </a:endParaRPr>
                    </a:p>
                  </a:txBody>
                  <a:tcPr marL="45720" marR="45720"/>
                </a:tc>
                <a:extLst>
                  <a:ext uri="{0D108BD9-81ED-4DB2-BD59-A6C34878D82A}">
                    <a16:rowId xmlns:a16="http://schemas.microsoft.com/office/drawing/2014/main" val="3785814404"/>
                  </a:ext>
                </a:extLst>
              </a:tr>
            </a:tbl>
          </a:graphicData>
        </a:graphic>
      </p:graphicFrame>
      <p:sp>
        <p:nvSpPr>
          <p:cNvPr id="8" name="pole tekstowe 7">
            <a:extLst>
              <a:ext uri="{FF2B5EF4-FFF2-40B4-BE49-F238E27FC236}">
                <a16:creationId xmlns:a16="http://schemas.microsoft.com/office/drawing/2014/main" id="{65FE1E9B-4CED-4F38-06F9-DEE3A5A4CE33}"/>
              </a:ext>
            </a:extLst>
          </p:cNvPr>
          <p:cNvSpPr txBox="1"/>
          <p:nvPr/>
        </p:nvSpPr>
        <p:spPr>
          <a:xfrm>
            <a:off x="7575755" y="2327787"/>
            <a:ext cx="27432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solidFill>
                  <a:srgbClr val="212121"/>
                </a:solidFill>
                <a:latin typeface="Calibri"/>
                <a:cs typeface="Calibri"/>
              </a:rPr>
              <a:t>  </a:t>
            </a:r>
          </a:p>
          <a:p>
            <a:endParaRPr lang="en-US" sz="1300">
              <a:solidFill>
                <a:srgbClr val="212121"/>
              </a:solidFill>
              <a:latin typeface="Calibri"/>
              <a:cs typeface="Calibri"/>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lIns="91440" tIns="45720" rIns="91440" bIns="45720" anchor="ctr">
            <a:noAutofit/>
          </a:bodyPr>
          <a:lstStyle/>
          <a:p>
            <a:r>
              <a:rPr lang="en-US" sz="3200" dirty="0">
                <a:latin typeface="Calibri"/>
                <a:ea typeface="Calibri"/>
                <a:cs typeface="Calibri"/>
              </a:rPr>
              <a:t>Na </a:t>
            </a:r>
            <a:r>
              <a:rPr lang="en-US" sz="3200" dirty="0" err="1">
                <a:latin typeface="Calibri"/>
                <a:ea typeface="Calibri"/>
                <a:cs typeface="Calibri"/>
              </a:rPr>
              <a:t>czym</a:t>
            </a:r>
            <a:r>
              <a:rPr lang="en-US" sz="3200" dirty="0">
                <a:latin typeface="Calibri"/>
                <a:ea typeface="Calibri"/>
                <a:cs typeface="Calibri"/>
              </a:rPr>
              <a:t> </a:t>
            </a:r>
            <a:r>
              <a:rPr lang="en-US" sz="3200" dirty="0" err="1">
                <a:latin typeface="Calibri"/>
                <a:ea typeface="Calibri"/>
                <a:cs typeface="Calibri"/>
              </a:rPr>
              <a:t>polega</a:t>
            </a:r>
            <a:r>
              <a:rPr lang="en-US" sz="3200" dirty="0">
                <a:latin typeface="Calibri"/>
                <a:ea typeface="Calibri"/>
                <a:cs typeface="Calibri"/>
              </a:rPr>
              <a:t> </a:t>
            </a:r>
            <a:r>
              <a:rPr lang="en-US" sz="3200" dirty="0" err="1">
                <a:latin typeface="Calibri"/>
                <a:ea typeface="Calibri"/>
                <a:cs typeface="Calibri"/>
              </a:rPr>
              <a:t>zapobieganie</a:t>
            </a:r>
            <a:r>
              <a:rPr lang="en-US" sz="3200" dirty="0">
                <a:latin typeface="Calibri"/>
                <a:ea typeface="Calibri"/>
                <a:cs typeface="Calibri"/>
              </a:rPr>
              <a: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616106"/>
            <a:ext cx="5964317" cy="4693261"/>
          </a:xfrm>
        </p:spPr>
        <p:txBody>
          <a:bodyPr lIns="91440" tIns="45720" rIns="91440" bIns="45720" numCol="1" spcCol="288000" anchor="t">
            <a:noAutofit/>
          </a:bodyPr>
          <a:lstStyle/>
          <a:p>
            <a:pPr algn="just"/>
            <a:r>
              <a:rPr lang="pl-PL" sz="2000" dirty="0">
                <a:solidFill>
                  <a:srgbClr val="212121"/>
                </a:solidFill>
                <a:latin typeface="Calibri"/>
                <a:ea typeface="Calibri"/>
                <a:cs typeface="Calibri"/>
              </a:rPr>
              <a:t>Na szczęście obecny stan wiedzy pozwala nam skutecznie ograniczać ryzyko związane z siedzącym trybem życia. Możemy wyróżnić trzy główne filary profilaktyki</a:t>
            </a:r>
            <a:r>
              <a:rPr lang="en-US" sz="2000" dirty="0">
                <a:solidFill>
                  <a:srgbClr val="212121"/>
                </a:solidFill>
                <a:latin typeface="Calibri"/>
                <a:ea typeface="Calibri"/>
                <a:cs typeface="Calibri"/>
              </a:rPr>
              <a:t>: </a:t>
            </a:r>
            <a:endParaRPr lang="pl-PL" sz="2000" dirty="0"/>
          </a:p>
          <a:p>
            <a:pPr marL="342900" indent="-342900" algn="just">
              <a:buFont typeface="Arial" panose="020B0604020202020204" pitchFamily="34" charset="0"/>
              <a:buChar char="•"/>
            </a:pPr>
            <a:r>
              <a:rPr lang="pl-PL" sz="2000" dirty="0">
                <a:solidFill>
                  <a:srgbClr val="212121"/>
                </a:solidFill>
                <a:latin typeface="Calibri"/>
                <a:ea typeface="Calibri"/>
                <a:cs typeface="Calibri"/>
              </a:rPr>
              <a:t>Kompensowanie negatywnych skutków siedzenia poprzez ukierunkowaną aktywność fizyczną</a:t>
            </a:r>
            <a:endParaRPr lang="en-US" sz="2000" dirty="0"/>
          </a:p>
          <a:p>
            <a:pPr marL="342900" indent="-342900" algn="just">
              <a:buFont typeface="Arial" panose="020B0604020202020204" pitchFamily="34" charset="0"/>
              <a:buChar char="•"/>
            </a:pPr>
            <a:r>
              <a:rPr lang="pl-PL" sz="2000" dirty="0">
                <a:solidFill>
                  <a:srgbClr val="212121"/>
                </a:solidFill>
                <a:latin typeface="Calibri"/>
                <a:ea typeface="Calibri"/>
                <a:cs typeface="Calibri"/>
              </a:rPr>
              <a:t>Zwiększenie spontanicznej aktywności fizycznej</a:t>
            </a:r>
            <a:endParaRPr lang="en-US" sz="2000" dirty="0"/>
          </a:p>
          <a:p>
            <a:pPr marL="342900" indent="-342900" algn="just">
              <a:buFont typeface="Arial" panose="020B0604020202020204" pitchFamily="34" charset="0"/>
              <a:buChar char="•"/>
            </a:pPr>
            <a:r>
              <a:rPr lang="pl-PL" sz="2000" dirty="0">
                <a:solidFill>
                  <a:srgbClr val="212121"/>
                </a:solidFill>
                <a:latin typeface="Calibri"/>
                <a:ea typeface="Calibri"/>
                <a:cs typeface="Calibri"/>
              </a:rPr>
              <a:t>Minimalizowanie skutków siedzących trybu życia (ergonomia stanowiska pracy)</a:t>
            </a:r>
            <a:endParaRPr lang="en-US" sz="2000" dirty="0">
              <a:latin typeface="Calibri"/>
              <a:cs typeface="Calibri"/>
            </a:endParaRPr>
          </a:p>
          <a:p>
            <a:endParaRPr lang="en-US" sz="2000" b="1" dirty="0">
              <a:solidFill>
                <a:srgbClr val="000000"/>
              </a:solidFill>
            </a:endParaRPr>
          </a:p>
        </p:txBody>
      </p:sp>
      <p:pic>
        <p:nvPicPr>
          <p:cNvPr id="10" name="Picture Placeholder 9" descr="Mężczyzna pracujący na linach">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920" y="0"/>
            <a:ext cx="4993772" cy="6858000"/>
          </a:xfrm>
        </p:spPr>
      </p:pic>
      <p:pic>
        <p:nvPicPr>
          <p:cNvPr id="8" name="Grafika 7" descr="Biegać kontur">
            <a:extLst>
              <a:ext uri="{FF2B5EF4-FFF2-40B4-BE49-F238E27FC236}">
                <a16:creationId xmlns:a16="http://schemas.microsoft.com/office/drawing/2014/main" id="{6782F32E-A0D9-0BA3-A17A-E9FDBB020C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6626" y="4716670"/>
            <a:ext cx="1367182" cy="1367182"/>
          </a:xfrm>
          <a:prstGeom prst="rect">
            <a:avLst/>
          </a:prstGeom>
        </p:spPr>
      </p:pic>
      <p:pic>
        <p:nvPicPr>
          <p:cNvPr id="9" name="Grafika 8" descr="Praca w domu kontur">
            <a:extLst>
              <a:ext uri="{FF2B5EF4-FFF2-40B4-BE49-F238E27FC236}">
                <a16:creationId xmlns:a16="http://schemas.microsoft.com/office/drawing/2014/main" id="{B00331FC-2631-A5F9-0E0C-4569FE80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3583" y="4628323"/>
            <a:ext cx="1532834" cy="1543878"/>
          </a:xfrm>
          <a:prstGeom prst="rect">
            <a:avLst/>
          </a:prstGeom>
        </p:spPr>
      </p:pic>
      <p:pic>
        <p:nvPicPr>
          <p:cNvPr id="11" name="Grafika 10" descr="Kulturysta kontur">
            <a:extLst>
              <a:ext uri="{FF2B5EF4-FFF2-40B4-BE49-F238E27FC236}">
                <a16:creationId xmlns:a16="http://schemas.microsoft.com/office/drawing/2014/main" id="{34E42C8F-7C05-16D1-0377-08B024C42A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756" y="4749801"/>
            <a:ext cx="1289878" cy="1300921"/>
          </a:xfrm>
          <a:prstGeom prst="rect">
            <a:avLst/>
          </a:prstGeom>
        </p:spPr>
      </p:pic>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pl-PL" dirty="0"/>
              <a:t>SEKCJA</a:t>
            </a:r>
            <a:endParaRPr lang="en-US" dirty="0"/>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lIns="91440" tIns="45720" rIns="91440" bIns="45720" anchor="t">
            <a:noAutofit/>
          </a:bodyPr>
          <a:lstStyle/>
          <a:p>
            <a:r>
              <a:rPr lang="pl-PL" b="1" dirty="0">
                <a:latin typeface="Calibri"/>
                <a:ea typeface="Calibri"/>
                <a:cs typeface="Calibri"/>
              </a:rPr>
              <a:t>Ocena ryzyka</a:t>
            </a:r>
            <a:endParaRPr lang="en-US" b="1" dirty="0">
              <a:ea typeface="Calibri"/>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wie osoby rozmawiające na czacie">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653445" y="231838"/>
            <a:ext cx="6131118" cy="842867"/>
          </a:xfrm>
        </p:spPr>
        <p:txBody>
          <a:bodyPr lIns="91440" tIns="45720" rIns="91440" bIns="45720" anchor="ctr">
            <a:noAutofit/>
          </a:bodyPr>
          <a:lstStyle/>
          <a:p>
            <a:r>
              <a:rPr lang="pl-PL" sz="2800" dirty="0">
                <a:latin typeface="Calibri"/>
                <a:ea typeface="Calibri"/>
                <a:cs typeface="Calibri"/>
              </a:rPr>
              <a:t>Arkusz indywidualnej oceny stylu życia</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55078" y="1306543"/>
            <a:ext cx="6131118" cy="5727381"/>
          </a:xfrm>
        </p:spPr>
        <p:txBody>
          <a:bodyPr lIns="91440" tIns="45720" rIns="91440" bIns="45720" numCol="1" spcCol="288000" anchor="t">
            <a:noAutofit/>
          </a:bodyPr>
          <a:lstStyle/>
          <a:p>
            <a:r>
              <a:rPr lang="pl-PL" sz="1700" b="1" dirty="0">
                <a:solidFill>
                  <a:srgbClr val="212121"/>
                </a:solidFill>
                <a:latin typeface="Calibri"/>
                <a:ea typeface="Calibri"/>
                <a:cs typeface="Calibri"/>
              </a:rPr>
              <a:t>Wypełnij poniższy quiz, aby ocenić ryzyko konsekwencji zdrowotnych swojego stylu życia:</a:t>
            </a:r>
          </a:p>
          <a:p>
            <a:endParaRPr lang="en-US" sz="1700" dirty="0"/>
          </a:p>
          <a:p>
            <a:pPr marL="342900" indent="-342900">
              <a:buAutoNum type="arabicPeriod"/>
            </a:pPr>
            <a:r>
              <a:rPr lang="pl-PL" sz="1700" dirty="0">
                <a:solidFill>
                  <a:srgbClr val="212121"/>
                </a:solidFill>
                <a:latin typeface="Calibri"/>
                <a:ea typeface="Calibri"/>
                <a:cs typeface="Calibri"/>
              </a:rPr>
              <a:t>Najczęściej pracuję w pozycji siedzącej.</a:t>
            </a:r>
            <a:endParaRPr lang="en-US" sz="1700" dirty="0">
              <a:solidFill>
                <a:srgbClr val="212121"/>
              </a:solidFill>
              <a:latin typeface="Calibri"/>
              <a:ea typeface="Calibri"/>
              <a:cs typeface="Calibri"/>
            </a:endParaRPr>
          </a:p>
          <a:p>
            <a:pPr marL="342900" indent="-342900">
              <a:buAutoNum type="arabicPeriod"/>
            </a:pPr>
            <a:r>
              <a:rPr lang="pl-PL" sz="1700" dirty="0">
                <a:solidFill>
                  <a:srgbClr val="212121"/>
                </a:solidFill>
                <a:latin typeface="Calibri"/>
                <a:ea typeface="Calibri"/>
                <a:cs typeface="Calibri"/>
              </a:rPr>
              <a:t>Spędzam w samochodzie ponad 2 godziny dziennie.</a:t>
            </a:r>
            <a:endParaRPr lang="en-US" sz="1700" dirty="0"/>
          </a:p>
          <a:p>
            <a:pPr marL="342900" indent="-342900">
              <a:buAutoNum type="arabicPeriod"/>
            </a:pPr>
            <a:r>
              <a:rPr lang="pl-PL" sz="1700" dirty="0">
                <a:solidFill>
                  <a:srgbClr val="212121"/>
                </a:solidFill>
                <a:latin typeface="Calibri"/>
                <a:ea typeface="Calibri"/>
                <a:cs typeface="Calibri"/>
              </a:rPr>
              <a:t>Robię mniej niż 4000 kroków (35 minut) dziennie</a:t>
            </a:r>
            <a:r>
              <a:rPr lang="en-US" sz="1700" dirty="0">
                <a:solidFill>
                  <a:srgbClr val="212121"/>
                </a:solidFill>
                <a:latin typeface="Calibri"/>
                <a:ea typeface="Calibri"/>
                <a:cs typeface="Calibri"/>
              </a:rPr>
              <a:t>.</a:t>
            </a:r>
          </a:p>
          <a:p>
            <a:pPr marL="342900" indent="-342900">
              <a:buAutoNum type="arabicPeriod"/>
            </a:pPr>
            <a:r>
              <a:rPr lang="pl-PL" sz="1700" dirty="0">
                <a:solidFill>
                  <a:srgbClr val="212121"/>
                </a:solidFill>
                <a:latin typeface="Calibri"/>
                <a:ea typeface="Calibri"/>
                <a:cs typeface="Calibri"/>
              </a:rPr>
              <a:t>Spędzam wolny czas siedząc (przed komputerem / telewizorem / czytając itp.) przez co najmniej 4 godziny dziennie</a:t>
            </a:r>
            <a:r>
              <a:rPr lang="en-US" sz="1700" dirty="0">
                <a:solidFill>
                  <a:srgbClr val="212121"/>
                </a:solidFill>
                <a:latin typeface="Calibri"/>
                <a:ea typeface="Calibri"/>
                <a:cs typeface="Calibri"/>
              </a:rPr>
              <a:t>.</a:t>
            </a:r>
            <a:endParaRPr lang="en-US" sz="1700" dirty="0"/>
          </a:p>
          <a:p>
            <a:pPr marL="342900" indent="-342900">
              <a:buAutoNum type="arabicPeriod"/>
            </a:pPr>
            <a:r>
              <a:rPr lang="pl-PL" sz="1700" dirty="0">
                <a:solidFill>
                  <a:srgbClr val="212121"/>
                </a:solidFill>
                <a:latin typeface="Calibri"/>
                <a:ea typeface="Calibri"/>
                <a:cs typeface="Calibri"/>
              </a:rPr>
              <a:t>Mój wskaźnik BMI przekracza 25.</a:t>
            </a:r>
            <a:endParaRPr lang="en-US" sz="1700" dirty="0">
              <a:solidFill>
                <a:srgbClr val="212121"/>
              </a:solidFill>
              <a:latin typeface="Calibri"/>
              <a:ea typeface="Calibri"/>
              <a:cs typeface="Calibri"/>
            </a:endParaRPr>
          </a:p>
          <a:p>
            <a:pPr marL="342900" indent="-342900">
              <a:buAutoNum type="arabicPeriod"/>
            </a:pPr>
            <a:r>
              <a:rPr lang="pl-PL" sz="1700" dirty="0">
                <a:solidFill>
                  <a:srgbClr val="212121"/>
                </a:solidFill>
                <a:latin typeface="Calibri"/>
                <a:ea typeface="Calibri"/>
                <a:cs typeface="Calibri"/>
              </a:rPr>
              <a:t>Palę regularnie papierosy</a:t>
            </a:r>
            <a:r>
              <a:rPr lang="en-US" sz="1700" dirty="0">
                <a:solidFill>
                  <a:srgbClr val="212121"/>
                </a:solidFill>
                <a:latin typeface="Calibri"/>
                <a:ea typeface="Calibri"/>
                <a:cs typeface="Calibri"/>
              </a:rPr>
              <a:t>.</a:t>
            </a:r>
          </a:p>
          <a:p>
            <a:pPr marL="342900" indent="-342900">
              <a:buAutoNum type="arabicPeriod"/>
            </a:pPr>
            <a:r>
              <a:rPr lang="pl-PL" sz="1700" dirty="0">
                <a:solidFill>
                  <a:srgbClr val="212121"/>
                </a:solidFill>
                <a:latin typeface="Calibri"/>
                <a:ea typeface="Calibri"/>
                <a:cs typeface="Calibri"/>
              </a:rPr>
              <a:t>Tygodniowo wykonuję mniej niż 150 minut aerobowej aktywności fizycznej o umiarkowanej aktywności</a:t>
            </a:r>
            <a:r>
              <a:rPr lang="en-US" sz="1700" dirty="0">
                <a:solidFill>
                  <a:srgbClr val="212121"/>
                </a:solidFill>
                <a:latin typeface="Calibri"/>
                <a:ea typeface="Calibri"/>
                <a:cs typeface="Calibri"/>
              </a:rPr>
              <a:t>. </a:t>
            </a:r>
          </a:p>
          <a:p>
            <a:pPr marL="342900" indent="-342900">
              <a:buAutoNum type="arabicPeriod"/>
            </a:pPr>
            <a:r>
              <a:rPr lang="pl-PL" sz="1700" dirty="0">
                <a:solidFill>
                  <a:srgbClr val="212121"/>
                </a:solidFill>
                <a:latin typeface="Calibri"/>
                <a:ea typeface="Calibri"/>
                <a:cs typeface="Calibri"/>
              </a:rPr>
              <a:t>Trenuję siłowo (z oporem zewnętrznym lub własnego ciała) mniej niż 2 razy w tygodniu</a:t>
            </a:r>
            <a:r>
              <a:rPr lang="en-US" sz="1700" dirty="0">
                <a:solidFill>
                  <a:srgbClr val="212121"/>
                </a:solidFill>
                <a:latin typeface="Calibri"/>
                <a:ea typeface="Calibri"/>
                <a:cs typeface="Calibri"/>
              </a:rPr>
              <a:t>.</a:t>
            </a:r>
            <a:endParaRPr lang="en-US" sz="1700" dirty="0"/>
          </a:p>
          <a:p>
            <a:pPr marL="342900" indent="-342900">
              <a:buAutoNum type="arabicPeriod"/>
            </a:pPr>
            <a:r>
              <a:rPr lang="pl-PL" sz="1700" dirty="0">
                <a:solidFill>
                  <a:srgbClr val="212121"/>
                </a:solidFill>
                <a:latin typeface="Calibri"/>
                <a:ea typeface="Calibri"/>
                <a:cs typeface="Calibri"/>
              </a:rPr>
              <a:t>Podczas ćwiczeń z DSE robię przerwy rzadziej niż raz na godzinę</a:t>
            </a:r>
            <a:r>
              <a:rPr lang="en-US" sz="1700" dirty="0">
                <a:solidFill>
                  <a:srgbClr val="212121"/>
                </a:solidFill>
                <a:latin typeface="Calibri"/>
                <a:ea typeface="Calibri"/>
                <a:cs typeface="Calibri"/>
              </a:rPr>
              <a:t>.</a:t>
            </a:r>
            <a:endParaRPr lang="pl-PL" sz="1700" dirty="0">
              <a:solidFill>
                <a:srgbClr val="212121"/>
              </a:solidFill>
              <a:latin typeface="Calibri"/>
              <a:ea typeface="Calibri"/>
              <a:cs typeface="Calibri"/>
            </a:endParaRPr>
          </a:p>
          <a:p>
            <a:pPr marL="342900" indent="-342900">
              <a:buAutoNum type="arabicPeriod"/>
            </a:pPr>
            <a:endParaRPr lang="en-US" sz="1700" dirty="0"/>
          </a:p>
          <a:p>
            <a:pPr marL="342900" indent="-342900">
              <a:buAutoNum type="arabicPeriod"/>
            </a:pPr>
            <a:r>
              <a:rPr lang="pl-PL" sz="1700" dirty="0">
                <a:solidFill>
                  <a:srgbClr val="212121"/>
                </a:solidFill>
                <a:latin typeface="Calibri"/>
                <a:ea typeface="Calibri"/>
                <a:cs typeface="Calibri"/>
              </a:rPr>
              <a:t>Mocno przetworzona żywność jest obecna w mojej diecie.</a:t>
            </a:r>
            <a:endParaRPr lang="en-US" sz="1700" dirty="0"/>
          </a:p>
        </p:txBody>
      </p:sp>
      <p:pic>
        <p:nvPicPr>
          <p:cNvPr id="13" name="Obraz 12">
            <a:extLst>
              <a:ext uri="{FF2B5EF4-FFF2-40B4-BE49-F238E27FC236}">
                <a16:creationId xmlns:a16="http://schemas.microsoft.com/office/drawing/2014/main" id="{A823F10B-1B9C-1077-F6EB-4BA905222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0720" y="2120420"/>
            <a:ext cx="1097394" cy="254468"/>
          </a:xfrm>
          <a:prstGeom prst="rect">
            <a:avLst/>
          </a:prstGeom>
        </p:spPr>
      </p:pic>
      <p:pic>
        <p:nvPicPr>
          <p:cNvPr id="14" name="Obraz 13">
            <a:extLst>
              <a:ext uri="{FF2B5EF4-FFF2-40B4-BE49-F238E27FC236}">
                <a16:creationId xmlns:a16="http://schemas.microsoft.com/office/drawing/2014/main" id="{7DB2ED4F-1285-919D-DDB8-A4BED1D17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8458" y="2374888"/>
            <a:ext cx="1097394" cy="254468"/>
          </a:xfrm>
          <a:prstGeom prst="rect">
            <a:avLst/>
          </a:prstGeom>
        </p:spPr>
      </p:pic>
      <p:pic>
        <p:nvPicPr>
          <p:cNvPr id="15" name="Obraz 14">
            <a:extLst>
              <a:ext uri="{FF2B5EF4-FFF2-40B4-BE49-F238E27FC236}">
                <a16:creationId xmlns:a16="http://schemas.microsoft.com/office/drawing/2014/main" id="{3804A229-E0B4-5417-3491-A8B50F97E3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8697" y="2631166"/>
            <a:ext cx="1097394" cy="254468"/>
          </a:xfrm>
          <a:prstGeom prst="rect">
            <a:avLst/>
          </a:prstGeom>
        </p:spPr>
      </p:pic>
      <p:pic>
        <p:nvPicPr>
          <p:cNvPr id="16" name="Obraz 15">
            <a:extLst>
              <a:ext uri="{FF2B5EF4-FFF2-40B4-BE49-F238E27FC236}">
                <a16:creationId xmlns:a16="http://schemas.microsoft.com/office/drawing/2014/main" id="{1C29DCB3-0C3C-E9DC-98A9-C368B5DC8D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8458" y="3172858"/>
            <a:ext cx="1097394" cy="254468"/>
          </a:xfrm>
          <a:prstGeom prst="rect">
            <a:avLst/>
          </a:prstGeom>
        </p:spPr>
      </p:pic>
      <p:pic>
        <p:nvPicPr>
          <p:cNvPr id="17" name="Obraz 16">
            <a:extLst>
              <a:ext uri="{FF2B5EF4-FFF2-40B4-BE49-F238E27FC236}">
                <a16:creationId xmlns:a16="http://schemas.microsoft.com/office/drawing/2014/main" id="{4E15F390-C938-EFF1-41B3-80D0D2EFCC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21" y="3431183"/>
            <a:ext cx="1097394" cy="254468"/>
          </a:xfrm>
          <a:prstGeom prst="rect">
            <a:avLst/>
          </a:prstGeom>
        </p:spPr>
      </p:pic>
      <p:pic>
        <p:nvPicPr>
          <p:cNvPr id="18" name="Obraz 17">
            <a:extLst>
              <a:ext uri="{FF2B5EF4-FFF2-40B4-BE49-F238E27FC236}">
                <a16:creationId xmlns:a16="http://schemas.microsoft.com/office/drawing/2014/main" id="{5DFA99CD-BC77-9237-AEB6-C0EF62B5A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2634" y="3704829"/>
            <a:ext cx="1097394" cy="254468"/>
          </a:xfrm>
          <a:prstGeom prst="rect">
            <a:avLst/>
          </a:prstGeom>
        </p:spPr>
      </p:pic>
      <p:pic>
        <p:nvPicPr>
          <p:cNvPr id="19" name="Obraz 18">
            <a:extLst>
              <a:ext uri="{FF2B5EF4-FFF2-40B4-BE49-F238E27FC236}">
                <a16:creationId xmlns:a16="http://schemas.microsoft.com/office/drawing/2014/main" id="{71F0C59A-6B2C-4FD2-B00F-9A31A38FB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8697" y="4210257"/>
            <a:ext cx="1097394" cy="254468"/>
          </a:xfrm>
          <a:prstGeom prst="rect">
            <a:avLst/>
          </a:prstGeom>
        </p:spPr>
      </p:pic>
      <p:pic>
        <p:nvPicPr>
          <p:cNvPr id="20" name="Obraz 19">
            <a:extLst>
              <a:ext uri="{FF2B5EF4-FFF2-40B4-BE49-F238E27FC236}">
                <a16:creationId xmlns:a16="http://schemas.microsoft.com/office/drawing/2014/main" id="{A98D4E82-14CF-3A24-E0DB-6474222ED3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0660" y="4741946"/>
            <a:ext cx="1097394" cy="254468"/>
          </a:xfrm>
          <a:prstGeom prst="rect">
            <a:avLst/>
          </a:prstGeom>
        </p:spPr>
      </p:pic>
      <p:pic>
        <p:nvPicPr>
          <p:cNvPr id="21" name="Obraz 20">
            <a:extLst>
              <a:ext uri="{FF2B5EF4-FFF2-40B4-BE49-F238E27FC236}">
                <a16:creationId xmlns:a16="http://schemas.microsoft.com/office/drawing/2014/main" id="{0056D5CB-A25B-3F78-EDF8-73FC1EFC6F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809" y="5739507"/>
            <a:ext cx="1097394" cy="254468"/>
          </a:xfrm>
          <a:prstGeom prst="rect">
            <a:avLst/>
          </a:prstGeom>
        </p:spPr>
      </p:pic>
      <p:pic>
        <p:nvPicPr>
          <p:cNvPr id="22" name="Obraz 21">
            <a:extLst>
              <a:ext uri="{FF2B5EF4-FFF2-40B4-BE49-F238E27FC236}">
                <a16:creationId xmlns:a16="http://schemas.microsoft.com/office/drawing/2014/main" id="{C170ED77-8B5F-783A-BCA7-C34BEC2F7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809" y="5253201"/>
            <a:ext cx="1097394" cy="254468"/>
          </a:xfrm>
          <a:prstGeom prst="rect">
            <a:avLst/>
          </a:prstGeom>
        </p:spPr>
      </p:pic>
    </p:spTree>
    <p:extLst>
      <p:ext uri="{BB962C8B-B14F-4D97-AF65-F5344CB8AC3E}">
        <p14:creationId xmlns:p14="http://schemas.microsoft.com/office/powerpoint/2010/main" val="169933999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876de33e-aaa5-4507-9b92-b84e676ded0d"/>
    <ds:schemaRef ds:uri="ef88797d-310b-4d46-ad9c-0c23fa0c8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ef88797d-310b-4d46-ad9c-0c23fa0c8d4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Magazine layout</Template>
  <TotalTime>408</TotalTime>
  <Words>3578</Words>
  <Application>Microsoft Office PowerPoint</Application>
  <PresentationFormat>Widescreen</PresentationFormat>
  <Paragraphs>274</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Czcionka systemowa (Regular)</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21</cp:revision>
  <dcterms:created xsi:type="dcterms:W3CDTF">2021-06-15T11:45:52Z</dcterms:created>
  <dcterms:modified xsi:type="dcterms:W3CDTF">2024-02-12T09:19:31Z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