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690" r:id="rId5"/>
    <p:sldId id="691" r:id="rId6"/>
    <p:sldId id="692" r:id="rId7"/>
    <p:sldId id="693" r:id="rId8"/>
    <p:sldId id="714" r:id="rId9"/>
    <p:sldId id="678" r:id="rId10"/>
    <p:sldId id="717" r:id="rId11"/>
    <p:sldId id="689" r:id="rId12"/>
    <p:sldId id="718" r:id="rId13"/>
    <p:sldId id="4350" r:id="rId14"/>
    <p:sldId id="4351" r:id="rId15"/>
    <p:sldId id="4352" r:id="rId16"/>
    <p:sldId id="688" r:id="rId17"/>
    <p:sldId id="696" r:id="rId18"/>
    <p:sldId id="699" r:id="rId19"/>
    <p:sldId id="4353" r:id="rId20"/>
    <p:sldId id="4446" r:id="rId21"/>
    <p:sldId id="4449" r:id="rId22"/>
    <p:sldId id="4448" r:id="rId23"/>
    <p:sldId id="4354" r:id="rId24"/>
    <p:sldId id="706" r:id="rId25"/>
    <p:sldId id="705" r:id="rId26"/>
    <p:sldId id="702" r:id="rId27"/>
    <p:sldId id="704" r:id="rId28"/>
    <p:sldId id="4450" r:id="rId29"/>
    <p:sldId id="4451" r:id="rId30"/>
    <p:sldId id="4452" r:id="rId31"/>
    <p:sldId id="4453" r:id="rId32"/>
    <p:sldId id="4454" r:id="rId33"/>
    <p:sldId id="715" r:id="rId34"/>
    <p:sldId id="719" r:id="rId35"/>
    <p:sldId id="720" r:id="rId36"/>
    <p:sldId id="4342" r:id="rId37"/>
    <p:sldId id="4343" r:id="rId38"/>
    <p:sldId id="4344" r:id="rId39"/>
    <p:sldId id="4345" r:id="rId40"/>
    <p:sldId id="4347" r:id="rId41"/>
    <p:sldId id="4346" r:id="rId42"/>
    <p:sldId id="4348" r:id="rId43"/>
    <p:sldId id="4349" r:id="rId44"/>
    <p:sldId id="716" r:id="rId45"/>
    <p:sldId id="708" r:id="rId46"/>
    <p:sldId id="701" r:id="rId47"/>
    <p:sldId id="711" r:id="rId48"/>
    <p:sldId id="707" r:id="rId49"/>
    <p:sldId id="4331" r:id="rId50"/>
    <p:sldId id="4455" r:id="rId51"/>
    <p:sldId id="669" r:id="rId52"/>
    <p:sldId id="712" r:id="rId53"/>
    <p:sldId id="713" r:id="rId54"/>
    <p:sldId id="677" r:id="rId5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005744"/>
    <a:srgbClr val="94A2A2"/>
    <a:srgbClr val="151D2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6" autoAdjust="0"/>
    <p:restoredTop sz="82056" autoAdjust="0"/>
  </p:normalViewPr>
  <p:slideViewPr>
    <p:cSldViewPr snapToGrid="0" snapToObjects="1">
      <p:cViewPr varScale="1">
        <p:scale>
          <a:sx n="50" d="100"/>
          <a:sy n="50" d="100"/>
        </p:scale>
        <p:origin x="996"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1/24/2024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a:t>
            </a:r>
          </a:p>
          <a:p>
            <a:r>
              <a:rPr lang="en-PH" dirty="0"/>
              <a:t>https://www.youtube.com/results?search_query=strategies+to+fight+digitial+overload</a:t>
            </a:r>
          </a:p>
          <a:p>
            <a:endParaRPr lang="en-PH" dirty="0"/>
          </a:p>
          <a:p>
            <a:endParaRPr lang="en-PH" dirty="0"/>
          </a:p>
        </p:txBody>
      </p:sp>
    </p:spTree>
    <p:extLst>
      <p:ext uri="{BB962C8B-B14F-4D97-AF65-F5344CB8AC3E}">
        <p14:creationId xmlns:p14="http://schemas.microsoft.com/office/powerpoint/2010/main" val="325159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endParaRPr lang="en-PH" dirty="0"/>
          </a:p>
          <a:p>
            <a:r>
              <a:rPr lang="en-PH" dirty="0"/>
              <a:t>Bishop I (2022). Digital Exhaustion: Redefining work-life balance </a:t>
            </a:r>
          </a:p>
          <a:p>
            <a:r>
              <a:rPr lang="en-PH" dirty="0"/>
              <a:t>https://enterprisersproject.com/article/2022/5/digital-exhaustion-work-life-balance</a:t>
            </a:r>
          </a:p>
          <a:p>
            <a:endParaRPr lang="en-PH" dirty="0"/>
          </a:p>
          <a:p>
            <a:r>
              <a:rPr lang="en-PH" dirty="0"/>
              <a:t>PAW Research Center (2021). The Internet and the Pandemic </a:t>
            </a:r>
          </a:p>
          <a:p>
            <a:r>
              <a:rPr lang="en-PH" dirty="0"/>
              <a:t>https://www.pewresearch.org/internet/2021/09/01/the-internet-and-the-pandemic/</a:t>
            </a:r>
          </a:p>
          <a:p>
            <a:endParaRPr lang="en-PH" dirty="0"/>
          </a:p>
          <a:p>
            <a:endParaRPr lang="en-PH" dirty="0"/>
          </a:p>
          <a:p>
            <a:endParaRPr lang="en-PH" dirty="0"/>
          </a:p>
        </p:txBody>
      </p:sp>
    </p:spTree>
    <p:extLst>
      <p:ext uri="{BB962C8B-B14F-4D97-AF65-F5344CB8AC3E}">
        <p14:creationId xmlns:p14="http://schemas.microsoft.com/office/powerpoint/2010/main" val="265920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r>
              <a:rPr lang="en-PH" dirty="0"/>
              <a:t>Source: </a:t>
            </a:r>
          </a:p>
          <a:p>
            <a:r>
              <a:rPr lang="en-PH" dirty="0" err="1"/>
              <a:t>Kokshagina,O</a:t>
            </a:r>
            <a:r>
              <a:rPr lang="en-PH" dirty="0"/>
              <a:t> (2021).  Too much information: The COVID work revolution has increased digital overload. </a:t>
            </a:r>
          </a:p>
          <a:p>
            <a:r>
              <a:rPr lang="en-PH" dirty="0"/>
              <a:t>https://www.rmit.edu.au/news/all-news/2021/jan/digital-overload</a:t>
            </a:r>
          </a:p>
          <a:p>
            <a:endParaRPr lang="en-PH" dirty="0"/>
          </a:p>
        </p:txBody>
      </p:sp>
    </p:spTree>
    <p:extLst>
      <p:ext uri="{BB962C8B-B14F-4D97-AF65-F5344CB8AC3E}">
        <p14:creationId xmlns:p14="http://schemas.microsoft.com/office/powerpoint/2010/main" val="130414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4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9613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3958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73064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https://www.digitaldetox.com/score/</a:t>
            </a:r>
          </a:p>
          <a:p>
            <a:endParaRPr lang="en-PH" dirty="0"/>
          </a:p>
          <a:p>
            <a:endParaRPr lang="en-PH" dirty="0"/>
          </a:p>
        </p:txBody>
      </p:sp>
    </p:spTree>
    <p:extLst>
      <p:ext uri="{BB962C8B-B14F-4D97-AF65-F5344CB8AC3E}">
        <p14:creationId xmlns:p14="http://schemas.microsoft.com/office/powerpoint/2010/main" val="174049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https://wellbeing.google/</a:t>
            </a:r>
          </a:p>
          <a:p>
            <a:endParaRPr lang="en-PH" dirty="0"/>
          </a:p>
        </p:txBody>
      </p:sp>
    </p:spTree>
    <p:extLst>
      <p:ext uri="{BB962C8B-B14F-4D97-AF65-F5344CB8AC3E}">
        <p14:creationId xmlns:p14="http://schemas.microsoft.com/office/powerpoint/2010/main" val="337845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http://thedigitalwellbeingpodcast.com/</a:t>
            </a:r>
          </a:p>
          <a:p>
            <a:endParaRPr lang="en-PH" dirty="0"/>
          </a:p>
        </p:txBody>
      </p:sp>
    </p:spTree>
    <p:extLst>
      <p:ext uri="{BB962C8B-B14F-4D97-AF65-F5344CB8AC3E}">
        <p14:creationId xmlns:p14="http://schemas.microsoft.com/office/powerpoint/2010/main" val="61164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r>
              <a:rPr lang="en-PH" dirty="0"/>
              <a:t>https://ec.europa.eu/commission/presscorner/detail/en/ip_23_3050</a:t>
            </a:r>
          </a:p>
          <a:p>
            <a:endParaRPr lang="en-PH" dirty="0"/>
          </a:p>
          <a:p>
            <a:r>
              <a:rPr lang="en-PH" dirty="0" err="1"/>
              <a:t>Girolimon</a:t>
            </a:r>
            <a:r>
              <a:rPr lang="en-PH" dirty="0"/>
              <a:t>, M. (2022). Why is mental health important?. Southern New Hampshire University. </a:t>
            </a:r>
          </a:p>
          <a:p>
            <a:r>
              <a:rPr lang="en-PH" dirty="0"/>
              <a:t>https://www.snhu.edu/about-us/newsroom/education/why-is-mental-health-important</a:t>
            </a:r>
          </a:p>
          <a:p>
            <a:endParaRPr lang="en-PH" dirty="0"/>
          </a:p>
        </p:txBody>
      </p:sp>
    </p:spTree>
    <p:extLst>
      <p:ext uri="{BB962C8B-B14F-4D97-AF65-F5344CB8AC3E}">
        <p14:creationId xmlns:p14="http://schemas.microsoft.com/office/powerpoint/2010/main" val="23785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11222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5203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825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https://blog.google/products/android/search-jomo-new-research-digital-wellbeing/</a:t>
            </a:r>
          </a:p>
        </p:txBody>
      </p:sp>
    </p:spTree>
    <p:extLst>
      <p:ext uri="{BB962C8B-B14F-4D97-AF65-F5344CB8AC3E}">
        <p14:creationId xmlns:p14="http://schemas.microsoft.com/office/powerpoint/2010/main" val="320714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pPr marL="0" marR="0" lvl="0" indent="0" algn="l" defTabSz="875998" rtl="0" eaLnBrk="1" fontAlgn="auto" latinLnBrk="0" hangingPunct="1">
              <a:lnSpc>
                <a:spcPct val="100000"/>
              </a:lnSpc>
              <a:spcBef>
                <a:spcPts val="0"/>
              </a:spcBef>
              <a:spcAft>
                <a:spcPts val="0"/>
              </a:spcAft>
              <a:buClrTx/>
              <a:buSzTx/>
              <a:buFontTx/>
              <a:buNone/>
              <a:tabLst/>
              <a:defRPr/>
            </a:pPr>
            <a:r>
              <a:rPr lang="en-PH" dirty="0"/>
              <a:t>Source: https://blog.google/products/android/search-jomo-new-research-digital-wellbeing/</a:t>
            </a:r>
          </a:p>
          <a:p>
            <a:endParaRPr lang="en-PH" dirty="0"/>
          </a:p>
          <a:p>
            <a:endParaRPr lang="en-PH" dirty="0"/>
          </a:p>
        </p:txBody>
      </p:sp>
    </p:spTree>
    <p:extLst>
      <p:ext uri="{BB962C8B-B14F-4D97-AF65-F5344CB8AC3E}">
        <p14:creationId xmlns:p14="http://schemas.microsoft.com/office/powerpoint/2010/main" val="38820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Further links: https://www.androidauthority.com/best-digital-wellbeing-apps-android-3063173/</a:t>
            </a:r>
          </a:p>
          <a:p>
            <a:endParaRPr lang="en-PH" dirty="0"/>
          </a:p>
          <a:p>
            <a:endParaRPr lang="en-PH" dirty="0"/>
          </a:p>
          <a:p>
            <a:endParaRPr lang="en-PH" dirty="0"/>
          </a:p>
        </p:txBody>
      </p:sp>
    </p:spTree>
    <p:extLst>
      <p:ext uri="{BB962C8B-B14F-4D97-AF65-F5344CB8AC3E}">
        <p14:creationId xmlns:p14="http://schemas.microsoft.com/office/powerpoint/2010/main" val="331100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71583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a:t>
            </a:r>
          </a:p>
          <a:p>
            <a:endParaRPr lang="en-PH" dirty="0"/>
          </a:p>
          <a:p>
            <a:r>
              <a:rPr lang="en-PH" dirty="0" err="1"/>
              <a:t>Meyer,G</a:t>
            </a:r>
            <a:r>
              <a:rPr lang="en-PH" dirty="0"/>
              <a:t> (2023). What is Digital Overload and How to Prevent it?</a:t>
            </a:r>
          </a:p>
          <a:p>
            <a:r>
              <a:rPr lang="en-PH" dirty="0"/>
              <a:t> https://nbold.co/what-is-digital-overload-and-how-to-prevent-it/</a:t>
            </a:r>
          </a:p>
          <a:p>
            <a:endParaRPr lang="en-PH" dirty="0"/>
          </a:p>
        </p:txBody>
      </p:sp>
    </p:spTree>
    <p:extLst>
      <p:ext uri="{BB962C8B-B14F-4D97-AF65-F5344CB8AC3E}">
        <p14:creationId xmlns:p14="http://schemas.microsoft.com/office/powerpoint/2010/main" val="3553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975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2984967A-14E1-DBF4-E8D2-F2F96A245165}"/>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397861725"/>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520398926"/>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ABA30B5B-EC6C-D400-39E5-3DAD4FCE200F}"/>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5E987752-C055-F854-F594-6B8A59CE812B}"/>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564AE437-5280-FDD3-65C6-88161524833F}"/>
              </a:ext>
            </a:extLst>
          </p:cNvPr>
          <p:cNvPicPr>
            <a:picLocks noChangeAspect="1"/>
          </p:cNvPicPr>
          <p:nvPr userDrawn="1"/>
        </p:nvPicPr>
        <p:blipFill>
          <a:blip r:embed="rId2"/>
          <a:stretch>
            <a:fillRect/>
          </a:stretch>
        </p:blipFill>
        <p:spPr>
          <a:xfrm>
            <a:off x="8726738"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03" r:id="rId6"/>
    <p:sldLayoutId id="2147483700" r:id="rId7"/>
    <p:sldLayoutId id="2147483723" r:id="rId8"/>
    <p:sldLayoutId id="2147483698" r:id="rId9"/>
    <p:sldLayoutId id="2147483695" r:id="rId10"/>
    <p:sldLayoutId id="2147483702" r:id="rId11"/>
    <p:sldLayoutId id="2147483735" r:id="rId12"/>
    <p:sldLayoutId id="2147483734" r:id="rId13"/>
    <p:sldLayoutId id="2147483708" r:id="rId14"/>
    <p:sldLayoutId id="2147483733" r:id="rId15"/>
    <p:sldLayoutId id="2147483738" r:id="rId16"/>
    <p:sldLayoutId id="214748373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thevisionworks.brilliantassessments.com/?external=Digiwork_well"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ideo" Target="https://www.youtube.com/embed/fxUn4PYPvPQ"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detox.com/score/"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ellbeing.google/"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thedigitalwellbeingpodcast.co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4032235" cy="1008397"/>
          </a:xfrm>
          <a:prstGeom prst="rect">
            <a:avLst/>
          </a:prstGeom>
        </p:spPr>
        <p:txBody>
          <a:bodyPr/>
          <a:lstStyle/>
          <a:p>
            <a:r>
              <a:rPr lang="en-US" b="1" dirty="0"/>
              <a:t>Mental Wellbeing</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Module 4</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19668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Research on Digital Well Being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r>
              <a:rPr lang="en-US" dirty="0"/>
              <a:t>According to the research conducted by an android team over 112 participants in China, Japan, Singapore, Sweden, and the U.S. over a period of two years, they found out that mobile devices have generated stress and unhealth relationship with the digital device (Aranda, 2018). </a:t>
            </a:r>
          </a:p>
          <a:p>
            <a:pPr marL="625475"/>
            <a:endParaRPr lang="en-US" i="1" dirty="0"/>
          </a:p>
          <a:p>
            <a:pPr marL="984250" defTabSz="3259138">
              <a:tabLst>
                <a:tab pos="9601200" algn="l"/>
              </a:tabLst>
            </a:pPr>
            <a:r>
              <a:rPr lang="en-US" i="1" dirty="0"/>
              <a:t>“It’s like a prison. You can get lost in your phone and not get out. Social media, gaming, being available [to others] all day… you can’t get away.” Second, people feel that there is a social obligation to reply to messages very quickly, and to be available all the time: “My phone is like a little pet—it goes with me from room to room. </a:t>
            </a:r>
            <a:r>
              <a:rPr lang="en-US" dirty="0"/>
              <a:t> </a:t>
            </a:r>
          </a:p>
        </p:txBody>
      </p:sp>
    </p:spTree>
    <p:extLst>
      <p:ext uri="{BB962C8B-B14F-4D97-AF65-F5344CB8AC3E}">
        <p14:creationId xmlns:p14="http://schemas.microsoft.com/office/powerpoint/2010/main" val="251211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Research on Digital Well Being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r>
              <a:rPr lang="en-US" dirty="0"/>
              <a:t>One of the effective ways to facilitate a healthy relationship with your digital devices like your mobile phones is monitoring how much time you spend on you phones/laptops.</a:t>
            </a:r>
          </a:p>
          <a:p>
            <a:pPr marL="625475"/>
            <a:endParaRPr lang="en-US" dirty="0"/>
          </a:p>
          <a:p>
            <a:pPr marL="625475"/>
            <a:r>
              <a:rPr lang="en-US" dirty="0"/>
              <a:t>You may look for some tools like a digital timer . When people are aware the on their own usage information, this will pave the way for reflection and action to improve.</a:t>
            </a:r>
          </a:p>
        </p:txBody>
      </p:sp>
    </p:spTree>
    <p:extLst>
      <p:ext uri="{BB962C8B-B14F-4D97-AF65-F5344CB8AC3E}">
        <p14:creationId xmlns:p14="http://schemas.microsoft.com/office/powerpoint/2010/main" val="27857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82104" y="460966"/>
            <a:ext cx="10483431" cy="804265"/>
          </a:xfrm>
        </p:spPr>
        <p:txBody>
          <a:bodyPr/>
          <a:lstStyle/>
          <a:p>
            <a:pPr algn="ctr"/>
            <a:r>
              <a:rPr lang="en-US" dirty="0"/>
              <a:t>Example: Digital Well Being Application   </a:t>
            </a:r>
          </a:p>
        </p:txBody>
      </p:sp>
      <p:pic>
        <p:nvPicPr>
          <p:cNvPr id="4" name="Picture 3">
            <a:extLst>
              <a:ext uri="{FF2B5EF4-FFF2-40B4-BE49-F238E27FC236}">
                <a16:creationId xmlns:a16="http://schemas.microsoft.com/office/drawing/2014/main" id="{9714C91A-A16C-4562-8770-A1D97C42B687}"/>
              </a:ext>
            </a:extLst>
          </p:cNvPr>
          <p:cNvPicPr>
            <a:picLocks noChangeAspect="1"/>
          </p:cNvPicPr>
          <p:nvPr/>
        </p:nvPicPr>
        <p:blipFill>
          <a:blip r:embed="rId3"/>
          <a:stretch>
            <a:fillRect/>
          </a:stretch>
        </p:blipFill>
        <p:spPr>
          <a:xfrm>
            <a:off x="1426465" y="1399781"/>
            <a:ext cx="7174992" cy="5458219"/>
          </a:xfrm>
          <a:prstGeom prst="rect">
            <a:avLst/>
          </a:prstGeom>
        </p:spPr>
      </p:pic>
    </p:spTree>
    <p:extLst>
      <p:ext uri="{BB962C8B-B14F-4D97-AF65-F5344CB8AC3E}">
        <p14:creationId xmlns:p14="http://schemas.microsoft.com/office/powerpoint/2010/main" val="2378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A deeper look at digital overload &amp; technostress stress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Digital Overload in the Workplace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5999" y="1501345"/>
            <a:ext cx="10748715" cy="4439577"/>
          </a:xfrm>
        </p:spPr>
        <p:txBody>
          <a:bodyPr/>
          <a:lstStyle/>
          <a:p>
            <a:r>
              <a:rPr lang="en-US" sz="2000" dirty="0"/>
              <a:t>As technology makes us more connected, there is a growing concern of Digital Overload in the workplace. </a:t>
            </a:r>
          </a:p>
          <a:p>
            <a:endParaRPr lang="en-US" sz="2000" dirty="0"/>
          </a:p>
          <a:p>
            <a:r>
              <a:rPr lang="en-US" sz="2000" b="1" dirty="0"/>
              <a:t>Digital Overload </a:t>
            </a:r>
            <a:r>
              <a:rPr lang="en-US" sz="2000" dirty="0"/>
              <a:t>is when we are faced with too much information from digital devices. This overload occurs when the quantity of communication exceeded our capacity to process it.</a:t>
            </a:r>
          </a:p>
          <a:p>
            <a:endParaRPr lang="en-US" sz="2000" dirty="0"/>
          </a:p>
          <a:p>
            <a:r>
              <a:rPr lang="en-US" sz="2000" dirty="0"/>
              <a:t>Digital Overload is a form of cognitive exhaustion that comes from being relentlessly bombarded with interruptions in the form of notifications, emails, instant messages and texts.</a:t>
            </a:r>
          </a:p>
          <a:p>
            <a:endParaRPr lang="en-US" sz="2000" dirty="0"/>
          </a:p>
          <a:p>
            <a:r>
              <a:rPr lang="en-US" sz="2000" dirty="0"/>
              <a:t>These distractions disrupt the flow of work and train of thought, making it difficult to focus. This can lead to technostress, which refers to an individual’s inability to cope with technology related demands in their work environment. </a:t>
            </a:r>
          </a:p>
          <a:p>
            <a:endParaRPr lang="en-US" sz="2000" dirty="0"/>
          </a:p>
          <a:p>
            <a:r>
              <a:rPr lang="en-US" sz="2000" dirty="0"/>
              <a:t>A recent (2020) </a:t>
            </a:r>
            <a:r>
              <a:rPr lang="en-US" sz="2000" dirty="0" err="1"/>
              <a:t>Eurofound</a:t>
            </a:r>
            <a:r>
              <a:rPr lang="en-US" sz="2000" dirty="0"/>
              <a:t> study confirms the above. For example, highly remote workers report higher levels of anxiety, stress and fatigue than their office-based counterparts. </a:t>
            </a:r>
          </a:p>
          <a:p>
            <a:endParaRPr lang="en-US" sz="2000" dirty="0"/>
          </a:p>
          <a:p>
            <a:endParaRPr lang="en-US" sz="2000" dirty="0"/>
          </a:p>
        </p:txBody>
      </p:sp>
    </p:spTree>
    <p:extLst>
      <p:ext uri="{BB962C8B-B14F-4D97-AF65-F5344CB8AC3E}">
        <p14:creationId xmlns:p14="http://schemas.microsoft.com/office/powerpoint/2010/main" val="10370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Diagnosing Digital Burnout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54309"/>
            <a:ext cx="9990183" cy="4439577"/>
          </a:xfrm>
        </p:spPr>
        <p:txBody>
          <a:bodyPr/>
          <a:lstStyle/>
          <a:p>
            <a:r>
              <a:rPr lang="en-US" dirty="0"/>
              <a:t>The following are signs and symptoms that an employees is experiencing  digital burnout (Meyer, G, 2023): </a:t>
            </a:r>
          </a:p>
          <a:p>
            <a:endParaRPr lang="en-US" dirty="0"/>
          </a:p>
          <a:p>
            <a:pPr marL="722313" indent="-369888">
              <a:buFont typeface="Arial" panose="020B0604020202020204" pitchFamily="34" charset="0"/>
              <a:buChar char="•"/>
            </a:pPr>
            <a:r>
              <a:rPr lang="en-US" dirty="0"/>
              <a:t>Pessimistic outlook in life and work </a:t>
            </a:r>
          </a:p>
          <a:p>
            <a:pPr marL="722313" indent="-369888">
              <a:buFont typeface="Arial" panose="020B0604020202020204" pitchFamily="34" charset="0"/>
              <a:buChar char="•"/>
            </a:pPr>
            <a:r>
              <a:rPr lang="en-US" dirty="0"/>
              <a:t>social anxiety</a:t>
            </a:r>
          </a:p>
          <a:p>
            <a:pPr marL="722313" indent="-369888">
              <a:buFont typeface="Arial" panose="020B0604020202020204" pitchFamily="34" charset="0"/>
              <a:buChar char="•"/>
            </a:pPr>
            <a:r>
              <a:rPr lang="en-US" dirty="0"/>
              <a:t>Depression </a:t>
            </a:r>
          </a:p>
          <a:p>
            <a:pPr marL="722313" indent="-369888">
              <a:buFont typeface="Arial" panose="020B0604020202020204" pitchFamily="34" charset="0"/>
              <a:buChar char="•"/>
            </a:pPr>
            <a:r>
              <a:rPr lang="en-US" dirty="0"/>
              <a:t>Restlessness or difficulty falling asleep </a:t>
            </a:r>
          </a:p>
          <a:p>
            <a:pPr marL="722313" indent="-369888">
              <a:buFont typeface="Arial" panose="020B0604020202020204" pitchFamily="34" charset="0"/>
              <a:buChar char="•"/>
            </a:pPr>
            <a:r>
              <a:rPr lang="en-US" dirty="0"/>
              <a:t>diminished interest and motivation in job</a:t>
            </a:r>
          </a:p>
          <a:p>
            <a:pPr marL="722313" indent="-369888">
              <a:buFont typeface="Arial" panose="020B0604020202020204" pitchFamily="34" charset="0"/>
              <a:buChar char="•"/>
            </a:pPr>
            <a:r>
              <a:rPr lang="en-US" dirty="0"/>
              <a:t>feeling of stress and worry about work </a:t>
            </a:r>
          </a:p>
          <a:p>
            <a:pPr marL="722313" indent="-369888">
              <a:buFont typeface="Arial" panose="020B0604020202020204" pitchFamily="34" charset="0"/>
              <a:buChar char="•"/>
            </a:pPr>
            <a:r>
              <a:rPr lang="en-US" dirty="0"/>
              <a:t>Declining work performance </a:t>
            </a:r>
          </a:p>
          <a:p>
            <a:pPr marL="722313" indent="-369888">
              <a:buFont typeface="Arial" panose="020B0604020202020204" pitchFamily="34" charset="0"/>
              <a:buChar char="•"/>
            </a:pPr>
            <a:r>
              <a:rPr lang="en-US" dirty="0"/>
              <a:t>Poor quality of work outputs </a:t>
            </a:r>
          </a:p>
        </p:txBody>
      </p:sp>
    </p:spTree>
    <p:extLst>
      <p:ext uri="{BB962C8B-B14F-4D97-AF65-F5344CB8AC3E}">
        <p14:creationId xmlns:p14="http://schemas.microsoft.com/office/powerpoint/2010/main" val="18274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00A982E-CDDC-3EA5-A505-DAB0D1D6B84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221963"/>
            <a:ext cx="7301206" cy="842867"/>
          </a:xfrm>
        </p:spPr>
        <p:txBody>
          <a:bodyPr/>
          <a:lstStyle/>
          <a:p>
            <a:r>
              <a:rPr lang="en-IE" dirty="0"/>
              <a:t>7 Signs of remote worker exhaustion</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r>
              <a:rPr lang="en-US" sz="2000" dirty="0"/>
              <a:t>Here are seven things you can look out for that may indicate your employee is feeling disconnected from their job:</a:t>
            </a:r>
          </a:p>
          <a:p>
            <a:endParaRPr lang="en-US" sz="2000" dirty="0"/>
          </a:p>
          <a:p>
            <a:pPr marL="457200" indent="-457200">
              <a:buFont typeface="+mj-lt"/>
              <a:buAutoNum type="arabicPeriod"/>
            </a:pPr>
            <a:r>
              <a:rPr lang="en-US" sz="2000" dirty="0"/>
              <a:t>Misses deadlines or is producing substandard work</a:t>
            </a:r>
          </a:p>
          <a:p>
            <a:pPr marL="457200" indent="-457200">
              <a:buFont typeface="+mj-lt"/>
              <a:buAutoNum type="arabicPeriod"/>
            </a:pPr>
            <a:r>
              <a:rPr lang="en-US" sz="2000" dirty="0"/>
              <a:t>Stops offering input</a:t>
            </a:r>
          </a:p>
          <a:p>
            <a:pPr marL="457200" indent="-457200">
              <a:buFont typeface="+mj-lt"/>
              <a:buAutoNum type="arabicPeriod"/>
            </a:pPr>
            <a:r>
              <a:rPr lang="en-US" sz="2000" dirty="0"/>
              <a:t>Calls in sick or changes their schedule</a:t>
            </a:r>
          </a:p>
          <a:p>
            <a:pPr marL="457200" indent="-457200">
              <a:buFont typeface="+mj-lt"/>
              <a:buAutoNum type="arabicPeriod"/>
            </a:pPr>
            <a:r>
              <a:rPr lang="en-US" sz="2000" dirty="0"/>
              <a:t>Does not interact with colleagues</a:t>
            </a:r>
          </a:p>
          <a:p>
            <a:pPr marL="457200" indent="-457200">
              <a:buFont typeface="+mj-lt"/>
              <a:buAutoNum type="arabicPeriod"/>
            </a:pPr>
            <a:r>
              <a:rPr lang="en-US" sz="2000" dirty="0"/>
              <a:t>Absent from meetings</a:t>
            </a:r>
          </a:p>
          <a:p>
            <a:pPr marL="457200" indent="-457200">
              <a:buFont typeface="+mj-lt"/>
              <a:buAutoNum type="arabicPeriod"/>
            </a:pPr>
            <a:r>
              <a:rPr lang="en-US" sz="2000" dirty="0"/>
              <a:t>Only talks about work</a:t>
            </a:r>
          </a:p>
          <a:p>
            <a:pPr marL="457200" indent="-457200">
              <a:buFont typeface="+mj-lt"/>
              <a:buAutoNum type="arabicPeriod"/>
            </a:pPr>
            <a:r>
              <a:rPr lang="en-US" sz="2000" dirty="0"/>
              <a:t>Not interested in career development</a:t>
            </a:r>
          </a:p>
          <a:p>
            <a:endParaRPr lang="en-IE" dirty="0"/>
          </a:p>
        </p:txBody>
      </p:sp>
    </p:spTree>
    <p:extLst>
      <p:ext uri="{BB962C8B-B14F-4D97-AF65-F5344CB8AC3E}">
        <p14:creationId xmlns:p14="http://schemas.microsoft.com/office/powerpoint/2010/main" val="33020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tock photo of analysis, anonymous, background Stock Photo">
            <a:extLst>
              <a:ext uri="{FF2B5EF4-FFF2-40B4-BE49-F238E27FC236}">
                <a16:creationId xmlns:a16="http://schemas.microsoft.com/office/drawing/2014/main" id="{C4DF23CA-D658-46C6-C081-99AEF4B197F3}"/>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398308" y="440624"/>
            <a:ext cx="7695368" cy="842867"/>
          </a:xfrm>
        </p:spPr>
        <p:txBody>
          <a:bodyPr/>
          <a:lstStyle/>
          <a:p>
            <a:r>
              <a:rPr lang="en-IE" dirty="0"/>
              <a:t>Factors of Digital Burnout and Stress</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6027143" cy="4693261"/>
          </a:xfrm>
        </p:spPr>
        <p:txBody>
          <a:bodyPr/>
          <a:lstStyle/>
          <a:p>
            <a:pPr algn="l">
              <a:buFont typeface="+mj-lt"/>
              <a:buAutoNum type="arabicPeriod"/>
            </a:pPr>
            <a:r>
              <a:rPr lang="en-US" sz="2000" b="1" i="0" dirty="0">
                <a:solidFill>
                  <a:srgbClr val="374151"/>
                </a:solidFill>
                <a:effectLst/>
                <a:ea typeface="Calibri" panose="020F0502020204030204" pitchFamily="34" charset="0"/>
              </a:rPr>
              <a:t>Isolation</a:t>
            </a:r>
            <a:r>
              <a:rPr lang="en-US" sz="2000" b="0" i="0" dirty="0">
                <a:solidFill>
                  <a:srgbClr val="374151"/>
                </a:solidFill>
                <a:effectLst/>
                <a:ea typeface="Calibri" panose="020F0502020204030204" pitchFamily="34" charset="0"/>
              </a:rPr>
              <a:t>: One of the significant challenges of remote work is the potential feeling of isolation. Remote workers often miss out on the casual interactions and camaraderie that come with an office environment. This lack of face-to-face interaction can lead to feelings of loneliness, disconnection, and being out of the loop, all of which can erode a worker's sense of belonging and engagement with the team and the </a:t>
            </a:r>
            <a:r>
              <a:rPr lang="en-US" sz="2000" b="0" i="0" dirty="0" err="1">
                <a:solidFill>
                  <a:srgbClr val="374151"/>
                </a:solidFill>
                <a:effectLst/>
                <a:ea typeface="Calibri" panose="020F0502020204030204" pitchFamily="34" charset="0"/>
              </a:rPr>
              <a:t>organisation</a:t>
            </a:r>
            <a:r>
              <a:rPr lang="en-US" sz="2000" b="0" i="0" dirty="0">
                <a:solidFill>
                  <a:srgbClr val="374151"/>
                </a:solidFill>
                <a:effectLst/>
                <a:ea typeface="Calibri" panose="020F0502020204030204" pitchFamily="34" charset="0"/>
              </a:rPr>
              <a:t>.</a:t>
            </a:r>
          </a:p>
          <a:p>
            <a:pPr algn="l">
              <a:buFont typeface="+mj-lt"/>
              <a:buAutoNum type="arabicPeriod"/>
            </a:pPr>
            <a:endParaRPr lang="en-US" sz="2000" b="0" i="0" dirty="0">
              <a:solidFill>
                <a:srgbClr val="374151"/>
              </a:solidFill>
              <a:effectLst/>
              <a:ea typeface="Calibri" panose="020F0502020204030204" pitchFamily="34" charset="0"/>
            </a:endParaRPr>
          </a:p>
          <a:p>
            <a:pPr algn="l">
              <a:buFont typeface="+mj-lt"/>
              <a:buAutoNum type="arabicPeriod"/>
            </a:pPr>
            <a:r>
              <a:rPr lang="en-US" sz="2000" b="1" i="0" dirty="0">
                <a:solidFill>
                  <a:srgbClr val="374151"/>
                </a:solidFill>
                <a:effectLst/>
                <a:ea typeface="Calibri" panose="020F0502020204030204" pitchFamily="34" charset="0"/>
              </a:rPr>
              <a:t>Overwork</a:t>
            </a:r>
            <a:r>
              <a:rPr lang="en-US" sz="2000" b="0" i="0" dirty="0">
                <a:solidFill>
                  <a:srgbClr val="374151"/>
                </a:solidFill>
                <a:effectLst/>
                <a:ea typeface="Calibri" panose="020F0502020204030204" pitchFamily="34" charset="0"/>
              </a:rPr>
              <a:t>: Without the clear structure of an office environment and traditional work hours, remote workers might find themselves working beyond their standard hours. The blurred lines between "work time" and "personal time" can lead to prolonged periods of work, with little rest, causing fatigue, stress, and eventually burnout.</a:t>
            </a:r>
          </a:p>
        </p:txBody>
      </p:sp>
    </p:spTree>
    <p:extLst>
      <p:ext uri="{BB962C8B-B14F-4D97-AF65-F5344CB8AC3E}">
        <p14:creationId xmlns:p14="http://schemas.microsoft.com/office/powerpoint/2010/main" val="397542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D4BF5E2-E3E8-7B65-D130-E117509C7E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221963"/>
            <a:ext cx="7301206" cy="842867"/>
          </a:xfrm>
        </p:spPr>
        <p:txBody>
          <a:bodyPr/>
          <a:lstStyle/>
          <a:p>
            <a:r>
              <a:rPr lang="en-IE" dirty="0"/>
              <a:t>Factors of Digital Burnout and Stress</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en-US" sz="1800" b="1" i="0" dirty="0">
                <a:solidFill>
                  <a:srgbClr val="374151"/>
                </a:solidFill>
                <a:effectLst/>
                <a:ea typeface="Calibri" panose="020F0502020204030204" pitchFamily="34" charset="0"/>
              </a:rPr>
              <a:t>3. Lack of Boundaries: </a:t>
            </a:r>
            <a:r>
              <a:rPr lang="en-US" sz="1800" i="0" dirty="0">
                <a:solidFill>
                  <a:srgbClr val="374151"/>
                </a:solidFill>
                <a:effectLst/>
                <a:ea typeface="Calibri" panose="020F0502020204030204" pitchFamily="34" charset="0"/>
              </a:rPr>
              <a:t>In a remote work setting, the line between professional and personal life can often blur. The same space is used for both work and relaxation, leading to difficulty in mentally switching off from work. Without these boundaries, workers may feel they're "always on," leading to exhaustion and a decreased ability to relax and recharge.</a:t>
            </a:r>
          </a:p>
          <a:p>
            <a:pPr algn="l">
              <a:buFont typeface="+mj-lt"/>
              <a:buAutoNum type="arabicPeriod"/>
            </a:pPr>
            <a:endParaRPr lang="en-US" sz="1800" i="0" dirty="0">
              <a:solidFill>
                <a:srgbClr val="374151"/>
              </a:solidFill>
              <a:effectLst/>
              <a:ea typeface="Calibri" panose="020F0502020204030204" pitchFamily="34" charset="0"/>
            </a:endParaRPr>
          </a:p>
          <a:p>
            <a:pPr algn="l"/>
            <a:r>
              <a:rPr lang="en-US" sz="1800" b="1" i="0" dirty="0">
                <a:solidFill>
                  <a:srgbClr val="374151"/>
                </a:solidFill>
                <a:effectLst/>
                <a:ea typeface="Calibri" panose="020F0502020204030204" pitchFamily="34" charset="0"/>
              </a:rPr>
              <a:t>4. Communication Challenges: </a:t>
            </a:r>
            <a:r>
              <a:rPr lang="en-US" sz="1800" i="0" dirty="0">
                <a:solidFill>
                  <a:srgbClr val="374151"/>
                </a:solidFill>
                <a:effectLst/>
                <a:ea typeface="Calibri" panose="020F0502020204030204" pitchFamily="34" charset="0"/>
              </a:rPr>
              <a:t>Effective communication becomes even more critical in a remote setting. However, without face-to-face interactions, there's a higher chance for miscommunication. It's easier to miss out on non-verbal cues like body language or tone of voice in virtual meetings, which can lead to misunderstandings. Also, there is the potential for feeling left out of essential communications, not being updated about changes, or missing spontaneous brainstorming sessions that happen organically in an office. </a:t>
            </a:r>
          </a:p>
        </p:txBody>
      </p:sp>
    </p:spTree>
    <p:extLst>
      <p:ext uri="{BB962C8B-B14F-4D97-AF65-F5344CB8AC3E}">
        <p14:creationId xmlns:p14="http://schemas.microsoft.com/office/powerpoint/2010/main" val="120131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A582C0C5-CD61-FAA0-AA5F-7E31648EB7D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7331261" y="367786"/>
            <a:ext cx="4024599" cy="5527024"/>
          </a:xfr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453190" y="276418"/>
            <a:ext cx="6351373" cy="1171278"/>
          </a:xfrm>
        </p:spPr>
        <p:txBody>
          <a:bodyPr/>
          <a:lstStyle/>
          <a:p>
            <a:r>
              <a:rPr lang="en-IE" dirty="0"/>
              <a:t>Take the Digital Wellbeing Assessment!</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p:txBody>
          <a:bodyPr/>
          <a:lstStyle/>
          <a:p>
            <a:r>
              <a:rPr lang="en-IE" sz="2000" dirty="0"/>
              <a:t>Digital Overload and Technostress can form due to several common reasons. As part of the </a:t>
            </a:r>
            <a:r>
              <a:rPr lang="en-IE" sz="2000" dirty="0" err="1"/>
              <a:t>DigiWorkWell</a:t>
            </a:r>
            <a:r>
              <a:rPr lang="en-IE" sz="2000" dirty="0"/>
              <a:t> project, we have developed a Digital Wellbeing assessment that will give you tailored results of where your organisation stands with its digital wellbeing approach.</a:t>
            </a:r>
          </a:p>
          <a:p>
            <a:endParaRPr lang="en-IE" sz="2000" dirty="0"/>
          </a:p>
          <a:p>
            <a:pPr algn="ctr"/>
            <a:r>
              <a:rPr lang="en-IE" sz="2800" dirty="0">
                <a:solidFill>
                  <a:srgbClr val="7654A2"/>
                </a:solidFill>
                <a:hlinkClick r:id="rId3">
                  <a:extLst>
                    <a:ext uri="{A12FA001-AC4F-418D-AE19-62706E023703}">
                      <ahyp:hlinkClr xmlns:ahyp="http://schemas.microsoft.com/office/drawing/2018/hyperlinkcolor" val="tx"/>
                    </a:ext>
                  </a:extLst>
                </a:hlinkClick>
              </a:rPr>
              <a:t>Click here for a link to the assessment</a:t>
            </a:r>
            <a:endParaRPr lang="en-IE" sz="2800" dirty="0">
              <a:solidFill>
                <a:srgbClr val="7654A2"/>
              </a:solidFill>
            </a:endParaRPr>
          </a:p>
        </p:txBody>
      </p:sp>
    </p:spTree>
    <p:extLst>
      <p:ext uri="{BB962C8B-B14F-4D97-AF65-F5344CB8AC3E}">
        <p14:creationId xmlns:p14="http://schemas.microsoft.com/office/powerpoint/2010/main" val="12839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a:t>Learning Objectives</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532237"/>
            <a:ext cx="7374808" cy="223986"/>
          </a:xfrm>
        </p:spPr>
        <p:txBody>
          <a:bodyPr/>
          <a:lstStyle/>
          <a:p>
            <a:r>
              <a:rPr lang="en-US" dirty="0"/>
              <a:t>Mental Wellbeing in the Workplace</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958181"/>
            <a:ext cx="7147706" cy="223473"/>
          </a:xfrm>
        </p:spPr>
        <p:txBody>
          <a:bodyPr/>
          <a:lstStyle/>
          <a:p>
            <a:r>
              <a:rPr lang="en-US" dirty="0"/>
              <a:t>A deeper look at digital overload &amp; technostress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Work-Life Balance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797309"/>
            <a:ext cx="7271274" cy="223473"/>
          </a:xfrm>
        </p:spPr>
        <p:txBody>
          <a:bodyPr/>
          <a:lstStyle/>
          <a:p>
            <a:r>
              <a:rPr lang="en-US" dirty="0"/>
              <a:t>Protecting against the negative impacts of technology</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Case Studies and exercises</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CONTENT OF MODULE 4</a:t>
            </a:r>
          </a:p>
        </p:txBody>
      </p:sp>
      <p:pic>
        <p:nvPicPr>
          <p:cNvPr id="2" name="Obraz 3" descr="Downloads - Creative Commons">
            <a:extLst>
              <a:ext uri="{FF2B5EF4-FFF2-40B4-BE49-F238E27FC236}">
                <a16:creationId xmlns:a16="http://schemas.microsoft.com/office/drawing/2014/main" id="{BFBECDF2-3051-EB26-9BFC-B61A7F0C0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en-GB" dirty="0"/>
              <a:t>Managing Digital Overload and Stress</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6437"/>
              <a:ext cx="345785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Set Clear Boundaries</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Encourage remote workers to establish and maintain a designated workspace, set specific work hours, and communicate them to family or housemates. This creates a separation between "work time" and "personal time."</a:t>
              </a:r>
              <a:endParaRPr lang="en-IE"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0812" y="1800125"/>
            <a:ext cx="3939350" cy="2185214"/>
            <a:chOff x="813798" y="1986437"/>
            <a:chExt cx="3939350"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813798" y="2031115"/>
              <a:ext cx="3939350" cy="1938992"/>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Promote Regular Breaks</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Taking short breaks throughout the day can be refreshing. Use techniques like the Pomodoro Technique, where work is broken into short intervals (e.g., 25 minutes) followed by a 5-minute break.</a:t>
              </a:r>
              <a:endParaRPr lang="en-IE" sz="12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738571"/>
            <a:ext cx="3707934" cy="2308324"/>
            <a:chOff x="814406" y="1924883"/>
            <a:chExt cx="3707934" cy="230832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1924883"/>
              <a:ext cx="3457853" cy="230832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Encourage Social Interaction</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Loneliness can contribute to burnout. Create opportunities for remote workers to connect, such as virtual coffee breaks, team-building activities, or chat channels dedicated to non-work topics.</a:t>
              </a:r>
              <a:endParaRPr lang="en-IE"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2047991"/>
              <a:ext cx="3457853" cy="1815882"/>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Provide Mental Health Resources </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Make sure remote employees have access to mental health resources or counseling services. Regularly share tips on maintaining mental well-being</a:t>
              </a:r>
              <a:endParaRPr lang="en-I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78769"/>
              <a:ext cx="3457853" cy="2000548"/>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Offer Flexible Schedules</a:t>
              </a:r>
            </a:p>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Everyone has different peak productivity times. Allowing flexible working hours can help workers manage their energy and align their work schedules with their personal rhythms.</a:t>
              </a:r>
              <a:endParaRPr lang="en-IE"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6599"/>
            <a:chOff x="814406" y="1986437"/>
            <a:chExt cx="3707934" cy="2186599"/>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1987822"/>
              <a:ext cx="358289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Regular Check-ins</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Supervisors should schedule regular check-ins with remote employees, not just to discuss work but also to gauge how they're feeling and coping. Listening to their concerns and providing support can make a significant difference in their well-being.</a:t>
              </a:r>
              <a:endParaRPr lang="en-IE" dirty="0"/>
            </a:p>
          </p:txBody>
        </p:sp>
      </p:grpSp>
      <p:sp>
        <p:nvSpPr>
          <p:cNvPr id="3" name="TextBox 2">
            <a:extLst>
              <a:ext uri="{FF2B5EF4-FFF2-40B4-BE49-F238E27FC236}">
                <a16:creationId xmlns:a16="http://schemas.microsoft.com/office/drawing/2014/main" id="{F64CB965-FBE3-B346-975D-349F9033CC29}"/>
              </a:ext>
            </a:extLst>
          </p:cNvPr>
          <p:cNvSpPr txBox="1"/>
          <p:nvPr/>
        </p:nvSpPr>
        <p:spPr>
          <a:xfrm>
            <a:off x="302070" y="1012846"/>
            <a:ext cx="10483431" cy="400110"/>
          </a:xfrm>
          <a:prstGeom prst="rect">
            <a:avLst/>
          </a:prstGeom>
          <a:noFill/>
        </p:spPr>
        <p:txBody>
          <a:bodyPr wrap="square" rtlCol="0">
            <a:spAutoFit/>
          </a:bodyPr>
          <a:lstStyle/>
          <a:p>
            <a:r>
              <a:rPr lang="en-IE" sz="2000" dirty="0">
                <a:latin typeface="Calibri" panose="020F0502020204030204" pitchFamily="34" charset="0"/>
                <a:ea typeface="Calibri" panose="020F0502020204030204" pitchFamily="34" charset="0"/>
                <a:cs typeface="Calibri" panose="020F0502020204030204" pitchFamily="34" charset="0"/>
              </a:rPr>
              <a:t>Below are six ways that you can help to reduce digital overload in yourself and your employees:</a:t>
            </a:r>
          </a:p>
        </p:txBody>
      </p:sp>
    </p:spTree>
    <p:extLst>
      <p:ext uri="{BB962C8B-B14F-4D97-AF65-F5344CB8AC3E}">
        <p14:creationId xmlns:p14="http://schemas.microsoft.com/office/powerpoint/2010/main" val="34292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Video: How to Manage Digital Overload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Online Media 3" title="How to manage digital overload and improve attention">
            <a:hlinkClick r:id="" action="ppaction://media"/>
            <a:extLst>
              <a:ext uri="{FF2B5EF4-FFF2-40B4-BE49-F238E27FC236}">
                <a16:creationId xmlns:a16="http://schemas.microsoft.com/office/drawing/2014/main" id="{03DAAB7E-5209-4A8D-A9DC-A174A404F01D}"/>
              </a:ext>
            </a:extLst>
          </p:cNvPr>
          <p:cNvPicPr>
            <a:picLocks noRot="1" noChangeAspect="1"/>
          </p:cNvPicPr>
          <p:nvPr>
            <a:videoFile r:link="rId1"/>
          </p:nvPr>
        </p:nvPicPr>
        <p:blipFill>
          <a:blip r:embed="rId4"/>
          <a:stretch>
            <a:fillRect/>
          </a:stretch>
        </p:blipFill>
        <p:spPr>
          <a:xfrm>
            <a:off x="1547445" y="1501345"/>
            <a:ext cx="8053754" cy="4530236"/>
          </a:xfrm>
          <a:prstGeom prst="rect">
            <a:avLst/>
          </a:prstGeom>
        </p:spPr>
      </p:pic>
    </p:spTree>
    <p:extLst>
      <p:ext uri="{BB962C8B-B14F-4D97-AF65-F5344CB8AC3E}">
        <p14:creationId xmlns:p14="http://schemas.microsoft.com/office/powerpoint/2010/main" val="111099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Work-Life Balance</a:t>
            </a:r>
          </a:p>
        </p:txBody>
      </p:sp>
      <p:pic>
        <p:nvPicPr>
          <p:cNvPr id="4" name="Picture Placeholder 21">
            <a:extLst>
              <a:ext uri="{FF2B5EF4-FFF2-40B4-BE49-F238E27FC236}">
                <a16:creationId xmlns:a16="http://schemas.microsoft.com/office/drawing/2014/main" id="{CA0BBF29-C510-B939-5E24-AE91FF5FBEE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490"/>
          <a:stretch/>
        </p:blipFill>
        <p:spPr>
          <a:xfrm>
            <a:off x="6842125" y="0"/>
            <a:ext cx="5364163" cy="6326188"/>
          </a:xfrm>
        </p:spPr>
      </p:pic>
    </p:spTree>
    <p:extLst>
      <p:ext uri="{BB962C8B-B14F-4D97-AF65-F5344CB8AC3E}">
        <p14:creationId xmlns:p14="http://schemas.microsoft.com/office/powerpoint/2010/main" val="27260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Work Life Balance in the Digital Era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lgn="just"/>
            <a:r>
              <a:rPr lang="en-US" dirty="0"/>
              <a:t>In a digital era where technology integrates every part of our lives, where we can be accessed anytime and anywhere, finding a healthy work life balance between has become a challenge. According to Rosen, a pioneer in the “psychology of technology”:</a:t>
            </a:r>
          </a:p>
          <a:p>
            <a:r>
              <a:rPr lang="en-US" dirty="0"/>
              <a:t>           </a:t>
            </a:r>
          </a:p>
          <a:p>
            <a:pPr marL="1073150" indent="-176213"/>
            <a:r>
              <a:rPr lang="en-US" i="1" dirty="0"/>
              <a:t>    "So many technological innovations have enhanced our lives in countless ways, but they also threaten to overwhelm our brain’s goal-directed functioning with interference. This interference has a detrimental impact on our cognition and </a:t>
            </a:r>
            <a:r>
              <a:rPr lang="en-US" i="1" dirty="0" err="1"/>
              <a:t>behaviours</a:t>
            </a:r>
            <a:r>
              <a:rPr lang="en-US" i="1" dirty="0"/>
              <a:t> in daily activities. It impacts every level of our thinking, from our perceptions, decision making, communication, emotional regulation, and our memories."</a:t>
            </a:r>
            <a:endParaRPr lang="en-US" dirty="0"/>
          </a:p>
          <a:p>
            <a:pPr marL="625475" algn="just"/>
            <a:endParaRPr lang="en-US" dirty="0"/>
          </a:p>
          <a:p>
            <a:pPr marL="625475"/>
            <a:endParaRPr lang="en-US" dirty="0"/>
          </a:p>
        </p:txBody>
      </p:sp>
    </p:spTree>
    <p:extLst>
      <p:ext uri="{BB962C8B-B14F-4D97-AF65-F5344CB8AC3E}">
        <p14:creationId xmlns:p14="http://schemas.microsoft.com/office/powerpoint/2010/main" val="25108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Work Life Balance in the Digital Era: 3 Tips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01345"/>
            <a:ext cx="10483431" cy="4952209"/>
          </a:xfrm>
        </p:spPr>
        <p:txBody>
          <a:bodyPr/>
          <a:lstStyle/>
          <a:p>
            <a:pPr marL="625475"/>
            <a:r>
              <a:rPr lang="en-US" dirty="0"/>
              <a:t>Therefore, creating strategies to manage work life balance is the next step to have a good mental health. The following are tips from Dr. </a:t>
            </a:r>
            <a:r>
              <a:rPr lang="en-PH" dirty="0" err="1"/>
              <a:t>Kokshagina</a:t>
            </a:r>
            <a:r>
              <a:rPr lang="en-PH" dirty="0"/>
              <a:t>, </a:t>
            </a:r>
            <a:r>
              <a:rPr lang="en-US" dirty="0"/>
              <a:t>a Research Fellow in innovation and entrepreneurship at RMIT University.</a:t>
            </a:r>
          </a:p>
          <a:p>
            <a:pPr marL="625475"/>
            <a:endParaRPr lang="en-US" dirty="0"/>
          </a:p>
          <a:p>
            <a:pPr marL="1082675" indent="-457200">
              <a:buAutoNum type="arabicPeriod"/>
            </a:pPr>
            <a:r>
              <a:rPr lang="en-US" b="1" dirty="0"/>
              <a:t>Stop multitasking. Focus on One.</a:t>
            </a:r>
          </a:p>
          <a:p>
            <a:pPr marL="625475"/>
            <a:r>
              <a:rPr lang="en-US" dirty="0"/>
              <a:t>Research showed that the more we switch tasks, we lose our focus on the work that we do. </a:t>
            </a:r>
          </a:p>
          <a:p>
            <a:pPr marL="625475"/>
            <a:endParaRPr lang="en-US" dirty="0"/>
          </a:p>
          <a:p>
            <a:pPr marL="625475"/>
            <a:r>
              <a:rPr lang="en-US" b="1" dirty="0"/>
              <a:t>2. Make </a:t>
            </a:r>
            <a:r>
              <a:rPr lang="en-US" b="1" dirty="0" err="1"/>
              <a:t>timeblocks</a:t>
            </a:r>
            <a:r>
              <a:rPr lang="en-US" b="1" dirty="0"/>
              <a:t> for specific tasks to </a:t>
            </a:r>
          </a:p>
          <a:p>
            <a:pPr marL="625475"/>
            <a:r>
              <a:rPr lang="en-US" dirty="0"/>
              <a:t>Behavior experiments showed that checking emails on a shorted period of time (time blocks)  experience less stress and increases concentration </a:t>
            </a:r>
          </a:p>
          <a:p>
            <a:pPr marL="625475"/>
            <a:endParaRPr lang="en-US" dirty="0"/>
          </a:p>
          <a:p>
            <a:pPr marL="625475"/>
            <a:r>
              <a:rPr lang="en-US" b="1" dirty="0"/>
              <a:t>3. Limit unnecessary communication </a:t>
            </a:r>
          </a:p>
          <a:p>
            <a:pPr marL="625475"/>
            <a:r>
              <a:rPr lang="en-US" b="1" dirty="0"/>
              <a:t> </a:t>
            </a:r>
            <a:r>
              <a:rPr lang="en-US" dirty="0"/>
              <a:t>Remember that too much information becomes a distraction </a:t>
            </a:r>
          </a:p>
          <a:p>
            <a:pPr marL="625475"/>
            <a:endParaRPr lang="en-US" dirty="0"/>
          </a:p>
          <a:p>
            <a:pPr marL="625475"/>
            <a:endParaRPr lang="en-US" dirty="0"/>
          </a:p>
          <a:p>
            <a:pPr marL="625475"/>
            <a:endParaRPr lang="en-US" dirty="0"/>
          </a:p>
          <a:p>
            <a:pPr marL="625475"/>
            <a:endParaRPr lang="en-US" dirty="0"/>
          </a:p>
          <a:p>
            <a:pPr marL="625475"/>
            <a:endParaRPr lang="en-US" dirty="0"/>
          </a:p>
          <a:p>
            <a:pPr marL="625475"/>
            <a:endParaRPr lang="en-US" dirty="0"/>
          </a:p>
        </p:txBody>
      </p:sp>
    </p:spTree>
    <p:extLst>
      <p:ext uri="{BB962C8B-B14F-4D97-AF65-F5344CB8AC3E}">
        <p14:creationId xmlns:p14="http://schemas.microsoft.com/office/powerpoint/2010/main" val="61695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D87C85A-8CAD-6301-3E54-2105E7F9DD3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6437871" cy="1079257"/>
          </a:xfrm>
        </p:spPr>
        <p:txBody>
          <a:bodyPr/>
          <a:lstStyle/>
          <a:p>
            <a:r>
              <a:rPr lang="en-IE" dirty="0"/>
              <a:t>T</a:t>
            </a:r>
            <a:r>
              <a:rPr lang="en-IE" sz="3600" dirty="0"/>
              <a:t>ips for switching off when working digitally</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668797" cy="4693261"/>
          </a:xfrm>
        </p:spPr>
        <p:txBody>
          <a:bodyPr/>
          <a:lstStyle/>
          <a:p>
            <a:pPr algn="l"/>
            <a:endParaRPr lang="en-US" sz="2200" b="1" i="0" dirty="0">
              <a:effectLst/>
            </a:endParaRPr>
          </a:p>
          <a:p>
            <a:pPr algn="l"/>
            <a:r>
              <a:rPr lang="en-US" sz="2200" b="1" i="0" dirty="0">
                <a:effectLst/>
              </a:rPr>
              <a:t>1. Don’t add work to your phone</a:t>
            </a:r>
            <a:endParaRPr lang="en-US" sz="2200" i="0" dirty="0">
              <a:effectLst/>
            </a:endParaRPr>
          </a:p>
          <a:p>
            <a:r>
              <a:rPr lang="en-US" sz="2000" dirty="0"/>
              <a:t>While this might seem difficult, there are so many ways that your colleagues can contact you having you really don’t need to have everything from work on your phone.</a:t>
            </a:r>
          </a:p>
          <a:p>
            <a:endParaRPr lang="en-US" sz="2000" dirty="0"/>
          </a:p>
          <a:p>
            <a:r>
              <a:rPr lang="en-US" sz="2000" dirty="0"/>
              <a:t>Try logging out of your emails and only accessing them during work hours. Whenever we send an email, generally we don’t expect an instant reply, so we will happily wait till the next working day for a response.</a:t>
            </a:r>
            <a:endParaRPr lang="en-IE" sz="2000" dirty="0"/>
          </a:p>
        </p:txBody>
      </p:sp>
    </p:spTree>
    <p:extLst>
      <p:ext uri="{BB962C8B-B14F-4D97-AF65-F5344CB8AC3E}">
        <p14:creationId xmlns:p14="http://schemas.microsoft.com/office/powerpoint/2010/main" val="30338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4E32A61-307E-1D59-35AD-F1B6C0C1631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en-IE" dirty="0"/>
              <a:t>T</a:t>
            </a:r>
            <a:r>
              <a:rPr lang="en-IE" sz="3600" dirty="0"/>
              <a:t>ips for switching off when working digitally</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en-US" sz="2200" b="1" i="0" dirty="0">
                <a:solidFill>
                  <a:srgbClr val="374151"/>
                </a:solidFill>
                <a:effectLst/>
                <a:ea typeface="Calibri" panose="020F0502020204030204" pitchFamily="34" charset="0"/>
              </a:rPr>
              <a:t>2. Turn on ‘do not disturb’</a:t>
            </a:r>
          </a:p>
          <a:p>
            <a:pPr algn="l"/>
            <a:r>
              <a:rPr lang="en-US" sz="2000" dirty="0">
                <a:solidFill>
                  <a:srgbClr val="374151"/>
                </a:solidFill>
                <a:ea typeface="Calibri" panose="020F0502020204030204" pitchFamily="34" charset="0"/>
              </a:rPr>
              <a:t>As too many notifications is one of the most common issues that can cause digital burnout, </a:t>
            </a:r>
            <a:r>
              <a:rPr lang="en-US" sz="2000" i="0" dirty="0">
                <a:solidFill>
                  <a:srgbClr val="374151"/>
                </a:solidFill>
                <a:effectLst/>
                <a:ea typeface="Calibri" panose="020F0502020204030204" pitchFamily="34" charset="0"/>
              </a:rPr>
              <a:t>one of the best techniques for reducing technostress is to turn off push notifications on your phone. The ‘do not disturb’ setting also turns off notifications.</a:t>
            </a:r>
          </a:p>
          <a:p>
            <a:pPr algn="l"/>
            <a:endParaRPr lang="en-US" sz="2000" i="0" dirty="0">
              <a:solidFill>
                <a:srgbClr val="374151"/>
              </a:solidFill>
              <a:effectLst/>
              <a:ea typeface="Calibri" panose="020F0502020204030204" pitchFamily="34" charset="0"/>
            </a:endParaRPr>
          </a:p>
          <a:p>
            <a:pPr algn="l"/>
            <a:r>
              <a:rPr lang="en-US" sz="2000" i="0" dirty="0">
                <a:solidFill>
                  <a:srgbClr val="374151"/>
                </a:solidFill>
                <a:effectLst/>
                <a:ea typeface="Calibri" panose="020F0502020204030204" pitchFamily="34" charset="0"/>
              </a:rPr>
              <a:t>Let’s take this one step further to help you switch off- use the ‘do not disturb’ setting on your phone. You can decide what breaks into your ‘do not disturb’ so you don’t miss important phone calls, but it can block notifications for texts, apps and emails.</a:t>
            </a:r>
          </a:p>
        </p:txBody>
      </p:sp>
    </p:spTree>
    <p:extLst>
      <p:ext uri="{BB962C8B-B14F-4D97-AF65-F5344CB8AC3E}">
        <p14:creationId xmlns:p14="http://schemas.microsoft.com/office/powerpoint/2010/main" val="99614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1BE440F-7624-295F-B91B-EEDF00EFB79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6437871" cy="1079257"/>
          </a:xfrm>
        </p:spPr>
        <p:txBody>
          <a:bodyPr/>
          <a:lstStyle/>
          <a:p>
            <a:r>
              <a:rPr lang="en-IE" dirty="0"/>
              <a:t>T</a:t>
            </a:r>
            <a:r>
              <a:rPr lang="en-IE" sz="3600" dirty="0"/>
              <a:t>ips for switching off when working digitally</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668797" cy="4693261"/>
          </a:xfrm>
        </p:spPr>
        <p:txBody>
          <a:bodyPr/>
          <a:lstStyle/>
          <a:p>
            <a:pPr algn="l"/>
            <a:r>
              <a:rPr lang="en-US" sz="2200" b="1" i="0" dirty="0">
                <a:effectLst/>
              </a:rPr>
              <a:t>3. </a:t>
            </a:r>
            <a:r>
              <a:rPr lang="en-US" sz="2200" b="1" i="0" dirty="0" err="1">
                <a:effectLst/>
              </a:rPr>
              <a:t>Minimise</a:t>
            </a:r>
            <a:r>
              <a:rPr lang="en-US" sz="2200" b="1" i="0" dirty="0">
                <a:effectLst/>
              </a:rPr>
              <a:t> discussion of work at home</a:t>
            </a:r>
          </a:p>
          <a:p>
            <a:pPr algn="l"/>
            <a:r>
              <a:rPr lang="en-US" sz="2000" i="0" dirty="0">
                <a:effectLst/>
              </a:rPr>
              <a:t>Outside of reducing work notifications demanding attention, there are other strategies to switch off and become more present at home.</a:t>
            </a:r>
          </a:p>
          <a:p>
            <a:pPr algn="l"/>
            <a:endParaRPr lang="en-US" sz="2000" i="0" dirty="0">
              <a:effectLst/>
            </a:endParaRPr>
          </a:p>
          <a:p>
            <a:pPr algn="l"/>
            <a:r>
              <a:rPr lang="en-US" sz="2000" i="0" dirty="0">
                <a:effectLst/>
              </a:rPr>
              <a:t>It can be beneficial to briefly discuss the day upon arriving home. While it's natural to share daily experiences, it's vital to </a:t>
            </a:r>
            <a:r>
              <a:rPr lang="en-US" sz="2000" i="0" dirty="0" err="1">
                <a:effectLst/>
              </a:rPr>
              <a:t>recognise</a:t>
            </a:r>
            <a:r>
              <a:rPr lang="en-US" sz="2000" i="0" dirty="0">
                <a:effectLst/>
              </a:rPr>
              <a:t> how certain work conversations may induce stress or negativity.</a:t>
            </a:r>
          </a:p>
          <a:p>
            <a:pPr algn="l"/>
            <a:endParaRPr lang="en-US" sz="2000" i="0" dirty="0">
              <a:effectLst/>
            </a:endParaRPr>
          </a:p>
          <a:p>
            <a:pPr algn="l"/>
            <a:r>
              <a:rPr lang="en-US" sz="2000" i="0" dirty="0">
                <a:effectLst/>
              </a:rPr>
              <a:t>After particularly difficult or stressful days, revisiting these moments might inadvertently transfer negative energy into the home. It’s recommended to limit work-related discussions at home to maintain a separation and aid in disconnecting from work.</a:t>
            </a:r>
          </a:p>
        </p:txBody>
      </p:sp>
    </p:spTree>
    <p:extLst>
      <p:ext uri="{BB962C8B-B14F-4D97-AF65-F5344CB8AC3E}">
        <p14:creationId xmlns:p14="http://schemas.microsoft.com/office/powerpoint/2010/main" val="376528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192114-4582-A1B6-F209-8379DD3B009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en-IE" dirty="0"/>
              <a:t>T</a:t>
            </a:r>
            <a:r>
              <a:rPr lang="en-IE" sz="3600" dirty="0"/>
              <a:t>ips for switching off when working digitally</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en-US" sz="2200" dirty="0"/>
              <a:t>4</a:t>
            </a:r>
            <a:r>
              <a:rPr lang="en-US" sz="2200" b="1" dirty="0"/>
              <a:t>. Develop an evening ritual</a:t>
            </a:r>
          </a:p>
          <a:p>
            <a:pPr algn="l"/>
            <a:r>
              <a:rPr lang="en-US" sz="2200" dirty="0"/>
              <a:t>Mindfulness can help to alleviate some of the stresses we face at work, but sometimes there are other things we can do to help reduce the impact of technology. In this case, take the time to do something else, whether it’s a new class or hobby, an evening run or just a new at-home ritual.</a:t>
            </a:r>
          </a:p>
          <a:p>
            <a:pPr algn="l"/>
            <a:endParaRPr lang="en-US" sz="2200" dirty="0"/>
          </a:p>
          <a:p>
            <a:pPr algn="l"/>
            <a:r>
              <a:rPr lang="en-US" sz="2200" dirty="0"/>
              <a:t>Everyone feels like they couldn’t possibly fit any more into their day, but the truth is, if you really want to, you’ll find the time.</a:t>
            </a:r>
          </a:p>
        </p:txBody>
      </p:sp>
    </p:spTree>
    <p:extLst>
      <p:ext uri="{BB962C8B-B14F-4D97-AF65-F5344CB8AC3E}">
        <p14:creationId xmlns:p14="http://schemas.microsoft.com/office/powerpoint/2010/main" val="206271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p:txBody>
          <a:bodyPr/>
          <a:lstStyle/>
          <a:p>
            <a:r>
              <a:rPr lang="en-IE" dirty="0"/>
              <a:t>The Right To Disconnect</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pPr algn="l"/>
            <a:r>
              <a:rPr lang="en-US" sz="2000" dirty="0"/>
              <a:t>Digital technologies have made it possible for many workers to carry out their work at any time and anywhere, with consequent advantages and disadvantages.</a:t>
            </a:r>
          </a:p>
          <a:p>
            <a:pPr algn="l"/>
            <a:endParaRPr lang="en-US" sz="2000" dirty="0"/>
          </a:p>
          <a:p>
            <a:pPr algn="l"/>
            <a:r>
              <a:rPr lang="en-US" sz="2000" dirty="0"/>
              <a:t>The right to disconnect is a proposed human right regarding the ability of people to disconnect from work and primarily not to engage in work-related electronic communications such as e-mails or messages during non-work hours.</a:t>
            </a:r>
          </a:p>
          <a:p>
            <a:pPr algn="l"/>
            <a:endParaRPr lang="en-US" sz="2000" dirty="0"/>
          </a:p>
          <a:p>
            <a:pPr algn="l"/>
            <a:r>
              <a:rPr lang="en-US" sz="2000" dirty="0"/>
              <a:t>The modern working environment has been drastically changed by new communication and information technologies. The boundary between work life and home life has shrunk with the introduction of digital tools into employment. Every country is following the right to disconnect,  among which a few do not have a specific law relating to the same concern.</a:t>
            </a:r>
          </a:p>
          <a:p>
            <a:pPr algn="l"/>
            <a:endParaRPr lang="en-US" sz="2000" dirty="0"/>
          </a:p>
          <a:p>
            <a:pPr algn="l"/>
            <a:r>
              <a:rPr lang="en-US" dirty="0">
                <a:solidFill>
                  <a:srgbClr val="7654A2"/>
                </a:solidFill>
                <a:hlinkClick r:id="rId3">
                  <a:extLst>
                    <a:ext uri="{A12FA001-AC4F-418D-AE19-62706E023703}">
                      <ahyp:hlinkClr xmlns:ahyp="http://schemas.microsoft.com/office/drawing/2018/hyperlinkcolor" val="tx"/>
                    </a:ext>
                  </a:extLst>
                </a:hlinkClick>
              </a:rPr>
              <a:t>Click here for a link to see how different EU countries are approaching the right to disconnect</a:t>
            </a:r>
            <a:endParaRPr lang="en-US" dirty="0">
              <a:solidFill>
                <a:srgbClr val="7654A2"/>
              </a:solidFill>
            </a:endParaRPr>
          </a:p>
          <a:p>
            <a:pPr algn="l"/>
            <a:endParaRPr lang="en-US" sz="2000" dirty="0"/>
          </a:p>
          <a:p>
            <a:pPr algn="l"/>
            <a:endParaRPr lang="en-US" sz="2000" dirty="0"/>
          </a:p>
          <a:p>
            <a:pPr algn="l"/>
            <a:endParaRPr lang="en-US" sz="2000" dirty="0"/>
          </a:p>
        </p:txBody>
      </p:sp>
    </p:spTree>
    <p:extLst>
      <p:ext uri="{BB962C8B-B14F-4D97-AF65-F5344CB8AC3E}">
        <p14:creationId xmlns:p14="http://schemas.microsoft.com/office/powerpoint/2010/main" val="182413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LEARNING OBJECTIVES</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37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210065" y="4110228"/>
            <a:ext cx="6109681" cy="972741"/>
          </a:xfrm>
        </p:spPr>
        <p:txBody>
          <a:bodyPr/>
          <a:lstStyle/>
          <a:p>
            <a:r>
              <a:rPr lang="en-US" dirty="0"/>
              <a:t>Protecting against the negative impacts of technology</a:t>
            </a:r>
          </a:p>
        </p:txBody>
      </p:sp>
      <p:pic>
        <p:nvPicPr>
          <p:cNvPr id="6" name="Picture Placeholder 5">
            <a:extLst>
              <a:ext uri="{FF2B5EF4-FFF2-40B4-BE49-F238E27FC236}">
                <a16:creationId xmlns:a16="http://schemas.microsoft.com/office/drawing/2014/main" id="{46290E1F-D48A-8DF1-C247-AD194F21D7E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205538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Of People Using Laptop Stock Photo">
            <a:extLst>
              <a:ext uri="{FF2B5EF4-FFF2-40B4-BE49-F238E27FC236}">
                <a16:creationId xmlns:a16="http://schemas.microsoft.com/office/drawing/2014/main" id="{D0DEC795-B30D-9774-F238-5E633DCB7875}"/>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Equipping Ourselves Against The Negatives Of Technology.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286793"/>
            <a:ext cx="5574211" cy="4813657"/>
          </a:xfrm>
        </p:spPr>
        <p:txBody>
          <a:bodyPr/>
          <a:lstStyle/>
          <a:p>
            <a:pPr algn="just"/>
            <a:r>
              <a:rPr lang="en-US" sz="2200" dirty="0"/>
              <a:t>While is it very easy to focus on the negatives of digital technologies, they are a crucial part of modern-day life. Most of us will use multiple digital technologies throughout our day-to-day tasks.</a:t>
            </a:r>
          </a:p>
          <a:p>
            <a:pPr algn="just"/>
            <a:endParaRPr lang="en-US" sz="2200" dirty="0"/>
          </a:p>
          <a:p>
            <a:pPr algn="just"/>
            <a:r>
              <a:rPr lang="en-US" sz="2200" dirty="0"/>
              <a:t>It is important to equip ourselves with the correct understanding of the dangers of digital technology, but it is also important to have techniques and methods to ensure that we can continue using digital technologies in a safe way.</a:t>
            </a:r>
          </a:p>
          <a:p>
            <a:pPr algn="just"/>
            <a:endParaRPr lang="en-US" sz="2200" dirty="0"/>
          </a:p>
          <a:p>
            <a:pPr algn="just"/>
            <a:r>
              <a:rPr lang="en-US" sz="2200" dirty="0"/>
              <a:t>Let’s take a closer look at some of the negative effects of digital technology use and how to avoid them.</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46754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US" sz="3200" dirty="0"/>
              <a:t>Digital Distraction</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209211"/>
            <a:ext cx="10483429" cy="4439577"/>
          </a:xfrm>
        </p:spPr>
        <p:txBody>
          <a:bodyPr/>
          <a:lstStyle/>
          <a:p>
            <a:r>
              <a:rPr lang="en-US" sz="2200" dirty="0"/>
              <a:t>Digital Distraction is when you use a digital device (smartphone, laptop, tablet) whilst you engage in another activity. It occurs when digital devices are used for activities unrelated to class time or work time. This often includes text messaging, emailing, web-surfing, using social media, and playing games.</a:t>
            </a:r>
          </a:p>
          <a:p>
            <a:endParaRPr lang="en-US" sz="2200" dirty="0"/>
          </a:p>
          <a:p>
            <a:r>
              <a:rPr lang="en-US" sz="2200" dirty="0"/>
              <a:t>Due to the </a:t>
            </a:r>
            <a:r>
              <a:rPr lang="en-US" sz="2200" dirty="0" err="1"/>
              <a:t>digitalisation</a:t>
            </a:r>
            <a:r>
              <a:rPr lang="en-US" sz="2200" dirty="0"/>
              <a:t> that the pandemic brought on, it is easy to slip into the habit of checking your phone while working.</a:t>
            </a:r>
          </a:p>
          <a:p>
            <a:endParaRPr lang="en-US" sz="2200" dirty="0"/>
          </a:p>
          <a:p>
            <a:r>
              <a:rPr lang="en-US" sz="2200" dirty="0"/>
              <a:t>One of the best ways of managing digital distraction is to temporarily disconnect from technology, which leads to fewer digital distractions.</a:t>
            </a:r>
          </a:p>
          <a:p>
            <a:r>
              <a:rPr lang="en-US" sz="2200" dirty="0"/>
              <a:t>While the ability to multitask is seen as a positive trait for many, it is also a major source of digitally-induced stress that can be controlled, once we have gotten into the habit of taking breaks.</a:t>
            </a:r>
          </a:p>
          <a:p>
            <a:endParaRPr lang="en-US" sz="2200" dirty="0"/>
          </a:p>
          <a:p>
            <a:r>
              <a:rPr lang="en-US" sz="2200" dirty="0"/>
              <a:t>Let’s take a look at some research conducted in the US to help manage digital distraction.</a:t>
            </a:r>
          </a:p>
          <a:p>
            <a:endParaRPr lang="en-US" sz="2200" dirty="0"/>
          </a:p>
          <a:p>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168298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Digital Distraction findings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000" dirty="0"/>
              <a:t>Here are some surprising findings from research conducted to help workers with digital distraction:</a:t>
            </a:r>
          </a:p>
          <a:p>
            <a:pPr algn="just"/>
            <a:endParaRPr lang="en-US" sz="2000" dirty="0"/>
          </a:p>
          <a:p>
            <a:pPr marL="342900" indent="-342900" algn="just">
              <a:buFont typeface="Arial" panose="020B0604020202020204" pitchFamily="34" charset="0"/>
              <a:buChar char="•"/>
            </a:pPr>
            <a:r>
              <a:rPr lang="en-US" sz="2000" dirty="0"/>
              <a:t>20% of employees want their employer to help them control their digital distraction during work. </a:t>
            </a:r>
          </a:p>
          <a:p>
            <a:pPr marL="342900" indent="-342900" algn="just">
              <a:buFont typeface="Arial" panose="020B0604020202020204" pitchFamily="34" charset="0"/>
              <a:buChar char="•"/>
            </a:pPr>
            <a:r>
              <a:rPr lang="en-US" sz="2000" dirty="0"/>
              <a:t>25% of industrial workers want their employer to help them with this.</a:t>
            </a:r>
          </a:p>
          <a:p>
            <a:pPr marL="342900" indent="-342900" algn="just">
              <a:buFont typeface="Arial" panose="020B0604020202020204" pitchFamily="34" charset="0"/>
              <a:buChar char="•"/>
            </a:pPr>
            <a:r>
              <a:rPr lang="en-US" sz="2000" dirty="0"/>
              <a:t>More than 50% of employees who were working from home due to COVID say that they spend even more time than they used to during work hours socializing with family and friends via social media, text, email, and calls.</a:t>
            </a:r>
          </a:p>
          <a:p>
            <a:pPr marL="342900" indent="-342900" algn="just">
              <a:buFont typeface="Arial" panose="020B0604020202020204" pitchFamily="34" charset="0"/>
              <a:buChar char="•"/>
            </a:pPr>
            <a:r>
              <a:rPr lang="en-US" sz="2000" dirty="0"/>
              <a:t>The average person at their workplace spends 2.6 hours each workday accessing digital content that is unrelated to their job​</a:t>
            </a:r>
          </a:p>
          <a:p>
            <a:pPr marL="0"/>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6590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Digital Distraction Findings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5252987"/>
          </a:xfrm>
        </p:spPr>
        <p:txBody>
          <a:bodyPr/>
          <a:lstStyle/>
          <a:p>
            <a:r>
              <a:rPr lang="en-US" sz="2000" dirty="0"/>
              <a:t>Here are some surprising findings from research conducted to help workers with digital distraction:</a:t>
            </a:r>
          </a:p>
          <a:p>
            <a:endParaRPr lang="en-US" sz="2000" b="1" dirty="0"/>
          </a:p>
          <a:p>
            <a:pPr marL="342900" indent="-342900">
              <a:buFont typeface="Arial" panose="020B0604020202020204" pitchFamily="34" charset="0"/>
              <a:buChar char="•"/>
            </a:pPr>
            <a:r>
              <a:rPr lang="en-US" sz="2000" dirty="0"/>
              <a:t>26% say there have been accidents in their workplace caused by smartphone distraction​</a:t>
            </a:r>
          </a:p>
          <a:p>
            <a:endParaRPr lang="en-US" sz="2000" dirty="0"/>
          </a:p>
          <a:p>
            <a:pPr marL="342900" indent="-342900">
              <a:buFont typeface="Arial" panose="020B0604020202020204" pitchFamily="34" charset="0"/>
              <a:buChar char="•"/>
            </a:pPr>
            <a:r>
              <a:rPr lang="en-US" sz="2000" dirty="0"/>
              <a:t>58% said their employer has a policy restricting personal smartphone use during work hours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27% wish their employer would assist them in reducing their smartphone use during work hours</a:t>
            </a:r>
          </a:p>
          <a:p>
            <a:endParaRPr lang="en-US" sz="2000" dirty="0"/>
          </a:p>
          <a:p>
            <a:pPr marL="342900" indent="-342900">
              <a:buFont typeface="Arial" panose="020B0604020202020204" pitchFamily="34" charset="0"/>
              <a:buChar char="•"/>
            </a:pPr>
            <a:r>
              <a:rPr lang="en-US" sz="2000" dirty="0"/>
              <a:t>​​10% say there have accidents in their workplace caused by smartphone distraction </a:t>
            </a: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003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716806-EB4A-154E-47B6-A1C8368BE9F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What is an Attention Span?</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000" dirty="0"/>
              <a:t>An Attention span is the time a person can focus on a task before they feel the need for a break or get distracted.</a:t>
            </a:r>
          </a:p>
          <a:p>
            <a:pPr algn="just"/>
            <a:endParaRPr lang="en-US" sz="2000" dirty="0"/>
          </a:p>
          <a:p>
            <a:pPr algn="just"/>
            <a:r>
              <a:rPr lang="en-US" sz="2000" dirty="0"/>
              <a:t>This amount of time can vary on the person. It is difficult to pin down an exact amount of time for each person’s attention span, as it can depend on the complexity of the task, and the natural cognitive abilities of each person.</a:t>
            </a:r>
          </a:p>
          <a:p>
            <a:pPr algn="just"/>
            <a:endParaRPr lang="en-US" sz="2000" dirty="0"/>
          </a:p>
          <a:p>
            <a:pPr algn="just"/>
            <a:r>
              <a:rPr lang="en-US" sz="2000" dirty="0"/>
              <a:t>Ensuring that your workers can do their daily work without getting distracted can improve productivity, and help to alleviate symptoms of burnout and stress.</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10271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Digital Technology and Attention Span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Digital technology impacts the attention span in several different ways.</a:t>
            </a:r>
          </a:p>
          <a:p>
            <a:pPr algn="just"/>
            <a:endParaRPr lang="en-US" sz="2000" dirty="0"/>
          </a:p>
          <a:p>
            <a:pPr algn="just"/>
            <a:r>
              <a:rPr lang="en-US" sz="2000" b="1" dirty="0"/>
              <a:t>Information recall- </a:t>
            </a:r>
            <a:r>
              <a:rPr lang="en-US" sz="2000" dirty="0"/>
              <a:t>using internet search engines can lead to poorer recall of information. Most researchers agree that in such situations it is not that memory becomes less effective, just that we use it differently.</a:t>
            </a:r>
          </a:p>
          <a:p>
            <a:pPr algn="just"/>
            <a:endParaRPr lang="en-US" sz="2000" dirty="0"/>
          </a:p>
          <a:p>
            <a:pPr algn="just"/>
            <a:r>
              <a:rPr lang="en-US" sz="2000" dirty="0"/>
              <a:t>Potential other harmful effects of extensive screen time and technology use include </a:t>
            </a:r>
            <a:r>
              <a:rPr lang="en-US" sz="2000" b="1" dirty="0"/>
              <a:t>heightened attention-deficit symptoms</a:t>
            </a:r>
            <a:r>
              <a:rPr lang="en-US" sz="2000" dirty="0"/>
              <a:t>, i</a:t>
            </a:r>
            <a:r>
              <a:rPr lang="en-US" sz="2000" b="1" dirty="0"/>
              <a:t>mpaired emotional and social intelligence</a:t>
            </a:r>
            <a:r>
              <a:rPr lang="en-US" sz="2000" dirty="0"/>
              <a:t>, </a:t>
            </a:r>
            <a:r>
              <a:rPr lang="en-US" sz="2000" b="1" dirty="0"/>
              <a:t>technology addiction</a:t>
            </a:r>
            <a:r>
              <a:rPr lang="en-US" sz="2000" dirty="0"/>
              <a:t>, </a:t>
            </a:r>
            <a:r>
              <a:rPr lang="en-US" sz="2000" b="1" dirty="0"/>
              <a:t>social isolation</a:t>
            </a:r>
            <a:r>
              <a:rPr lang="en-US" sz="2000" dirty="0"/>
              <a:t>, </a:t>
            </a:r>
            <a:r>
              <a:rPr lang="en-US" sz="2000" b="1" dirty="0"/>
              <a:t>impaired brain development</a:t>
            </a:r>
            <a:r>
              <a:rPr lang="en-US" sz="2000" dirty="0"/>
              <a:t>, and </a:t>
            </a:r>
            <a:r>
              <a:rPr lang="en-US" sz="2000" b="1" dirty="0"/>
              <a:t>disrupted sleep</a:t>
            </a:r>
            <a:r>
              <a:rPr lang="en-US" sz="2000" dirty="0"/>
              <a:t>.</a:t>
            </a:r>
          </a:p>
        </p:txBody>
      </p:sp>
    </p:spTree>
    <p:extLst>
      <p:ext uri="{BB962C8B-B14F-4D97-AF65-F5344CB8AC3E}">
        <p14:creationId xmlns:p14="http://schemas.microsoft.com/office/powerpoint/2010/main" val="23737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Improving Attention Span in Workers</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Here are few suggestions on employees can improve their attention span:</a:t>
            </a:r>
          </a:p>
          <a:p>
            <a:pPr algn="just"/>
            <a:endParaRPr lang="en-US" sz="2000" dirty="0"/>
          </a:p>
          <a:p>
            <a:pPr algn="just"/>
            <a:r>
              <a:rPr lang="en-US" sz="2000" b="1" dirty="0"/>
              <a:t>Practice attentive listening. </a:t>
            </a:r>
            <a:r>
              <a:rPr lang="en-US" sz="2000" dirty="0"/>
              <a:t>One way we can stretch and hone our attention span is to practice active, attentive listening. This helps focus the mind’s ability to receive and absorb information.</a:t>
            </a:r>
          </a:p>
          <a:p>
            <a:pPr algn="just"/>
            <a:endParaRPr lang="en-US" sz="2000" dirty="0"/>
          </a:p>
          <a:p>
            <a:pPr algn="just"/>
            <a:r>
              <a:rPr lang="en-US" sz="2000" b="1" dirty="0"/>
              <a:t>Devote more time to reading. </a:t>
            </a:r>
            <a:r>
              <a:rPr lang="en-US" sz="2000" dirty="0"/>
              <a:t>Another way to hone our mind’s ability to concentrate is by attentive reading.</a:t>
            </a:r>
          </a:p>
          <a:p>
            <a:pPr algn="just"/>
            <a:endParaRPr lang="en-US" sz="2000" dirty="0"/>
          </a:p>
          <a:p>
            <a:pPr algn="just"/>
            <a:r>
              <a:rPr lang="en-US" sz="2000" b="1" dirty="0"/>
              <a:t>Physical activity</a:t>
            </a:r>
            <a:r>
              <a:rPr lang="en-US" sz="2000" dirty="0"/>
              <a:t>. One other way to increase our attention span is to get moderate levels of exercise.</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58499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Stress and loss of focus</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000" dirty="0"/>
              <a:t>Lack of concentration leads to the inability to meet deadlines, increased work pressure and thereby increased stress and ill health. There could be many reasons why employees lose focus. A reflection of these causes may help us focus and enhance our productivity at work.</a:t>
            </a:r>
          </a:p>
          <a:p>
            <a:pPr algn="just"/>
            <a:endParaRPr lang="en-US" sz="2000" dirty="0"/>
          </a:p>
          <a:p>
            <a:pPr algn="just"/>
            <a:r>
              <a:rPr lang="en-US" sz="2000" dirty="0"/>
              <a:t>Very often, stress may be the reason behind their inability to concentrate. There may be many things on our mind preventing us from concentrating properly.</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421430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How to Manage a Loss of Focus</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Firstly, </a:t>
            </a:r>
            <a:r>
              <a:rPr lang="en-US" sz="2000" dirty="0" err="1"/>
              <a:t>organisation</a:t>
            </a:r>
            <a:r>
              <a:rPr lang="en-US" sz="2000" dirty="0"/>
              <a:t> is key. Set a priority list of work, plan schedules beforehand and attend to each task one by one.</a:t>
            </a:r>
          </a:p>
          <a:p>
            <a:pPr algn="just"/>
            <a:endParaRPr lang="en-US" sz="2000" dirty="0"/>
          </a:p>
          <a:p>
            <a:pPr algn="just"/>
            <a:r>
              <a:rPr lang="en-US" sz="2000" dirty="0"/>
              <a:t>Try not to multitask at such times. Instead, concentrate on the most important job, finish it and then move to the next task. This way, no job is kept for the last minute.</a:t>
            </a:r>
          </a:p>
          <a:p>
            <a:pPr algn="just"/>
            <a:endParaRPr lang="en-US" sz="2000" dirty="0"/>
          </a:p>
          <a:p>
            <a:pPr algn="just"/>
            <a:r>
              <a:rPr lang="en-US" sz="2000" dirty="0"/>
              <a:t>If employees are still struggling to stay focused, or are getting distracted, it may benefit to mentor employees for a short time to ensure that they understand how they can complete their workload without losing focus.</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5868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a:t>After Studying this Module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marL="285750" indent="-285750">
              <a:buFont typeface="Arial" panose="020B0604020202020204" pitchFamily="34" charset="0"/>
              <a:buChar char="•"/>
            </a:pPr>
            <a:r>
              <a:rPr lang="fi-FI" sz="2400" dirty="0"/>
              <a:t>Understand the importance of mental health in the workplace and how it can affect employee performance</a:t>
            </a:r>
          </a:p>
          <a:p>
            <a:pPr marL="285750" indent="-285750">
              <a:buFont typeface="Arial" panose="020B0604020202020204" pitchFamily="34" charset="0"/>
              <a:buChar char="•"/>
            </a:pPr>
            <a:r>
              <a:rPr lang="fi-FI" sz="2400" dirty="0"/>
              <a:t>Understand Digital Overload and identify strategies how to manage it</a:t>
            </a:r>
          </a:p>
          <a:p>
            <a:pPr marL="285750" indent="-285750">
              <a:buFont typeface="Arial" panose="020B0604020202020204" pitchFamily="34" charset="0"/>
              <a:buChar char="•"/>
            </a:pPr>
            <a:r>
              <a:rPr lang="fi-FI" sz="2400" dirty="0"/>
              <a:t>Reflect on one’s relationship with digital devices by a Digital Well being Assessment  </a:t>
            </a:r>
          </a:p>
          <a:p>
            <a:endParaRPr lang="fi-FI"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68603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Multitasking</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1287" y="1729945"/>
            <a:ext cx="10483429" cy="4439577"/>
          </a:xfrm>
        </p:spPr>
        <p:txBody>
          <a:bodyPr/>
          <a:lstStyle/>
          <a:p>
            <a:pPr algn="just"/>
            <a:r>
              <a:rPr lang="en-US" sz="2000" dirty="0"/>
              <a:t>Multitasking seems like a great way to get a lot done at once, but research has shown that our brains are not nearly as good at handling multiple tasks as we like to think they are.</a:t>
            </a:r>
          </a:p>
          <a:p>
            <a:pPr algn="just"/>
            <a:r>
              <a:rPr lang="en-US" sz="2000" dirty="0"/>
              <a:t>In fact, some research suggests that multitasking can hamper our productivity by reducing our comprehension, attention, and overall performance.</a:t>
            </a:r>
          </a:p>
          <a:p>
            <a:pPr algn="just"/>
            <a:endParaRPr lang="en-US" sz="2000" dirty="0"/>
          </a:p>
          <a:p>
            <a:pPr algn="just"/>
            <a:r>
              <a:rPr lang="en-US" sz="2000" dirty="0"/>
              <a:t>People who multitask are more distractible, and they may have trouble focusing their attention even when they're not working on multiple tasks at once.</a:t>
            </a:r>
          </a:p>
          <a:p>
            <a:pPr algn="just"/>
            <a:endParaRPr lang="en-US" sz="2000" dirty="0"/>
          </a:p>
          <a:p>
            <a:pPr algn="just"/>
            <a:r>
              <a:rPr lang="en-US" sz="2000" dirty="0"/>
              <a:t>Follow these simple steps to make workdays less stressful:</a:t>
            </a:r>
          </a:p>
          <a:p>
            <a:pPr marL="228600" indent="0"/>
            <a:endParaRPr lang="en-US" sz="2000" dirty="0"/>
          </a:p>
          <a:p>
            <a:pPr marL="571500" indent="-342900">
              <a:buFont typeface="Arial" panose="020B0604020202020204" pitchFamily="34" charset="0"/>
              <a:buChar char="•"/>
            </a:pPr>
            <a:r>
              <a:rPr lang="en-US" sz="2000" dirty="0"/>
              <a:t>Do one task at a time</a:t>
            </a:r>
          </a:p>
          <a:p>
            <a:pPr marL="571500" indent="-342900">
              <a:buFont typeface="Arial" panose="020B0604020202020204" pitchFamily="34" charset="0"/>
              <a:buChar char="•"/>
            </a:pPr>
            <a:r>
              <a:rPr lang="en-US" sz="2000" dirty="0"/>
              <a:t>Don't start on a second task before the first one is completed</a:t>
            </a:r>
          </a:p>
          <a:p>
            <a:pPr marL="571500" indent="-342900">
              <a:buFont typeface="Arial" panose="020B0604020202020204" pitchFamily="34" charset="0"/>
              <a:buChar char="•"/>
            </a:pPr>
            <a:r>
              <a:rPr lang="en-US" sz="2000" dirty="0"/>
              <a:t>Start with the simple and short things first</a:t>
            </a:r>
          </a:p>
          <a:p>
            <a:pPr marL="571500" indent="-342900">
              <a:buFont typeface="Arial" panose="020B0604020202020204" pitchFamily="34" charset="0"/>
              <a:buChar char="•"/>
            </a:pPr>
            <a:r>
              <a:rPr lang="en-US" sz="2000" dirty="0"/>
              <a:t>Stay away from phone while working or keep it on silent</a:t>
            </a:r>
          </a:p>
          <a:p>
            <a:pPr marL="571500" indent="-342900">
              <a:buFont typeface="Arial" panose="020B0604020202020204" pitchFamily="34" charset="0"/>
              <a:buChar char="•"/>
            </a:pPr>
            <a:r>
              <a:rPr lang="en-US" sz="2000" dirty="0"/>
              <a:t>Monitor stress levels and take a break when needed</a:t>
            </a:r>
          </a:p>
          <a:p>
            <a:pPr algn="just"/>
            <a:endParaRPr lang="en-US" sz="2000" dirty="0"/>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19894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06</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Case Studies and Activities</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Placeholder 4">
            <a:extLst>
              <a:ext uri="{FF2B5EF4-FFF2-40B4-BE49-F238E27FC236}">
                <a16:creationId xmlns:a16="http://schemas.microsoft.com/office/drawing/2014/main" id="{75BB0859-BB97-75A9-5CF7-A8DA1CEB1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335229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DORA Assessment: Does your Phone Own you Test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7" name="Picture 6">
            <a:hlinkClick r:id="rId3"/>
            <a:extLst>
              <a:ext uri="{FF2B5EF4-FFF2-40B4-BE49-F238E27FC236}">
                <a16:creationId xmlns:a16="http://schemas.microsoft.com/office/drawing/2014/main" id="{CE077EEC-D36C-44FB-9880-E9711F2D068E}"/>
              </a:ext>
            </a:extLst>
          </p:cNvPr>
          <p:cNvPicPr>
            <a:picLocks noChangeAspect="1"/>
          </p:cNvPicPr>
          <p:nvPr/>
        </p:nvPicPr>
        <p:blipFill>
          <a:blip r:embed="rId4"/>
          <a:stretch>
            <a:fillRect/>
          </a:stretch>
        </p:blipFill>
        <p:spPr>
          <a:xfrm>
            <a:off x="2461847" y="1212028"/>
            <a:ext cx="6699737" cy="5470126"/>
          </a:xfrm>
          <a:prstGeom prst="rect">
            <a:avLst/>
          </a:prstGeom>
        </p:spPr>
      </p:pic>
    </p:spTree>
    <p:extLst>
      <p:ext uri="{BB962C8B-B14F-4D97-AF65-F5344CB8AC3E}">
        <p14:creationId xmlns:p14="http://schemas.microsoft.com/office/powerpoint/2010/main" val="90817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n-US" dirty="0"/>
              <a:t>“Digital Well Being is about crafting and maintaining a healthy relationship with technology” – Greta Rossi, Co founder of Recipes for Well Being  </a:t>
            </a:r>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383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30046" y="535911"/>
            <a:ext cx="10483431" cy="804265"/>
          </a:xfrm>
        </p:spPr>
        <p:txBody>
          <a:bodyPr/>
          <a:lstStyle/>
          <a:p>
            <a:pPr algn="ctr"/>
            <a:r>
              <a:rPr lang="en-US" dirty="0"/>
              <a:t>Assessment: Reflect on your Habits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Picture 3">
            <a:hlinkClick r:id="rId3"/>
            <a:extLst>
              <a:ext uri="{FF2B5EF4-FFF2-40B4-BE49-F238E27FC236}">
                <a16:creationId xmlns:a16="http://schemas.microsoft.com/office/drawing/2014/main" id="{05901288-25EE-411D-AEDF-D46FC338BF1C}"/>
              </a:ext>
            </a:extLst>
          </p:cNvPr>
          <p:cNvPicPr>
            <a:picLocks noChangeAspect="1"/>
          </p:cNvPicPr>
          <p:nvPr/>
        </p:nvPicPr>
        <p:blipFill>
          <a:blip r:embed="rId4"/>
          <a:stretch>
            <a:fillRect/>
          </a:stretch>
        </p:blipFill>
        <p:spPr>
          <a:xfrm>
            <a:off x="2989384" y="1824141"/>
            <a:ext cx="6079469" cy="4174874"/>
          </a:xfrm>
          <a:prstGeom prst="rect">
            <a:avLst/>
          </a:prstGeom>
        </p:spPr>
      </p:pic>
    </p:spTree>
    <p:extLst>
      <p:ext uri="{BB962C8B-B14F-4D97-AF65-F5344CB8AC3E}">
        <p14:creationId xmlns:p14="http://schemas.microsoft.com/office/powerpoint/2010/main" val="2592732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Listen to Digital Well Being Podcast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5" name="Picture 4">
            <a:hlinkClick r:id="rId3"/>
            <a:extLst>
              <a:ext uri="{FF2B5EF4-FFF2-40B4-BE49-F238E27FC236}">
                <a16:creationId xmlns:a16="http://schemas.microsoft.com/office/drawing/2014/main" id="{BD04E457-18B1-496F-BAEB-2F379B8BB39C}"/>
              </a:ext>
            </a:extLst>
          </p:cNvPr>
          <p:cNvPicPr>
            <a:picLocks noChangeAspect="1"/>
          </p:cNvPicPr>
          <p:nvPr/>
        </p:nvPicPr>
        <p:blipFill>
          <a:blip r:embed="rId4"/>
          <a:stretch>
            <a:fillRect/>
          </a:stretch>
        </p:blipFill>
        <p:spPr>
          <a:xfrm>
            <a:off x="2449955" y="1393906"/>
            <a:ext cx="7292090" cy="5324448"/>
          </a:xfrm>
          <a:prstGeom prst="rect">
            <a:avLst/>
          </a:prstGeom>
        </p:spPr>
      </p:pic>
    </p:spTree>
    <p:extLst>
      <p:ext uri="{BB962C8B-B14F-4D97-AF65-F5344CB8AC3E}">
        <p14:creationId xmlns:p14="http://schemas.microsoft.com/office/powerpoint/2010/main" val="325000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en-GB" sz="1800" b="1" dirty="0"/>
              <a:t>Introduction</a:t>
            </a:r>
          </a:p>
          <a:p>
            <a:pPr>
              <a:spcAft>
                <a:spcPts val="1200"/>
              </a:spcAft>
            </a:pPr>
            <a:r>
              <a:rPr lang="en-US" sz="1800" dirty="0"/>
              <a:t>The Vodafone case study presents a compelling example of how modern </a:t>
            </a:r>
            <a:r>
              <a:rPr lang="en-US" sz="1800" dirty="0" err="1"/>
              <a:t>organisations</a:t>
            </a:r>
            <a:r>
              <a:rPr lang="en-US" sz="1800" dirty="0"/>
              <a:t> are grappling with the challenges posed by the digital era. This case study is particularly relevant in the context of increasing concerns over employee well-being in the face of relentless digital connectivity. Vodafone, a prominent player in the telecommunications industry, recognized two significant challenges impacting its workforce: the rise in employee burnout and stress due to constant digital engagement, and the need for a healthier work-life balance in an industry that is notoriously fast-paced and 'always-on’.</a:t>
            </a:r>
          </a:p>
          <a:p>
            <a:pPr algn="ctr">
              <a:spcAft>
                <a:spcPts val="1200"/>
              </a:spcAft>
            </a:pPr>
            <a:r>
              <a:rPr lang="en-GB" sz="1800" b="1"/>
              <a:t>Challenge</a:t>
            </a:r>
            <a:endParaRPr lang="en-GB" sz="1800" b="1" dirty="0"/>
          </a:p>
          <a:p>
            <a:pPr>
              <a:spcAft>
                <a:spcPts val="1200"/>
              </a:spcAft>
            </a:pPr>
            <a:r>
              <a:rPr lang="en-GB" sz="1800" dirty="0"/>
              <a:t>The challenge faced by Vodafone was two-fold. First, the constant use of digital devices and the pressure to be always available had led to an increase in employee burnout and stress. This not only impacted individual well-being but also had the potential to affect overall employee productivity and satisfaction. Second, Vodafone needed to find a way to create a healthier work-life balance in an industry known for its fast-paced and always-on nature. The challenge was to strike a balance between maintaining productivity and ensuring employee well-being</a:t>
            </a:r>
          </a:p>
        </p:txBody>
      </p:sp>
    </p:spTree>
    <p:extLst>
      <p:ext uri="{BB962C8B-B14F-4D97-AF65-F5344CB8AC3E}">
        <p14:creationId xmlns:p14="http://schemas.microsoft.com/office/powerpoint/2010/main" val="20269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276129" y="523548"/>
            <a:ext cx="10742093" cy="634134"/>
          </a:xfrm>
        </p:spPr>
        <p:txBody>
          <a:bodyPr/>
          <a:lstStyle/>
          <a:p>
            <a:r>
              <a:rPr lang="en-GB" sz="2400" b="1" i="0" dirty="0">
                <a:effectLst/>
                <a:latin typeface="Söhne"/>
              </a:rPr>
              <a:t>Case Study: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902261"/>
            <a:ext cx="11381078" cy="5597393"/>
          </a:xfrm>
        </p:spPr>
        <p:txBody>
          <a:bodyPr/>
          <a:lstStyle/>
          <a:p>
            <a:pPr algn="ctr">
              <a:spcAft>
                <a:spcPts val="1200"/>
              </a:spcAft>
            </a:pPr>
            <a:r>
              <a:rPr lang="en-GB" sz="1800" b="1" dirty="0"/>
              <a:t>Solution</a:t>
            </a:r>
          </a:p>
          <a:p>
            <a:pPr>
              <a:spcAft>
                <a:spcPts val="1200"/>
              </a:spcAft>
            </a:pPr>
            <a:r>
              <a:rPr lang="en-GB" sz="1800" dirty="0"/>
              <a:t>Vodafone's innovative solution was the introduction of "Digital Detox" days. This policy encouraged employees to take designated days off from work-related digital devices, including smartphones, laptops, and tablets. The aim was to provide employees with a break from the constant barrage of digital notifications and allow them to truly disconnect during their time off. During these detox days, employees were encouraged to engage in non-digital activities, spend time with family and friends, and focus on their personal well-being.</a:t>
            </a:r>
          </a:p>
          <a:p>
            <a:pPr algn="ctr">
              <a:spcAft>
                <a:spcPts val="1200"/>
              </a:spcAft>
            </a:pPr>
            <a:r>
              <a:rPr lang="en-GB" sz="1800" b="1" dirty="0"/>
              <a:t>Implementation</a:t>
            </a:r>
          </a:p>
          <a:p>
            <a:pPr>
              <a:spcAft>
                <a:spcPts val="1200"/>
              </a:spcAft>
            </a:pPr>
            <a:r>
              <a:rPr lang="en-GB" sz="1800" dirty="0"/>
              <a:t>The implementation of the "Digital Detox" policy at Vodafone was a phased approach. The company started by raising awareness about the importance of digital well-being and explaining the benefits of disconnecting from work-related digital devices. They provided guidelines and recommendations for employees on how to effectively utilise their detox days. Importantly, Vodafone created a supportive culture where employees were not penalized for disconnecting, and managers were encouraged to set an example by participating in the initiative.</a:t>
            </a:r>
          </a:p>
          <a:p>
            <a:pPr>
              <a:spcAft>
                <a:spcPts val="1200"/>
              </a:spcAft>
            </a:pPr>
            <a:r>
              <a:rPr lang="en-GB" sz="1800" dirty="0"/>
              <a:t>As a result of the "Digital Detox" initiative, Vodafone saw positive outcomes. Employees reported reduced stress levels, improved work-life balance, and enhanced overall well-being. The company also observed a reduction in burnout-related absenteeism and an increase in employee morale and engagement. Vodafone's commitment to addressing digital burnout through innovative policies like "Digital Detox" showcased their dedication to the well-being of their workforce while maintaining their competitive edge in the telecommunications industry.</a:t>
            </a:r>
          </a:p>
        </p:txBody>
      </p:sp>
    </p:spTree>
    <p:extLst>
      <p:ext uri="{BB962C8B-B14F-4D97-AF65-F5344CB8AC3E}">
        <p14:creationId xmlns:p14="http://schemas.microsoft.com/office/powerpoint/2010/main" val="156967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a:t>Key </a:t>
            </a:r>
            <a:r>
              <a:rPr lang="en-US" dirty="0" err="1"/>
              <a:t>Takeways</a:t>
            </a:r>
            <a:r>
              <a:rPr lang="en-US" dirty="0"/>
              <a:t> </a:t>
            </a:r>
          </a:p>
          <a:p>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indent="-342900">
              <a:buFont typeface="Arial" panose="020B0604020202020204" pitchFamily="34" charset="0"/>
              <a:buChar char="•"/>
            </a:pPr>
            <a:r>
              <a:rPr lang="en-US" dirty="0"/>
              <a:t>Mental Health and Employees’ Productivity are interconnected. A good mental health state increases productivity and have long term positive impact </a:t>
            </a:r>
          </a:p>
          <a:p>
            <a:endParaRPr lang="en-US" dirty="0"/>
          </a:p>
          <a:p>
            <a:pPr marL="342900" indent="-342900">
              <a:buFont typeface="Arial" panose="020B0604020202020204" pitchFamily="34" charset="0"/>
              <a:buChar char="•"/>
            </a:pPr>
            <a:r>
              <a:rPr lang="en-US" dirty="0"/>
              <a:t>Organizations, Schools, Companies should strengthened  mental health policy and invest on programs for its employees</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48</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305076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a:t>Key </a:t>
            </a:r>
            <a:r>
              <a:rPr lang="en-US" dirty="0" err="1"/>
              <a:t>Takeways</a:t>
            </a:r>
            <a:r>
              <a:rPr lang="en-US" dirty="0"/>
              <a:t> </a:t>
            </a:r>
          </a:p>
          <a:p>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indent="-342900">
              <a:buFont typeface="Arial" panose="020B0604020202020204" pitchFamily="34" charset="0"/>
              <a:buChar char="•"/>
            </a:pPr>
            <a:r>
              <a:rPr lang="en-US" dirty="0"/>
              <a:t>Develop strategies to manage one’s digital well being to achieve a good mental health state </a:t>
            </a:r>
          </a:p>
          <a:p>
            <a:endParaRPr lang="en-US" dirty="0"/>
          </a:p>
          <a:p>
            <a:pPr marL="342900" indent="-342900">
              <a:buFont typeface="Arial" panose="020B0604020202020204" pitchFamily="34" charset="0"/>
              <a:buChar char="•"/>
            </a:pPr>
            <a:r>
              <a:rPr lang="en-US" dirty="0"/>
              <a:t>Digital Wellbeing is all about balance and finding a health relationship with technology and digital devices  </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49</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25711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Mental Wellbeing in the Workplace</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46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n-US" b="0" dirty="0"/>
              <a:t>Take care of your digital self, so that your real self can thrive." - Alexandra Samuel</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50</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819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818132" y="864440"/>
            <a:ext cx="7797809" cy="1050965"/>
          </a:xfrm>
        </p:spPr>
        <p:txBody>
          <a:bodyPr/>
          <a:lstStyle/>
          <a:p>
            <a:r>
              <a:rPr lang="en-US" dirty="0"/>
              <a:t>INTRODUCTION TO MENTAL HEALTH </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9" name="Oval 8">
            <a:extLst>
              <a:ext uri="{FF2B5EF4-FFF2-40B4-BE49-F238E27FC236}">
                <a16:creationId xmlns:a16="http://schemas.microsoft.com/office/drawing/2014/main" id="{023F68DE-9489-AB46-BE7F-57B16BA39E3C}"/>
              </a:ext>
            </a:extLst>
          </p:cNvPr>
          <p:cNvSpPr/>
          <p:nvPr/>
        </p:nvSpPr>
        <p:spPr>
          <a:xfrm>
            <a:off x="4977436" y="3683517"/>
            <a:ext cx="1548937" cy="1548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grpSp>
        <p:nvGrpSpPr>
          <p:cNvPr id="29" name="Graphic 6">
            <a:extLst>
              <a:ext uri="{FF2B5EF4-FFF2-40B4-BE49-F238E27FC236}">
                <a16:creationId xmlns:a16="http://schemas.microsoft.com/office/drawing/2014/main" id="{56D57B67-680E-614B-BD01-14ECF9E11833}"/>
              </a:ext>
            </a:extLst>
          </p:cNvPr>
          <p:cNvGrpSpPr/>
          <p:nvPr/>
        </p:nvGrpSpPr>
        <p:grpSpPr>
          <a:xfrm>
            <a:off x="5409759" y="3975021"/>
            <a:ext cx="893291" cy="893291"/>
            <a:chOff x="-3790297" y="3847119"/>
            <a:chExt cx="590550" cy="590550"/>
          </a:xfrm>
          <a:solidFill>
            <a:srgbClr val="B79974"/>
          </a:solidFill>
        </p:grpSpPr>
        <p:sp>
          <p:nvSpPr>
            <p:cNvPr id="30" name="Freeform 29">
              <a:extLst>
                <a:ext uri="{FF2B5EF4-FFF2-40B4-BE49-F238E27FC236}">
                  <a16:creationId xmlns:a16="http://schemas.microsoft.com/office/drawing/2014/main" id="{A41F3D98-077C-6E49-9B1A-92CD79B58713}"/>
                </a:ext>
              </a:extLst>
            </p:cNvPr>
            <p:cNvSpPr/>
            <p:nvPr/>
          </p:nvSpPr>
          <p:spPr>
            <a:xfrm>
              <a:off x="-3675901" y="3847119"/>
              <a:ext cx="361950" cy="523875"/>
            </a:xfrm>
            <a:custGeom>
              <a:avLst/>
              <a:gdLst>
                <a:gd name="connsiteX0" fmla="*/ 180880 w 361950"/>
                <a:gd name="connsiteY0" fmla="*/ 523875 h 523875"/>
                <a:gd name="connsiteX1" fmla="*/ 144494 w 361950"/>
                <a:gd name="connsiteY1" fmla="*/ 502063 h 523875"/>
                <a:gd name="connsiteX2" fmla="*/ 21241 w 361950"/>
                <a:gd name="connsiteY2" fmla="*/ 270986 h 523875"/>
                <a:gd name="connsiteX3" fmla="*/ 0 w 361950"/>
                <a:gd name="connsiteY3" fmla="*/ 185833 h 523875"/>
                <a:gd name="connsiteX4" fmla="*/ 0 w 361950"/>
                <a:gd name="connsiteY4" fmla="*/ 180975 h 523875"/>
                <a:gd name="connsiteX5" fmla="*/ 180975 w 361950"/>
                <a:gd name="connsiteY5" fmla="*/ 0 h 523875"/>
                <a:gd name="connsiteX6" fmla="*/ 361950 w 361950"/>
                <a:gd name="connsiteY6" fmla="*/ 180975 h 523875"/>
                <a:gd name="connsiteX7" fmla="*/ 361950 w 361950"/>
                <a:gd name="connsiteY7" fmla="*/ 185738 h 523875"/>
                <a:gd name="connsiteX8" fmla="*/ 340709 w 361950"/>
                <a:gd name="connsiteY8" fmla="*/ 270891 h 523875"/>
                <a:gd name="connsiteX9" fmla="*/ 217456 w 361950"/>
                <a:gd name="connsiteY9" fmla="*/ 501967 h 523875"/>
                <a:gd name="connsiteX10" fmla="*/ 180880 w 361950"/>
                <a:gd name="connsiteY10" fmla="*/ 523875 h 523875"/>
                <a:gd name="connsiteX11" fmla="*/ 180880 w 361950"/>
                <a:gd name="connsiteY11" fmla="*/ 19050 h 523875"/>
                <a:gd name="connsiteX12" fmla="*/ 18955 w 361950"/>
                <a:gd name="connsiteY12" fmla="*/ 180975 h 523875"/>
                <a:gd name="connsiteX13" fmla="*/ 18955 w 361950"/>
                <a:gd name="connsiteY13" fmla="*/ 185738 h 523875"/>
                <a:gd name="connsiteX14" fmla="*/ 38005 w 361950"/>
                <a:gd name="connsiteY14" fmla="*/ 261938 h 523875"/>
                <a:gd name="connsiteX15" fmla="*/ 161258 w 361950"/>
                <a:gd name="connsiteY15" fmla="*/ 493014 h 523875"/>
                <a:gd name="connsiteX16" fmla="*/ 180880 w 361950"/>
                <a:gd name="connsiteY16" fmla="*/ 504825 h 523875"/>
                <a:gd name="connsiteX17" fmla="*/ 200501 w 361950"/>
                <a:gd name="connsiteY17" fmla="*/ 493014 h 523875"/>
                <a:gd name="connsiteX18" fmla="*/ 323755 w 361950"/>
                <a:gd name="connsiteY18" fmla="*/ 261938 h 523875"/>
                <a:gd name="connsiteX19" fmla="*/ 342805 w 361950"/>
                <a:gd name="connsiteY19" fmla="*/ 185738 h 523875"/>
                <a:gd name="connsiteX20" fmla="*/ 342805 w 361950"/>
                <a:gd name="connsiteY20" fmla="*/ 180975 h 523875"/>
                <a:gd name="connsiteX21" fmla="*/ 180880 w 361950"/>
                <a:gd name="connsiteY21" fmla="*/ 190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50" h="523875">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grpFill/>
            <a:ln w="9525" cap="flat">
              <a:noFill/>
              <a:prstDash val="solid"/>
              <a:miter/>
            </a:ln>
          </p:spPr>
          <p:txBody>
            <a:bodyPr rtlCol="0" anchor="ctr"/>
            <a:lstStyle/>
            <a:p>
              <a:endParaRPr lang="en-RU" sz="2069"/>
            </a:p>
          </p:txBody>
        </p:sp>
        <p:sp>
          <p:nvSpPr>
            <p:cNvPr id="31" name="Freeform 30">
              <a:extLst>
                <a:ext uri="{FF2B5EF4-FFF2-40B4-BE49-F238E27FC236}">
                  <a16:creationId xmlns:a16="http://schemas.microsoft.com/office/drawing/2014/main" id="{DD683136-4DE2-E845-ADF0-3C5BBD71D822}"/>
                </a:ext>
              </a:extLst>
            </p:cNvPr>
            <p:cNvSpPr/>
            <p:nvPr/>
          </p:nvSpPr>
          <p:spPr>
            <a:xfrm>
              <a:off x="-3637897" y="3885219"/>
              <a:ext cx="285750" cy="285750"/>
            </a:xfrm>
            <a:custGeom>
              <a:avLst/>
              <a:gdLst>
                <a:gd name="connsiteX0" fmla="*/ 142875 w 285750"/>
                <a:gd name="connsiteY0" fmla="*/ 285750 h 285750"/>
                <a:gd name="connsiteX1" fmla="*/ 0 w 285750"/>
                <a:gd name="connsiteY1" fmla="*/ 142875 h 285750"/>
                <a:gd name="connsiteX2" fmla="*/ 142875 w 285750"/>
                <a:gd name="connsiteY2" fmla="*/ 0 h 285750"/>
                <a:gd name="connsiteX3" fmla="*/ 285750 w 285750"/>
                <a:gd name="connsiteY3" fmla="*/ 142875 h 285750"/>
                <a:gd name="connsiteX4" fmla="*/ 142875 w 285750"/>
                <a:gd name="connsiteY4" fmla="*/ 285750 h 285750"/>
                <a:gd name="connsiteX5" fmla="*/ 142875 w 285750"/>
                <a:gd name="connsiteY5" fmla="*/ 19050 h 285750"/>
                <a:gd name="connsiteX6" fmla="*/ 19050 w 285750"/>
                <a:gd name="connsiteY6" fmla="*/ 142875 h 285750"/>
                <a:gd name="connsiteX7" fmla="*/ 142875 w 285750"/>
                <a:gd name="connsiteY7" fmla="*/ 266700 h 285750"/>
                <a:gd name="connsiteX8" fmla="*/ 26670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grpFill/>
            <a:ln w="9525" cap="flat">
              <a:noFill/>
              <a:prstDash val="solid"/>
              <a:miter/>
            </a:ln>
          </p:spPr>
          <p:txBody>
            <a:bodyPr rtlCol="0" anchor="ctr"/>
            <a:lstStyle/>
            <a:p>
              <a:endParaRPr lang="en-RU" sz="2069"/>
            </a:p>
          </p:txBody>
        </p:sp>
        <p:sp>
          <p:nvSpPr>
            <p:cNvPr id="32" name="Freeform 31">
              <a:extLst>
                <a:ext uri="{FF2B5EF4-FFF2-40B4-BE49-F238E27FC236}">
                  <a16:creationId xmlns:a16="http://schemas.microsoft.com/office/drawing/2014/main" id="{192D2986-FE32-2044-8AB0-21E0191503C8}"/>
                </a:ext>
              </a:extLst>
            </p:cNvPr>
            <p:cNvSpPr/>
            <p:nvPr/>
          </p:nvSpPr>
          <p:spPr>
            <a:xfrm>
              <a:off x="-3504547" y="3894744"/>
              <a:ext cx="19050" cy="266700"/>
            </a:xfrm>
            <a:custGeom>
              <a:avLst/>
              <a:gdLst>
                <a:gd name="connsiteX0" fmla="*/ 0 w 19050"/>
                <a:gd name="connsiteY0" fmla="*/ 0 h 266700"/>
                <a:gd name="connsiteX1" fmla="*/ 19050 w 19050"/>
                <a:gd name="connsiteY1" fmla="*/ 0 h 266700"/>
                <a:gd name="connsiteX2" fmla="*/ 19050 w 19050"/>
                <a:gd name="connsiteY2" fmla="*/ 266700 h 266700"/>
                <a:gd name="connsiteX3" fmla="*/ 0 w 190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9050" h="266700">
                  <a:moveTo>
                    <a:pt x="0" y="0"/>
                  </a:moveTo>
                  <a:lnTo>
                    <a:pt x="19050" y="0"/>
                  </a:lnTo>
                  <a:lnTo>
                    <a:pt x="19050" y="266700"/>
                  </a:lnTo>
                  <a:lnTo>
                    <a:pt x="0" y="266700"/>
                  </a:lnTo>
                  <a:close/>
                </a:path>
              </a:pathLst>
            </a:custGeom>
            <a:grpFill/>
            <a:ln w="9525" cap="flat">
              <a:noFill/>
              <a:prstDash val="solid"/>
              <a:miter/>
            </a:ln>
          </p:spPr>
          <p:txBody>
            <a:bodyPr rtlCol="0" anchor="ctr"/>
            <a:lstStyle/>
            <a:p>
              <a:endParaRPr lang="en-RU" sz="2069"/>
            </a:p>
          </p:txBody>
        </p:sp>
        <p:sp>
          <p:nvSpPr>
            <p:cNvPr id="33" name="Freeform 32">
              <a:extLst>
                <a:ext uri="{FF2B5EF4-FFF2-40B4-BE49-F238E27FC236}">
                  <a16:creationId xmlns:a16="http://schemas.microsoft.com/office/drawing/2014/main" id="{6881BB7B-02B2-A243-B280-1B2E8D44E5C4}"/>
                </a:ext>
              </a:extLst>
            </p:cNvPr>
            <p:cNvSpPr/>
            <p:nvPr/>
          </p:nvSpPr>
          <p:spPr>
            <a:xfrm>
              <a:off x="-3628372" y="4018569"/>
              <a:ext cx="266700" cy="19050"/>
            </a:xfrm>
            <a:custGeom>
              <a:avLst/>
              <a:gdLst>
                <a:gd name="connsiteX0" fmla="*/ 0 w 266700"/>
                <a:gd name="connsiteY0" fmla="*/ 0 h 19050"/>
                <a:gd name="connsiteX1" fmla="*/ 266700 w 266700"/>
                <a:gd name="connsiteY1" fmla="*/ 0 h 19050"/>
                <a:gd name="connsiteX2" fmla="*/ 266700 w 266700"/>
                <a:gd name="connsiteY2" fmla="*/ 19050 h 19050"/>
                <a:gd name="connsiteX3" fmla="*/ 0 w 2667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66700" h="19050">
                  <a:moveTo>
                    <a:pt x="0" y="0"/>
                  </a:moveTo>
                  <a:lnTo>
                    <a:pt x="266700" y="0"/>
                  </a:lnTo>
                  <a:lnTo>
                    <a:pt x="266700" y="19050"/>
                  </a:lnTo>
                  <a:lnTo>
                    <a:pt x="0" y="19050"/>
                  </a:lnTo>
                  <a:close/>
                </a:path>
              </a:pathLst>
            </a:custGeom>
            <a:grpFill/>
            <a:ln w="9525" cap="flat">
              <a:noFill/>
              <a:prstDash val="solid"/>
              <a:miter/>
            </a:ln>
          </p:spPr>
          <p:txBody>
            <a:bodyPr rtlCol="0" anchor="ctr"/>
            <a:lstStyle/>
            <a:p>
              <a:endParaRPr lang="en-RU" sz="2069"/>
            </a:p>
          </p:txBody>
        </p:sp>
        <p:sp>
          <p:nvSpPr>
            <p:cNvPr id="34" name="Freeform 33">
              <a:extLst>
                <a:ext uri="{FF2B5EF4-FFF2-40B4-BE49-F238E27FC236}">
                  <a16:creationId xmlns:a16="http://schemas.microsoft.com/office/drawing/2014/main" id="{CFCD7634-5FB4-1648-B0D3-06A1F47AD33B}"/>
                </a:ext>
              </a:extLst>
            </p:cNvPr>
            <p:cNvSpPr/>
            <p:nvPr/>
          </p:nvSpPr>
          <p:spPr>
            <a:xfrm>
              <a:off x="-3500546" y="3886838"/>
              <a:ext cx="81724" cy="282320"/>
            </a:xfrm>
            <a:custGeom>
              <a:avLst/>
              <a:gdLst>
                <a:gd name="connsiteX0" fmla="*/ 11049 w 81724"/>
                <a:gd name="connsiteY0" fmla="*/ 282321 h 282320"/>
                <a:gd name="connsiteX1" fmla="*/ 0 w 81724"/>
                <a:gd name="connsiteY1" fmla="*/ 266795 h 282320"/>
                <a:gd name="connsiteX2" fmla="*/ 62675 w 81724"/>
                <a:gd name="connsiteY2" fmla="*/ 141161 h 282320"/>
                <a:gd name="connsiteX3" fmla="*/ 0 w 81724"/>
                <a:gd name="connsiteY3" fmla="*/ 15526 h 282320"/>
                <a:gd name="connsiteX4" fmla="*/ 11049 w 81724"/>
                <a:gd name="connsiteY4" fmla="*/ 0 h 282320"/>
                <a:gd name="connsiteX5" fmla="*/ 81725 w 81724"/>
                <a:gd name="connsiteY5" fmla="*/ 141065 h 282320"/>
                <a:gd name="connsiteX6" fmla="*/ 11049 w 81724"/>
                <a:gd name="connsiteY6" fmla="*/ 282321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32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grpFill/>
            <a:ln w="9525" cap="flat">
              <a:noFill/>
              <a:prstDash val="solid"/>
              <a:miter/>
            </a:ln>
          </p:spPr>
          <p:txBody>
            <a:bodyPr rtlCol="0" anchor="ctr"/>
            <a:lstStyle/>
            <a:p>
              <a:endParaRPr lang="en-RU" sz="2069"/>
            </a:p>
          </p:txBody>
        </p:sp>
        <p:sp>
          <p:nvSpPr>
            <p:cNvPr id="35" name="Freeform 34">
              <a:extLst>
                <a:ext uri="{FF2B5EF4-FFF2-40B4-BE49-F238E27FC236}">
                  <a16:creationId xmlns:a16="http://schemas.microsoft.com/office/drawing/2014/main" id="{3588987C-4E2C-694C-9BCA-3A461D6857C1}"/>
                </a:ext>
              </a:extLst>
            </p:cNvPr>
            <p:cNvSpPr/>
            <p:nvPr/>
          </p:nvSpPr>
          <p:spPr>
            <a:xfrm>
              <a:off x="-3608274" y="3937987"/>
              <a:ext cx="226504" cy="52006"/>
            </a:xfrm>
            <a:custGeom>
              <a:avLst/>
              <a:gdLst>
                <a:gd name="connsiteX0" fmla="*/ 113252 w 226504"/>
                <a:gd name="connsiteY0" fmla="*/ 52006 h 52006"/>
                <a:gd name="connsiteX1" fmla="*/ 0 w 226504"/>
                <a:gd name="connsiteY1" fmla="*/ 8668 h 52006"/>
                <a:gd name="connsiteX2" fmla="*/ 16954 w 226504"/>
                <a:gd name="connsiteY2" fmla="*/ 0 h 52006"/>
                <a:gd name="connsiteX3" fmla="*/ 113252 w 226504"/>
                <a:gd name="connsiteY3" fmla="*/ 32956 h 52006"/>
                <a:gd name="connsiteX4" fmla="*/ 209550 w 226504"/>
                <a:gd name="connsiteY4" fmla="*/ 0 h 52006"/>
                <a:gd name="connsiteX5" fmla="*/ 226505 w 226504"/>
                <a:gd name="connsiteY5" fmla="*/ 8668 h 52006"/>
                <a:gd name="connsiteX6" fmla="*/ 113252 w 226504"/>
                <a:gd name="connsiteY6" fmla="*/ 52006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grpFill/>
            <a:ln w="9525" cap="flat">
              <a:noFill/>
              <a:prstDash val="solid"/>
              <a:miter/>
            </a:ln>
          </p:spPr>
          <p:txBody>
            <a:bodyPr rtlCol="0" anchor="ctr"/>
            <a:lstStyle/>
            <a:p>
              <a:endParaRPr lang="en-RU" sz="2069"/>
            </a:p>
          </p:txBody>
        </p:sp>
        <p:sp>
          <p:nvSpPr>
            <p:cNvPr id="36" name="Freeform 35">
              <a:extLst>
                <a:ext uri="{FF2B5EF4-FFF2-40B4-BE49-F238E27FC236}">
                  <a16:creationId xmlns:a16="http://schemas.microsoft.com/office/drawing/2014/main" id="{8605E1CD-60FC-1640-BBC5-47CD4FFA8514}"/>
                </a:ext>
              </a:extLst>
            </p:cNvPr>
            <p:cNvSpPr/>
            <p:nvPr/>
          </p:nvSpPr>
          <p:spPr>
            <a:xfrm>
              <a:off x="-3571222" y="3887028"/>
              <a:ext cx="81724" cy="282130"/>
            </a:xfrm>
            <a:custGeom>
              <a:avLst/>
              <a:gdLst>
                <a:gd name="connsiteX0" fmla="*/ 70675 w 81724"/>
                <a:gd name="connsiteY0" fmla="*/ 282130 h 282130"/>
                <a:gd name="connsiteX1" fmla="*/ 0 w 81724"/>
                <a:gd name="connsiteY1" fmla="*/ 141065 h 282130"/>
                <a:gd name="connsiteX2" fmla="*/ 70675 w 81724"/>
                <a:gd name="connsiteY2" fmla="*/ 0 h 282130"/>
                <a:gd name="connsiteX3" fmla="*/ 81724 w 81724"/>
                <a:gd name="connsiteY3" fmla="*/ 15526 h 282130"/>
                <a:gd name="connsiteX4" fmla="*/ 19050 w 81724"/>
                <a:gd name="connsiteY4" fmla="*/ 141160 h 282130"/>
                <a:gd name="connsiteX5" fmla="*/ 81724 w 81724"/>
                <a:gd name="connsiteY5" fmla="*/ 266795 h 282130"/>
                <a:gd name="connsiteX6" fmla="*/ 70675 w 81724"/>
                <a:gd name="connsiteY6" fmla="*/ 282130 h 2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13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grpFill/>
            <a:ln w="9525" cap="flat">
              <a:noFill/>
              <a:prstDash val="solid"/>
              <a:miter/>
            </a:ln>
          </p:spPr>
          <p:txBody>
            <a:bodyPr rtlCol="0" anchor="ctr"/>
            <a:lstStyle/>
            <a:p>
              <a:endParaRPr lang="en-RU" sz="2069"/>
            </a:p>
          </p:txBody>
        </p:sp>
        <p:sp>
          <p:nvSpPr>
            <p:cNvPr id="37" name="Freeform 36">
              <a:extLst>
                <a:ext uri="{FF2B5EF4-FFF2-40B4-BE49-F238E27FC236}">
                  <a16:creationId xmlns:a16="http://schemas.microsoft.com/office/drawing/2014/main" id="{AF969987-CD8F-9C43-B231-EB3717B5DCF2}"/>
                </a:ext>
              </a:extLst>
            </p:cNvPr>
            <p:cNvSpPr/>
            <p:nvPr/>
          </p:nvSpPr>
          <p:spPr>
            <a:xfrm>
              <a:off x="-3608274" y="4066194"/>
              <a:ext cx="226504" cy="52006"/>
            </a:xfrm>
            <a:custGeom>
              <a:avLst/>
              <a:gdLst>
                <a:gd name="connsiteX0" fmla="*/ 209550 w 226504"/>
                <a:gd name="connsiteY0" fmla="*/ 52007 h 52006"/>
                <a:gd name="connsiteX1" fmla="*/ 113252 w 226504"/>
                <a:gd name="connsiteY1" fmla="*/ 19050 h 52006"/>
                <a:gd name="connsiteX2" fmla="*/ 16954 w 226504"/>
                <a:gd name="connsiteY2" fmla="*/ 52007 h 52006"/>
                <a:gd name="connsiteX3" fmla="*/ 0 w 226504"/>
                <a:gd name="connsiteY3" fmla="*/ 43339 h 52006"/>
                <a:gd name="connsiteX4" fmla="*/ 113252 w 226504"/>
                <a:gd name="connsiteY4" fmla="*/ 0 h 52006"/>
                <a:gd name="connsiteX5" fmla="*/ 226505 w 226504"/>
                <a:gd name="connsiteY5" fmla="*/ 43339 h 52006"/>
                <a:gd name="connsiteX6" fmla="*/ 209550 w 226504"/>
                <a:gd name="connsiteY6" fmla="*/ 52007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grpFill/>
            <a:ln w="9525" cap="flat">
              <a:noFill/>
              <a:prstDash val="solid"/>
              <a:miter/>
            </a:ln>
          </p:spPr>
          <p:txBody>
            <a:bodyPr rtlCol="0" anchor="ctr"/>
            <a:lstStyle/>
            <a:p>
              <a:endParaRPr lang="en-RU" sz="2069"/>
            </a:p>
          </p:txBody>
        </p:sp>
        <p:sp>
          <p:nvSpPr>
            <p:cNvPr id="38" name="Freeform 37">
              <a:extLst>
                <a:ext uri="{FF2B5EF4-FFF2-40B4-BE49-F238E27FC236}">
                  <a16:creationId xmlns:a16="http://schemas.microsoft.com/office/drawing/2014/main" id="{35E755BB-F47A-CE4E-8A3E-7BF2A9C4E8B6}"/>
                </a:ext>
              </a:extLst>
            </p:cNvPr>
            <p:cNvSpPr/>
            <p:nvPr/>
          </p:nvSpPr>
          <p:spPr>
            <a:xfrm>
              <a:off x="-3790297" y="4288317"/>
              <a:ext cx="590550" cy="149351"/>
            </a:xfrm>
            <a:custGeom>
              <a:avLst/>
              <a:gdLst>
                <a:gd name="connsiteX0" fmla="*/ 295275 w 590550"/>
                <a:gd name="connsiteY0" fmla="*/ 149352 h 149351"/>
                <a:gd name="connsiteX1" fmla="*/ 0 w 590550"/>
                <a:gd name="connsiteY1" fmla="*/ 73152 h 149351"/>
                <a:gd name="connsiteX2" fmla="*/ 209169 w 590550"/>
                <a:gd name="connsiteY2" fmla="*/ 0 h 149351"/>
                <a:gd name="connsiteX3" fmla="*/ 210598 w 590550"/>
                <a:gd name="connsiteY3" fmla="*/ 18955 h 149351"/>
                <a:gd name="connsiteX4" fmla="*/ 19050 w 590550"/>
                <a:gd name="connsiteY4" fmla="*/ 73152 h 149351"/>
                <a:gd name="connsiteX5" fmla="*/ 295275 w 590550"/>
                <a:gd name="connsiteY5" fmla="*/ 130302 h 149351"/>
                <a:gd name="connsiteX6" fmla="*/ 571500 w 590550"/>
                <a:gd name="connsiteY6" fmla="*/ 73152 h 149351"/>
                <a:gd name="connsiteX7" fmla="*/ 379952 w 590550"/>
                <a:gd name="connsiteY7" fmla="*/ 19050 h 149351"/>
                <a:gd name="connsiteX8" fmla="*/ 381381 w 590550"/>
                <a:gd name="connsiteY8" fmla="*/ 95 h 149351"/>
                <a:gd name="connsiteX9" fmla="*/ 590550 w 590550"/>
                <a:gd name="connsiteY9" fmla="*/ 73247 h 149351"/>
                <a:gd name="connsiteX10" fmla="*/ 295275 w 590550"/>
                <a:gd name="connsiteY10" fmla="*/ 149352 h 1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149351">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grpFill/>
            <a:ln w="9525" cap="flat">
              <a:noFill/>
              <a:prstDash val="solid"/>
              <a:miter/>
            </a:ln>
          </p:spPr>
          <p:txBody>
            <a:bodyPr rtlCol="0" anchor="ctr"/>
            <a:lstStyle/>
            <a:p>
              <a:endParaRPr lang="en-RU" sz="2069"/>
            </a:p>
          </p:txBody>
        </p:sp>
        <p:sp>
          <p:nvSpPr>
            <p:cNvPr id="39" name="Freeform 38">
              <a:extLst>
                <a:ext uri="{FF2B5EF4-FFF2-40B4-BE49-F238E27FC236}">
                  <a16:creationId xmlns:a16="http://schemas.microsoft.com/office/drawing/2014/main" id="{EADD8E1E-F58C-6B43-B09B-B26062F56B8B}"/>
                </a:ext>
              </a:extLst>
            </p:cNvPr>
            <p:cNvSpPr/>
            <p:nvPr/>
          </p:nvSpPr>
          <p:spPr>
            <a:xfrm>
              <a:off x="-33330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0" name="Freeform 39">
              <a:extLst>
                <a:ext uri="{FF2B5EF4-FFF2-40B4-BE49-F238E27FC236}">
                  <a16:creationId xmlns:a16="http://schemas.microsoft.com/office/drawing/2014/main" id="{7A01238A-C9FA-B444-8533-55BEDB7CFD0D}"/>
                </a:ext>
              </a:extLst>
            </p:cNvPr>
            <p:cNvSpPr/>
            <p:nvPr/>
          </p:nvSpPr>
          <p:spPr>
            <a:xfrm>
              <a:off x="-33330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1" name="Freeform 40">
              <a:extLst>
                <a:ext uri="{FF2B5EF4-FFF2-40B4-BE49-F238E27FC236}">
                  <a16:creationId xmlns:a16="http://schemas.microsoft.com/office/drawing/2014/main" id="{38F57595-3B2F-9C42-A7CF-C138CA8455EF}"/>
                </a:ext>
              </a:extLst>
            </p:cNvPr>
            <p:cNvSpPr/>
            <p:nvPr/>
          </p:nvSpPr>
          <p:spPr>
            <a:xfrm>
              <a:off x="-33330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2" name="Freeform 41">
              <a:extLst>
                <a:ext uri="{FF2B5EF4-FFF2-40B4-BE49-F238E27FC236}">
                  <a16:creationId xmlns:a16="http://schemas.microsoft.com/office/drawing/2014/main" id="{FF6AF38E-E561-DF4C-B761-F34844C3490A}"/>
                </a:ext>
              </a:extLst>
            </p:cNvPr>
            <p:cNvSpPr/>
            <p:nvPr/>
          </p:nvSpPr>
          <p:spPr>
            <a:xfrm>
              <a:off x="-36759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3" name="Freeform 42">
              <a:extLst>
                <a:ext uri="{FF2B5EF4-FFF2-40B4-BE49-F238E27FC236}">
                  <a16:creationId xmlns:a16="http://schemas.microsoft.com/office/drawing/2014/main" id="{52FD4CE6-B06A-224F-86F7-68222A78D368}"/>
                </a:ext>
              </a:extLst>
            </p:cNvPr>
            <p:cNvSpPr/>
            <p:nvPr/>
          </p:nvSpPr>
          <p:spPr>
            <a:xfrm>
              <a:off x="-36759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4" name="Freeform 43">
              <a:extLst>
                <a:ext uri="{FF2B5EF4-FFF2-40B4-BE49-F238E27FC236}">
                  <a16:creationId xmlns:a16="http://schemas.microsoft.com/office/drawing/2014/main" id="{F02CF2D7-1182-F546-9DCC-7C40B361FBED}"/>
                </a:ext>
              </a:extLst>
            </p:cNvPr>
            <p:cNvSpPr/>
            <p:nvPr/>
          </p:nvSpPr>
          <p:spPr>
            <a:xfrm>
              <a:off x="-36759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gr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95485" y="2167544"/>
            <a:ext cx="5434993" cy="3889855"/>
          </a:xfrm>
        </p:spPr>
        <p:txBody>
          <a:bodyPr/>
          <a:lstStyle/>
          <a:p>
            <a:r>
              <a:rPr lang="en-US" sz="2000" dirty="0"/>
              <a:t>“</a:t>
            </a:r>
            <a:r>
              <a:rPr lang="en-US" sz="2000" b="1" dirty="0"/>
              <a:t>Mental Health is as important to our well being as physical health</a:t>
            </a:r>
            <a:r>
              <a:rPr lang="en-US" sz="2000" dirty="0"/>
              <a:t>” stated by Ursula von der </a:t>
            </a:r>
            <a:r>
              <a:rPr lang="en-US" sz="2000" dirty="0" err="1"/>
              <a:t>Leyen</a:t>
            </a:r>
            <a:r>
              <a:rPr lang="en-US" sz="2000" dirty="0"/>
              <a:t>, President of the European Commission during the  Conference of Future of Europe, 2023 </a:t>
            </a:r>
          </a:p>
          <a:p>
            <a:endParaRPr lang="en-US" sz="2000" dirty="0"/>
          </a:p>
          <a:p>
            <a:r>
              <a:rPr lang="en-US" sz="2000" b="1" dirty="0"/>
              <a:t>Mental Health is essential to quality of digital work life. </a:t>
            </a:r>
          </a:p>
          <a:p>
            <a:endParaRPr lang="en-US" sz="2000" b="1" dirty="0"/>
          </a:p>
          <a:p>
            <a:r>
              <a:rPr lang="en-US" sz="2000" dirty="0"/>
              <a:t>When an individual is in a state of good mental health, the person has a positive outlook and can accomplish daily task and responsibilities and  maintain work relationships ( Dr. Dempster, 2022) </a:t>
            </a:r>
          </a:p>
          <a:p>
            <a:endParaRPr lang="en-US"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The Future of Work: Rise of Digital Working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US" sz="2200" dirty="0"/>
              <a:t>According to the World Economic Forum (2023), technology adoption and </a:t>
            </a:r>
            <a:r>
              <a:rPr lang="en-US" sz="2200" dirty="0" err="1"/>
              <a:t>digitalisation</a:t>
            </a:r>
            <a:r>
              <a:rPr lang="en-US" sz="2200" dirty="0"/>
              <a:t>  will be a key driver of business transformation in the future.  This will  lead to a continuous rise  of  telecommuting jobs and  rapid  use of digital technologies in the workplace  and will have an impact on employees’ mental health. </a:t>
            </a:r>
          </a:p>
          <a:p>
            <a:r>
              <a:rPr lang="en-US" sz="2200" dirty="0"/>
              <a:t> </a:t>
            </a:r>
          </a:p>
          <a:p>
            <a:r>
              <a:rPr lang="en-US" sz="2200" dirty="0"/>
              <a:t>Human and work performance and mental health go hand in hand. Prioritizing mental health of employees is critical in every </a:t>
            </a:r>
            <a:r>
              <a:rPr lang="en-US" sz="2200" dirty="0" err="1"/>
              <a:t>organisation</a:t>
            </a:r>
            <a:r>
              <a:rPr lang="en-US" sz="2200" dirty="0"/>
              <a:t>, schools, company and institutions. </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Benefits of G.O.O.D Mental Health and its Impact on Employees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2040982"/>
            <a:ext cx="10259197" cy="4439577"/>
          </a:xfrm>
        </p:spPr>
        <p:txBody>
          <a:bodyPr/>
          <a:lstStyle/>
          <a:p>
            <a:r>
              <a:rPr lang="en-US" dirty="0"/>
              <a:t>There are many benefits of having a good mental health state on employees:</a:t>
            </a:r>
          </a:p>
          <a:p>
            <a:endParaRPr lang="en-US" dirty="0"/>
          </a:p>
          <a:p>
            <a:r>
              <a:rPr lang="en-US" sz="2800" b="1" dirty="0"/>
              <a:t>G</a:t>
            </a:r>
            <a:r>
              <a:rPr lang="en-US" dirty="0"/>
              <a:t> – </a:t>
            </a:r>
            <a:r>
              <a:rPr lang="en-US" b="1" dirty="0" err="1"/>
              <a:t>ain</a:t>
            </a:r>
            <a:r>
              <a:rPr lang="en-US" dirty="0"/>
              <a:t> more focus and motivation to work thus boosting productivity levels of employees </a:t>
            </a:r>
          </a:p>
          <a:p>
            <a:r>
              <a:rPr lang="en-US" sz="2800" b="1" dirty="0"/>
              <a:t>0</a:t>
            </a:r>
            <a:r>
              <a:rPr lang="en-US" dirty="0"/>
              <a:t> – </a:t>
            </a:r>
            <a:r>
              <a:rPr lang="en-US" b="1" dirty="0" err="1"/>
              <a:t>perate</a:t>
            </a:r>
            <a:r>
              <a:rPr lang="en-US" b="1" dirty="0"/>
              <a:t> </a:t>
            </a:r>
            <a:r>
              <a:rPr lang="en-US" dirty="0"/>
              <a:t>a positive mindset to deal with everyday work related stress  in a changing fast paced digital landscape</a:t>
            </a:r>
            <a:endParaRPr lang="en-US" b="1" dirty="0"/>
          </a:p>
          <a:p>
            <a:r>
              <a:rPr lang="en-US" sz="2800" b="1" dirty="0"/>
              <a:t>0 </a:t>
            </a:r>
            <a:r>
              <a:rPr lang="en-US" dirty="0"/>
              <a:t>– </a:t>
            </a:r>
            <a:r>
              <a:rPr lang="en-US" b="1" dirty="0"/>
              <a:t>pen</a:t>
            </a:r>
            <a:r>
              <a:rPr lang="en-US" dirty="0"/>
              <a:t> to collaborating  and engaging with colleagues online and offline which can contribute to building a stronger team and communication in the workplace </a:t>
            </a:r>
          </a:p>
          <a:p>
            <a:r>
              <a:rPr lang="en-US" sz="2800" b="1" dirty="0"/>
              <a:t>D</a:t>
            </a:r>
            <a:r>
              <a:rPr lang="en-US" dirty="0"/>
              <a:t>- </a:t>
            </a:r>
            <a:r>
              <a:rPr lang="en-US" b="1" dirty="0" err="1"/>
              <a:t>evelop</a:t>
            </a:r>
            <a:r>
              <a:rPr lang="en-US" b="1" dirty="0"/>
              <a:t> </a:t>
            </a:r>
            <a:r>
              <a:rPr lang="en-US" dirty="0"/>
              <a:t>an overall sense of balance and well-being which leads to increase cognitive capacity to learn, and  better decision making process in the workplace </a:t>
            </a:r>
            <a:endParaRPr lang="en-US" b="1" dirty="0"/>
          </a:p>
        </p:txBody>
      </p:sp>
    </p:spTree>
    <p:extLst>
      <p:ext uri="{BB962C8B-B14F-4D97-AF65-F5344CB8AC3E}">
        <p14:creationId xmlns:p14="http://schemas.microsoft.com/office/powerpoint/2010/main" val="35786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Why is Digital Wellbeing Important?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4693261"/>
          </a:xfrm>
        </p:spPr>
        <p:txBody>
          <a:bodyPr/>
          <a:lstStyle/>
          <a:p>
            <a:r>
              <a:rPr lang="en-US" sz="2000" b="1" dirty="0"/>
              <a:t>Increased use of technology </a:t>
            </a:r>
            <a:r>
              <a:rPr lang="en-US" sz="2000" dirty="0"/>
              <a:t>can be directly linked to mental health issues and disturbance in the human behavior. The excessive use of technology at workplace can lead to burnout. Employers can adopt tools and practices that moderate technology usage to promote healthier life and work.</a:t>
            </a:r>
          </a:p>
          <a:p>
            <a:pPr marL="0"/>
            <a:endParaRPr lang="en-US" sz="2000" dirty="0"/>
          </a:p>
          <a:p>
            <a:r>
              <a:rPr lang="en-US" sz="2000" b="1" dirty="0"/>
              <a:t>Digital wellbeing is crucial for businesses </a:t>
            </a:r>
            <a:r>
              <a:rPr lang="en-US" sz="2000" dirty="0"/>
              <a:t>as it impacts employee performance, health, and job satisfaction. </a:t>
            </a:r>
            <a:r>
              <a:rPr lang="en-US" sz="2000" dirty="0" err="1"/>
              <a:t>Prioritising</a:t>
            </a:r>
            <a:r>
              <a:rPr lang="en-US" sz="2000" dirty="0"/>
              <a:t> digital wellbeing helps maintain productivity, reduces the risk of burnout, and fosters a positive work culture. Businesses that support digital wellbeing attract and retain talent, promote innovation, and ensure a healthy work-life balance. By implementing strategies that encourage balanced digital use and provide breaks, </a:t>
            </a:r>
            <a:r>
              <a:rPr lang="en-US" sz="2000" dirty="0" err="1"/>
              <a:t>organisations</a:t>
            </a:r>
            <a:r>
              <a:rPr lang="en-US" sz="2000" dirty="0"/>
              <a:t> can create a more engaged, productive, and resilient workforce.</a:t>
            </a:r>
          </a:p>
          <a:p>
            <a:endParaRPr lang="en-US" sz="2000" dirty="0"/>
          </a:p>
          <a:p>
            <a:endParaRPr lang="en-US" sz="2000" b="1" dirty="0"/>
          </a:p>
          <a:p>
            <a:endParaRPr lang="en-US" sz="20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59DFB3-3099-47AA-AA6A-0EF967462C2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10988</TotalTime>
  <Words>4431</Words>
  <Application>Microsoft Office PowerPoint</Application>
  <PresentationFormat>Widescreen</PresentationFormat>
  <Paragraphs>333</Paragraphs>
  <Slides>51</Slides>
  <Notes>21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451</cp:revision>
  <dcterms:created xsi:type="dcterms:W3CDTF">2021-06-15T11:45:52Z</dcterms:created>
  <dcterms:modified xsi:type="dcterms:W3CDTF">2024-01-24T10:20:30Z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