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handoutMasterIdLst>
    <p:handoutMasterId r:id="rId57"/>
  </p:handoutMasterIdLst>
  <p:sldIdLst>
    <p:sldId id="690" r:id="rId5"/>
    <p:sldId id="691" r:id="rId6"/>
    <p:sldId id="692" r:id="rId7"/>
    <p:sldId id="693" r:id="rId8"/>
    <p:sldId id="714" r:id="rId9"/>
    <p:sldId id="678" r:id="rId10"/>
    <p:sldId id="717" r:id="rId11"/>
    <p:sldId id="689" r:id="rId12"/>
    <p:sldId id="718" r:id="rId13"/>
    <p:sldId id="4350" r:id="rId14"/>
    <p:sldId id="4351" r:id="rId15"/>
    <p:sldId id="4352" r:id="rId16"/>
    <p:sldId id="688" r:id="rId17"/>
    <p:sldId id="696" r:id="rId18"/>
    <p:sldId id="699" r:id="rId19"/>
    <p:sldId id="4353" r:id="rId20"/>
    <p:sldId id="4446" r:id="rId21"/>
    <p:sldId id="4449" r:id="rId22"/>
    <p:sldId id="4448" r:id="rId23"/>
    <p:sldId id="4354" r:id="rId24"/>
    <p:sldId id="706" r:id="rId25"/>
    <p:sldId id="705" r:id="rId26"/>
    <p:sldId id="702" r:id="rId27"/>
    <p:sldId id="704" r:id="rId28"/>
    <p:sldId id="4450" r:id="rId29"/>
    <p:sldId id="4451" r:id="rId30"/>
    <p:sldId id="4452" r:id="rId31"/>
    <p:sldId id="4453" r:id="rId32"/>
    <p:sldId id="4454" r:id="rId33"/>
    <p:sldId id="715" r:id="rId34"/>
    <p:sldId id="719" r:id="rId35"/>
    <p:sldId id="720" r:id="rId36"/>
    <p:sldId id="4342" r:id="rId37"/>
    <p:sldId id="4343" r:id="rId38"/>
    <p:sldId id="4344" r:id="rId39"/>
    <p:sldId id="4345" r:id="rId40"/>
    <p:sldId id="4347" r:id="rId41"/>
    <p:sldId id="4346" r:id="rId42"/>
    <p:sldId id="4348" r:id="rId43"/>
    <p:sldId id="4349" r:id="rId44"/>
    <p:sldId id="716" r:id="rId45"/>
    <p:sldId id="708" r:id="rId46"/>
    <p:sldId id="701" r:id="rId47"/>
    <p:sldId id="711" r:id="rId48"/>
    <p:sldId id="707" r:id="rId49"/>
    <p:sldId id="4331" r:id="rId50"/>
    <p:sldId id="4455" r:id="rId51"/>
    <p:sldId id="669" r:id="rId52"/>
    <p:sldId id="712" r:id="rId53"/>
    <p:sldId id="713" r:id="rId54"/>
    <p:sldId id="677" r:id="rId5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305C6F"/>
    <a:srgbClr val="7C946D"/>
    <a:srgbClr val="005744"/>
    <a:srgbClr val="94A2A2"/>
    <a:srgbClr val="151D24"/>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6" autoAdjust="0"/>
    <p:restoredTop sz="82056" autoAdjust="0"/>
  </p:normalViewPr>
  <p:slideViewPr>
    <p:cSldViewPr snapToGrid="0" snapToObjects="1">
      <p:cViewPr varScale="1">
        <p:scale>
          <a:sx n="52" d="100"/>
          <a:sy n="52" d="100"/>
        </p:scale>
        <p:origin x="980" y="24"/>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9975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a:t>
            </a:r>
          </a:p>
          <a:p>
            <a:r>
              <a:rPr lang="en-PH" dirty="0"/>
              <a:t>https://www.youtube.com/results?search_query=strategies+to+fight+digitial+overload</a:t>
            </a:r>
          </a:p>
          <a:p>
            <a:endParaRPr lang="en-PH" dirty="0"/>
          </a:p>
          <a:p>
            <a:endParaRPr lang="en-PH" dirty="0"/>
          </a:p>
        </p:txBody>
      </p:sp>
    </p:spTree>
    <p:extLst>
      <p:ext uri="{BB962C8B-B14F-4D97-AF65-F5344CB8AC3E}">
        <p14:creationId xmlns:p14="http://schemas.microsoft.com/office/powerpoint/2010/main" val="325159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endParaRPr lang="en-PH" dirty="0"/>
          </a:p>
          <a:p>
            <a:r>
              <a:rPr lang="en-PH" dirty="0"/>
              <a:t>Bishop I (2022). Digital Exhaustion: Redefining work-life balance </a:t>
            </a:r>
          </a:p>
          <a:p>
            <a:r>
              <a:rPr lang="en-PH" dirty="0"/>
              <a:t>https://enterprisersproject.com/article/2022/5/digital-exhaustion-work-life-balance</a:t>
            </a:r>
          </a:p>
          <a:p>
            <a:endParaRPr lang="en-PH" dirty="0"/>
          </a:p>
          <a:p>
            <a:r>
              <a:rPr lang="en-PH" dirty="0"/>
              <a:t>PAW Research Center (2021). The Internet and the Pandemic </a:t>
            </a:r>
          </a:p>
          <a:p>
            <a:r>
              <a:rPr lang="en-PH" dirty="0"/>
              <a:t>https://www.pewresearch.org/internet/2021/09/01/the-internet-and-the-pandemic/</a:t>
            </a:r>
          </a:p>
          <a:p>
            <a:endParaRPr lang="en-PH" dirty="0"/>
          </a:p>
          <a:p>
            <a:endParaRPr lang="en-PH" dirty="0"/>
          </a:p>
          <a:p>
            <a:endParaRPr lang="en-PH" dirty="0"/>
          </a:p>
        </p:txBody>
      </p:sp>
    </p:spTree>
    <p:extLst>
      <p:ext uri="{BB962C8B-B14F-4D97-AF65-F5344CB8AC3E}">
        <p14:creationId xmlns:p14="http://schemas.microsoft.com/office/powerpoint/2010/main" val="265920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r>
              <a:rPr lang="en-PH" dirty="0"/>
              <a:t>Source: </a:t>
            </a:r>
          </a:p>
          <a:p>
            <a:r>
              <a:rPr lang="en-PH" dirty="0" err="1"/>
              <a:t>Kokshagina,O</a:t>
            </a:r>
            <a:r>
              <a:rPr lang="en-PH" dirty="0"/>
              <a:t> (2021).  Too much information: The COVID work revolution has increased digital overload. </a:t>
            </a:r>
          </a:p>
          <a:p>
            <a:r>
              <a:rPr lang="en-PH" dirty="0"/>
              <a:t>https://www.rmit.edu.au/news/all-news/2021/jan/digital-overload</a:t>
            </a:r>
          </a:p>
          <a:p>
            <a:endParaRPr lang="en-PH" dirty="0"/>
          </a:p>
        </p:txBody>
      </p:sp>
    </p:spTree>
    <p:extLst>
      <p:ext uri="{BB962C8B-B14F-4D97-AF65-F5344CB8AC3E}">
        <p14:creationId xmlns:p14="http://schemas.microsoft.com/office/powerpoint/2010/main" val="130414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2764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59613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3958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73064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6321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https://www.digitaldetox.com/score/</a:t>
            </a:r>
          </a:p>
          <a:p>
            <a:endParaRPr lang="en-PH" dirty="0"/>
          </a:p>
          <a:p>
            <a:endParaRPr lang="en-PH" dirty="0"/>
          </a:p>
        </p:txBody>
      </p:sp>
    </p:spTree>
    <p:extLst>
      <p:ext uri="{BB962C8B-B14F-4D97-AF65-F5344CB8AC3E}">
        <p14:creationId xmlns:p14="http://schemas.microsoft.com/office/powerpoint/2010/main" val="174049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29790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https://wellbeing.google/</a:t>
            </a:r>
          </a:p>
          <a:p>
            <a:endParaRPr lang="en-PH" dirty="0"/>
          </a:p>
        </p:txBody>
      </p:sp>
    </p:spTree>
    <p:extLst>
      <p:ext uri="{BB962C8B-B14F-4D97-AF65-F5344CB8AC3E}">
        <p14:creationId xmlns:p14="http://schemas.microsoft.com/office/powerpoint/2010/main" val="337845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http://thedigitalwellbeingpodcast.com/</a:t>
            </a:r>
          </a:p>
          <a:p>
            <a:endParaRPr lang="en-PH" dirty="0"/>
          </a:p>
        </p:txBody>
      </p:sp>
    </p:spTree>
    <p:extLst>
      <p:ext uri="{BB962C8B-B14F-4D97-AF65-F5344CB8AC3E}">
        <p14:creationId xmlns:p14="http://schemas.microsoft.com/office/powerpoint/2010/main" val="611649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112229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52036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r>
              <a:rPr lang="en-PH" dirty="0"/>
              <a:t>https://ec.europa.eu/commission/presscorner/detail/en/ip_23_3050</a:t>
            </a:r>
          </a:p>
          <a:p>
            <a:endParaRPr lang="en-PH" dirty="0"/>
          </a:p>
          <a:p>
            <a:r>
              <a:rPr lang="en-PH" dirty="0" err="1"/>
              <a:t>Girolimon</a:t>
            </a:r>
            <a:r>
              <a:rPr lang="en-PH" dirty="0"/>
              <a:t>, M. (2022). Why is mental health important?. Southern New Hampshire University. </a:t>
            </a:r>
          </a:p>
          <a:p>
            <a:r>
              <a:rPr lang="en-PH" dirty="0"/>
              <a:t>https://www.snhu.edu/about-us/newsroom/education/why-is-mental-health-important</a:t>
            </a:r>
          </a:p>
          <a:p>
            <a:endParaRPr lang="en-PH" dirty="0"/>
          </a:p>
        </p:txBody>
      </p:sp>
    </p:spTree>
    <p:extLst>
      <p:ext uri="{BB962C8B-B14F-4D97-AF65-F5344CB8AC3E}">
        <p14:creationId xmlns:p14="http://schemas.microsoft.com/office/powerpoint/2010/main" val="237859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8251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https://blog.google/products/android/search-jomo-new-research-digital-wellbeing/</a:t>
            </a:r>
          </a:p>
        </p:txBody>
      </p:sp>
    </p:spTree>
    <p:extLst>
      <p:ext uri="{BB962C8B-B14F-4D97-AF65-F5344CB8AC3E}">
        <p14:creationId xmlns:p14="http://schemas.microsoft.com/office/powerpoint/2010/main" val="320714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pPr marL="0" marR="0" lvl="0" indent="0" algn="l" defTabSz="875998" rtl="0" eaLnBrk="1" fontAlgn="auto" latinLnBrk="0" hangingPunct="1">
              <a:lnSpc>
                <a:spcPct val="100000"/>
              </a:lnSpc>
              <a:spcBef>
                <a:spcPts val="0"/>
              </a:spcBef>
              <a:spcAft>
                <a:spcPts val="0"/>
              </a:spcAft>
              <a:buClrTx/>
              <a:buSzTx/>
              <a:buFontTx/>
              <a:buNone/>
              <a:tabLst/>
              <a:defRPr/>
            </a:pPr>
            <a:r>
              <a:rPr lang="en-PH" dirty="0"/>
              <a:t>Source: https://blog.google/products/android/search-jomo-new-research-digital-wellbeing/</a:t>
            </a:r>
          </a:p>
          <a:p>
            <a:endParaRPr lang="en-PH" dirty="0"/>
          </a:p>
          <a:p>
            <a:endParaRPr lang="en-PH" dirty="0"/>
          </a:p>
        </p:txBody>
      </p:sp>
    </p:spTree>
    <p:extLst>
      <p:ext uri="{BB962C8B-B14F-4D97-AF65-F5344CB8AC3E}">
        <p14:creationId xmlns:p14="http://schemas.microsoft.com/office/powerpoint/2010/main" val="388205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Further links: https://www.androidauthority.com/best-digital-wellbeing-apps-android-3063173/</a:t>
            </a:r>
          </a:p>
          <a:p>
            <a:endParaRPr lang="en-PH" dirty="0"/>
          </a:p>
          <a:p>
            <a:endParaRPr lang="en-PH" dirty="0"/>
          </a:p>
          <a:p>
            <a:endParaRPr lang="en-PH" dirty="0"/>
          </a:p>
        </p:txBody>
      </p:sp>
    </p:spTree>
    <p:extLst>
      <p:ext uri="{BB962C8B-B14F-4D97-AF65-F5344CB8AC3E}">
        <p14:creationId xmlns:p14="http://schemas.microsoft.com/office/powerpoint/2010/main" val="331100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71583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a:t>
            </a:r>
          </a:p>
          <a:p>
            <a:endParaRPr lang="en-PH" dirty="0"/>
          </a:p>
          <a:p>
            <a:r>
              <a:rPr lang="en-PH" dirty="0" err="1"/>
              <a:t>Meyer,G</a:t>
            </a:r>
            <a:r>
              <a:rPr lang="en-PH" dirty="0"/>
              <a:t> (2023). What is Digital Overload and How to Prevent it?</a:t>
            </a:r>
          </a:p>
          <a:p>
            <a:r>
              <a:rPr lang="en-PH" dirty="0"/>
              <a:t> https://nbold.co/what-is-digital-overload-and-how-to-prevent-it/</a:t>
            </a:r>
          </a:p>
          <a:p>
            <a:endParaRPr lang="en-PH" dirty="0"/>
          </a:p>
        </p:txBody>
      </p:sp>
    </p:spTree>
    <p:extLst>
      <p:ext uri="{BB962C8B-B14F-4D97-AF65-F5344CB8AC3E}">
        <p14:creationId xmlns:p14="http://schemas.microsoft.com/office/powerpoint/2010/main" val="35538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397861725"/>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520398926"/>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8AB8FE4E-9FAD-30BE-C8C8-1C55C791DB78}"/>
              </a:ext>
            </a:extLst>
          </p:cNvPr>
          <p:cNvPicPr>
            <a:picLocks noChangeAspect="1"/>
          </p:cNvPicPr>
          <p:nvPr userDrawn="1"/>
        </p:nvPicPr>
        <p:blipFill>
          <a:blip r:embed="rId2"/>
          <a:stretch>
            <a:fillRect/>
          </a:stretch>
        </p:blipFill>
        <p:spPr>
          <a:xfrm>
            <a:off x="584503" y="6113564"/>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D531EA86-0436-F423-CA31-5958AE8BCA25}"/>
              </a:ext>
            </a:extLst>
          </p:cNvPr>
          <p:cNvPicPr>
            <a:picLocks noChangeAspect="1"/>
          </p:cNvPicPr>
          <p:nvPr userDrawn="1"/>
        </p:nvPicPr>
        <p:blipFill>
          <a:blip r:embed="rId2"/>
          <a:stretch>
            <a:fillRect/>
          </a:stretch>
        </p:blipFill>
        <p:spPr>
          <a:xfrm>
            <a:off x="755603" y="5976828"/>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ACD1CF8B-08D3-B926-DAED-C8285FAD9EA1}"/>
              </a:ext>
            </a:extLst>
          </p:cNvPr>
          <p:cNvPicPr>
            <a:picLocks noChangeAspect="1"/>
          </p:cNvPicPr>
          <p:nvPr userDrawn="1"/>
        </p:nvPicPr>
        <p:blipFill>
          <a:blip r:embed="rId2"/>
          <a:stretch>
            <a:fillRect/>
          </a:stretch>
        </p:blipFill>
        <p:spPr>
          <a:xfrm>
            <a:off x="9264293"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03" r:id="rId6"/>
    <p:sldLayoutId id="2147483700" r:id="rId7"/>
    <p:sldLayoutId id="2147483723" r:id="rId8"/>
    <p:sldLayoutId id="2147483698" r:id="rId9"/>
    <p:sldLayoutId id="2147483695" r:id="rId10"/>
    <p:sldLayoutId id="2147483702" r:id="rId11"/>
    <p:sldLayoutId id="2147483735" r:id="rId12"/>
    <p:sldLayoutId id="2147483734" r:id="rId13"/>
    <p:sldLayoutId id="2147483708" r:id="rId14"/>
    <p:sldLayoutId id="2147483733" r:id="rId15"/>
    <p:sldLayoutId id="2147483738" r:id="rId16"/>
    <p:sldLayoutId id="2147483739"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ideo" Target="https://www.youtube.com/embed/fxUn4PYPvPQ"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hyperlink" Target="https://www.digitaldetox.com/score/"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wellbeing.google/"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thedigitalwellbeingpodcast.com/"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4032235" cy="1008397"/>
          </a:xfrm>
          <a:prstGeom prst="rect">
            <a:avLst/>
          </a:prstGeom>
        </p:spPr>
        <p:txBody>
          <a:bodyPr/>
          <a:lstStyle/>
          <a:p>
            <a:r>
              <a:rPr lang="pl-PL" sz="3200" b="1"/>
              <a:t>Dobrostan Psychiczny</a:t>
            </a:r>
            <a:endParaRPr lang="en-US" sz="3200" b="1"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a:t>
            </a:r>
            <a:r>
              <a:rPr lang="pl-PL" dirty="0"/>
              <a:t>ł</a:t>
            </a:r>
            <a:r>
              <a:rPr lang="en-US" dirty="0"/>
              <a:t> 4</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13F1D670-4850-CD1E-41BE-3A0ADEF53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lue text on a white background&#10;&#10;Description automatically generated">
            <a:extLst>
              <a:ext uri="{FF2B5EF4-FFF2-40B4-BE49-F238E27FC236}">
                <a16:creationId xmlns:a16="http://schemas.microsoft.com/office/drawing/2014/main" id="{0FDDE749-74EB-E0E1-0D67-9F54CA818256}"/>
              </a:ext>
            </a:extLst>
          </p:cNvPr>
          <p:cNvPicPr>
            <a:picLocks noChangeAspect="1"/>
          </p:cNvPicPr>
          <p:nvPr/>
        </p:nvPicPr>
        <p:blipFill>
          <a:blip r:embed="rId5"/>
          <a:stretch>
            <a:fillRect/>
          </a:stretch>
        </p:blipFill>
        <p:spPr>
          <a:xfrm>
            <a:off x="333672" y="6172149"/>
            <a:ext cx="2505116" cy="525561"/>
          </a:xfrm>
          <a:prstGeom prst="rect">
            <a:avLst/>
          </a:prstGeom>
        </p:spPr>
      </p:pic>
    </p:spTree>
    <p:extLst>
      <p:ext uri="{BB962C8B-B14F-4D97-AF65-F5344CB8AC3E}">
        <p14:creationId xmlns:p14="http://schemas.microsoft.com/office/powerpoint/2010/main" val="196688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a:t>
            </a:r>
            <a:r>
              <a:rPr lang="en-US" dirty="0" err="1"/>
              <a:t>Badania</a:t>
            </a:r>
            <a:r>
              <a:rPr lang="en-US" dirty="0"/>
              <a:t> </a:t>
            </a:r>
            <a:r>
              <a:rPr lang="en-US" dirty="0" err="1"/>
              <a:t>nad</a:t>
            </a:r>
            <a:r>
              <a:rPr lang="en-US" dirty="0"/>
              <a:t> </a:t>
            </a:r>
            <a:r>
              <a:rPr lang="en-US" dirty="0" err="1"/>
              <a:t>cyfrowym</a:t>
            </a:r>
            <a:r>
              <a:rPr lang="en-US" dirty="0"/>
              <a:t> </a:t>
            </a:r>
            <a:r>
              <a:rPr lang="en-US" dirty="0" err="1"/>
              <a:t>dobrostanem</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algn="just">
              <a:lnSpc>
                <a:spcPct val="107000"/>
              </a:lnSpc>
              <a:spcAft>
                <a:spcPts val="800"/>
              </a:spcAft>
            </a:pPr>
            <a:r>
              <a:rPr lang="pl-PL" kern="100" dirty="0">
                <a:effectLst/>
                <a:ea typeface="Calibri" panose="020F0502020204030204" pitchFamily="34" charset="0"/>
              </a:rPr>
              <a:t>Według badań przeprowadzonych przez zespół </a:t>
            </a:r>
            <a:r>
              <a:rPr lang="pl-PL" kern="100" dirty="0" err="1">
                <a:effectLst/>
                <a:ea typeface="Calibri" panose="020F0502020204030204" pitchFamily="34" charset="0"/>
              </a:rPr>
              <a:t>androidowy</a:t>
            </a:r>
            <a:r>
              <a:rPr lang="pl-PL" kern="100" dirty="0">
                <a:effectLst/>
                <a:ea typeface="Calibri" panose="020F0502020204030204" pitchFamily="34" charset="0"/>
              </a:rPr>
              <a:t> na 112 uczestnikach w Chinach, Japonii, Singapurze, Szwecji i USA w ciągu dwóch lat, okazało się, że urządzenia mobilne generują stres i niezdrowe relacje z urządzeniem cyfrowym (</a:t>
            </a:r>
            <a:r>
              <a:rPr lang="pl-PL" kern="100" dirty="0" err="1">
                <a:effectLst/>
                <a:ea typeface="Calibri" panose="020F0502020204030204" pitchFamily="34" charset="0"/>
              </a:rPr>
              <a:t>Aranda</a:t>
            </a:r>
            <a:r>
              <a:rPr lang="pl-PL" kern="100" dirty="0">
                <a:effectLst/>
                <a:ea typeface="Calibri" panose="020F0502020204030204" pitchFamily="34" charset="0"/>
              </a:rPr>
              <a:t>, 2018).</a:t>
            </a:r>
          </a:p>
          <a:p>
            <a:pPr algn="ctr">
              <a:lnSpc>
                <a:spcPct val="107000"/>
              </a:lnSpc>
              <a:spcAft>
                <a:spcPts val="800"/>
              </a:spcAft>
            </a:pPr>
            <a:endParaRPr lang="pl-PL" i="1" kern="100" dirty="0">
              <a:effectLst/>
              <a:ea typeface="Calibri" panose="020F0502020204030204" pitchFamily="34" charset="0"/>
            </a:endParaRPr>
          </a:p>
          <a:p>
            <a:pPr algn="ctr">
              <a:lnSpc>
                <a:spcPct val="107000"/>
              </a:lnSpc>
              <a:spcAft>
                <a:spcPts val="800"/>
              </a:spcAft>
            </a:pPr>
            <a:r>
              <a:rPr lang="pl-PL" i="1" kern="100" dirty="0">
                <a:effectLst/>
                <a:ea typeface="Calibri" panose="020F0502020204030204" pitchFamily="34" charset="0"/>
              </a:rPr>
              <a:t>"To jak więzienie. Można zatracić się w telefonie i nie wyjść z niego. Media społecznościowe, gry, bycie dostępnym [dla innych] przez cały dzień... nie możesz uciec". Po drugie, ludzie czują, że istnieje społeczny obowiązek szybkiego odpowiadania na wiadomości i bycia dostępnym przez cały czas: "Mój telefon jest jak małe zwierzątko - chodzi ze mną od pokoju do pokoju.</a:t>
            </a:r>
          </a:p>
        </p:txBody>
      </p:sp>
    </p:spTree>
    <p:extLst>
      <p:ext uri="{BB962C8B-B14F-4D97-AF65-F5344CB8AC3E}">
        <p14:creationId xmlns:p14="http://schemas.microsoft.com/office/powerpoint/2010/main" val="251211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a:t>
            </a:r>
            <a:r>
              <a:rPr lang="en-US" dirty="0" err="1"/>
              <a:t>Badania</a:t>
            </a:r>
            <a:r>
              <a:rPr lang="en-US" dirty="0"/>
              <a:t> </a:t>
            </a:r>
            <a:r>
              <a:rPr lang="en-US" dirty="0" err="1"/>
              <a:t>nad</a:t>
            </a:r>
            <a:r>
              <a:rPr lang="en-US" dirty="0"/>
              <a:t> </a:t>
            </a:r>
            <a:r>
              <a:rPr lang="en-US" dirty="0" err="1"/>
              <a:t>cyfrowym</a:t>
            </a:r>
            <a:r>
              <a:rPr lang="en-US" dirty="0"/>
              <a:t> </a:t>
            </a:r>
            <a:r>
              <a:rPr lang="en-US" dirty="0" err="1"/>
              <a:t>dobrostanem</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endParaRPr lang="pl-PL" dirty="0"/>
          </a:p>
          <a:p>
            <a:pPr marL="625475"/>
            <a:r>
              <a:rPr lang="pl-PL" dirty="0"/>
              <a:t>Jednym ze skutecznych sposobów na ułatwienie zdrowych relacji z urządzeniami cyfrowymi, takimi jak telefony komórkowe, jest monitorowanie czasu spędzanego na telefonach/laptopach.</a:t>
            </a:r>
          </a:p>
          <a:p>
            <a:pPr marL="625475"/>
            <a:endParaRPr lang="pl-PL" dirty="0"/>
          </a:p>
          <a:p>
            <a:pPr marL="625475"/>
            <a:endParaRPr lang="pl-PL" dirty="0"/>
          </a:p>
          <a:p>
            <a:pPr marL="625475"/>
            <a:r>
              <a:rPr lang="pl-PL" dirty="0"/>
              <a:t>Możesz poszukać narzędzi takich jak cyfrowy licznik czasu. Kiedy ludzie są świadomi informacji na temat własnego użytkowania, utoruje to drogę do refleksji i działań mających na celu poprawę.</a:t>
            </a:r>
          </a:p>
        </p:txBody>
      </p:sp>
    </p:spTree>
    <p:extLst>
      <p:ext uri="{BB962C8B-B14F-4D97-AF65-F5344CB8AC3E}">
        <p14:creationId xmlns:p14="http://schemas.microsoft.com/office/powerpoint/2010/main" val="278572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82104" y="460966"/>
            <a:ext cx="10483431" cy="804265"/>
          </a:xfrm>
        </p:spPr>
        <p:txBody>
          <a:bodyPr/>
          <a:lstStyle/>
          <a:p>
            <a:pPr algn="ctr"/>
            <a:r>
              <a:rPr lang="pl-PL" dirty="0"/>
              <a:t>Przykład: Aplikacja Digital </a:t>
            </a:r>
            <a:r>
              <a:rPr lang="pl-PL" dirty="0" err="1"/>
              <a:t>Well</a:t>
            </a:r>
            <a:r>
              <a:rPr lang="pl-PL" dirty="0"/>
              <a:t> </a:t>
            </a:r>
            <a:r>
              <a:rPr lang="pl-PL" dirty="0" err="1"/>
              <a:t>Being</a:t>
            </a:r>
            <a:endParaRPr lang="en-US" dirty="0"/>
          </a:p>
        </p:txBody>
      </p:sp>
      <p:pic>
        <p:nvPicPr>
          <p:cNvPr id="4" name="Picture 3">
            <a:extLst>
              <a:ext uri="{FF2B5EF4-FFF2-40B4-BE49-F238E27FC236}">
                <a16:creationId xmlns:a16="http://schemas.microsoft.com/office/drawing/2014/main" id="{9714C91A-A16C-4562-8770-A1D97C42B687}"/>
              </a:ext>
            </a:extLst>
          </p:cNvPr>
          <p:cNvPicPr>
            <a:picLocks noChangeAspect="1"/>
          </p:cNvPicPr>
          <p:nvPr/>
        </p:nvPicPr>
        <p:blipFill>
          <a:blip r:embed="rId3"/>
          <a:stretch>
            <a:fillRect/>
          </a:stretch>
        </p:blipFill>
        <p:spPr>
          <a:xfrm>
            <a:off x="1426465" y="1399781"/>
            <a:ext cx="7174992" cy="5458219"/>
          </a:xfrm>
          <a:prstGeom prst="rect">
            <a:avLst/>
          </a:prstGeom>
        </p:spPr>
      </p:pic>
    </p:spTree>
    <p:extLst>
      <p:ext uri="{BB962C8B-B14F-4D97-AF65-F5344CB8AC3E}">
        <p14:creationId xmlns:p14="http://schemas.microsoft.com/office/powerpoint/2010/main" val="2378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ROZDZIAŁ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pl-PL" dirty="0"/>
              <a:t>Głębsze </a:t>
            </a:r>
            <a:r>
              <a:rPr lang="en-US" dirty="0"/>
              <a:t>s</a:t>
            </a:r>
            <a:r>
              <a:rPr lang="pl-PL" dirty="0"/>
              <a:t>pojrzenie na cyfrowe przeciążenie i stres związany z technostresem</a:t>
            </a:r>
            <a:endParaRPr lang="en-US" dirty="0"/>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737286" y="500311"/>
            <a:ext cx="10483431" cy="804265"/>
          </a:xfrm>
        </p:spPr>
        <p:txBody>
          <a:bodyPr/>
          <a:lstStyle/>
          <a:p>
            <a:r>
              <a:rPr lang="pl-PL" dirty="0"/>
              <a:t>Cyfrowe przeciążenie w miejscu pracy</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5999" y="1209211"/>
            <a:ext cx="10748715" cy="4439577"/>
          </a:xfrm>
        </p:spPr>
        <p:txBody>
          <a:bodyPr/>
          <a:lstStyle/>
          <a:p>
            <a:pPr algn="just">
              <a:lnSpc>
                <a:spcPct val="107000"/>
              </a:lnSpc>
              <a:spcAft>
                <a:spcPts val="800"/>
              </a:spcAft>
            </a:pPr>
            <a:r>
              <a:rPr lang="pl-PL" sz="2200" kern="100" dirty="0">
                <a:effectLst/>
                <a:ea typeface="Calibri" panose="020F0502020204030204" pitchFamily="34" charset="0"/>
              </a:rPr>
              <a:t>Ponieważ technologia sprawia, że ​​jesteśmy coraz bardziej połączeni, rośnie obawa przed przeciążeniem cyfrowym w miejscu pracy.</a:t>
            </a:r>
          </a:p>
          <a:p>
            <a:pPr algn="just">
              <a:lnSpc>
                <a:spcPct val="107000"/>
              </a:lnSpc>
              <a:spcAft>
                <a:spcPts val="800"/>
              </a:spcAft>
            </a:pPr>
            <a:r>
              <a:rPr lang="pl-PL" sz="2200" b="1" kern="100" dirty="0">
                <a:effectLst/>
                <a:ea typeface="Calibri" panose="020F0502020204030204" pitchFamily="34" charset="0"/>
              </a:rPr>
              <a:t>Przeciążenie cyfrowe</a:t>
            </a:r>
            <a:r>
              <a:rPr lang="pl-PL" sz="2200" kern="100" dirty="0">
                <a:effectLst/>
                <a:ea typeface="Calibri" panose="020F0502020204030204" pitchFamily="34" charset="0"/>
              </a:rPr>
              <a:t> ma miejsce wtedy, gdy mamy do czynienia ze zbyt dużą ilością informacji z urządzeń cyfrowych. To przeciążenie ma miejsce wtedy, gdy ilość komunikacji przekracza nasze możliwości jej przetworzenia.</a:t>
            </a:r>
          </a:p>
          <a:p>
            <a:pPr algn="just">
              <a:lnSpc>
                <a:spcPct val="107000"/>
              </a:lnSpc>
              <a:spcAft>
                <a:spcPts val="800"/>
              </a:spcAft>
            </a:pPr>
            <a:r>
              <a:rPr lang="pl-PL" sz="2200" kern="100" dirty="0">
                <a:effectLst/>
                <a:ea typeface="Calibri" panose="020F0502020204030204" pitchFamily="34" charset="0"/>
              </a:rPr>
              <a:t>Cyfrowe przeciążenie to forma wyczerpania poznawczego wynikająca z ciągłego bombardowania przerwami w postaci powiadomień, e-maili, wiadomości błyskawicznych i SMS-ów.</a:t>
            </a:r>
          </a:p>
          <a:p>
            <a:pPr algn="just">
              <a:lnSpc>
                <a:spcPct val="107000"/>
              </a:lnSpc>
              <a:spcAft>
                <a:spcPts val="800"/>
              </a:spcAft>
            </a:pPr>
            <a:r>
              <a:rPr lang="pl-PL" sz="2200" kern="100" dirty="0">
                <a:effectLst/>
                <a:ea typeface="Calibri" panose="020F0502020204030204" pitchFamily="34" charset="0"/>
              </a:rPr>
              <a:t>Te rozpraszacze zakłócają przepływ pracy i tok myślenia, utrudniając skupienie. Może to prowadzić do technostresu, który odnosi się do niezdolności jednostki do radzenia sobie z wymaganiami związanymi z technologią w środowisku pracy.</a:t>
            </a:r>
          </a:p>
          <a:p>
            <a:pPr algn="just">
              <a:lnSpc>
                <a:spcPct val="107000"/>
              </a:lnSpc>
              <a:spcAft>
                <a:spcPts val="800"/>
              </a:spcAft>
            </a:pPr>
            <a:r>
              <a:rPr lang="pl-PL" sz="2200" kern="100" dirty="0">
                <a:effectLst/>
                <a:ea typeface="Calibri" panose="020F0502020204030204" pitchFamily="34" charset="0"/>
              </a:rPr>
              <a:t>Niedawne badanie </a:t>
            </a:r>
            <a:r>
              <a:rPr lang="pl-PL" sz="2200" kern="100" dirty="0" err="1">
                <a:effectLst/>
                <a:ea typeface="Calibri" panose="020F0502020204030204" pitchFamily="34" charset="0"/>
              </a:rPr>
              <a:t>Eurofound</a:t>
            </a:r>
            <a:r>
              <a:rPr lang="pl-PL" sz="2200" kern="100" dirty="0">
                <a:effectLst/>
                <a:ea typeface="Calibri" panose="020F0502020204030204" pitchFamily="34" charset="0"/>
              </a:rPr>
              <a:t> (2020) potwierdza powyższe. Na przykład bardzo zdalni pracownicy zgłaszają wyższy poziom niepokoju, stresu i zmęczenia niż ich koledzy pracujący w biurze.</a:t>
            </a:r>
          </a:p>
          <a:p>
            <a:endParaRPr lang="en-US" sz="2000" dirty="0"/>
          </a:p>
          <a:p>
            <a:endParaRPr lang="en-US" sz="2000" dirty="0"/>
          </a:p>
        </p:txBody>
      </p:sp>
    </p:spTree>
    <p:extLst>
      <p:ext uri="{BB962C8B-B14F-4D97-AF65-F5344CB8AC3E}">
        <p14:creationId xmlns:p14="http://schemas.microsoft.com/office/powerpoint/2010/main" val="10370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err="1"/>
              <a:t>Diagnozowanie</a:t>
            </a:r>
            <a:r>
              <a:rPr lang="en-US" dirty="0"/>
              <a:t> </a:t>
            </a:r>
            <a:r>
              <a:rPr lang="en-US" dirty="0" err="1"/>
              <a:t>wypalenia</a:t>
            </a:r>
            <a:r>
              <a:rPr lang="en-US" dirty="0"/>
              <a:t> </a:t>
            </a:r>
            <a:r>
              <a:rPr lang="en-US" dirty="0" err="1"/>
              <a:t>cyfrowego</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54309"/>
            <a:ext cx="9990183" cy="4439577"/>
          </a:xfrm>
        </p:spPr>
        <p:txBody>
          <a:bodyPr/>
          <a:lstStyle/>
          <a:p>
            <a:pPr algn="just">
              <a:lnSpc>
                <a:spcPct val="107000"/>
              </a:lnSpc>
              <a:spcAft>
                <a:spcPts val="800"/>
              </a:spcAft>
            </a:pPr>
            <a:r>
              <a:rPr lang="pl-PL" kern="100" dirty="0">
                <a:effectLst/>
                <a:ea typeface="Calibri" panose="020F0502020204030204" pitchFamily="34" charset="0"/>
              </a:rPr>
              <a:t>Poniżej przedstawiono oznaki i symptomy wskazujące, że pracownik doświadcza wypalenia cyfrowego (Meyer, G, 2023):</a:t>
            </a:r>
          </a:p>
          <a:p>
            <a:endParaRPr lang="en-US" dirty="0"/>
          </a:p>
          <a:p>
            <a:pPr algn="just">
              <a:lnSpc>
                <a:spcPct val="107000"/>
              </a:lnSpc>
              <a:spcAft>
                <a:spcPts val="800"/>
              </a:spcAft>
            </a:pPr>
            <a:r>
              <a:rPr lang="pl-PL" kern="100" dirty="0">
                <a:effectLst/>
                <a:ea typeface="Calibri" panose="020F0502020204030204" pitchFamily="34" charset="0"/>
              </a:rPr>
              <a:t>• Pesymistyczne podejście do życia i pracy</a:t>
            </a:r>
          </a:p>
          <a:p>
            <a:pPr algn="just">
              <a:lnSpc>
                <a:spcPct val="107000"/>
              </a:lnSpc>
              <a:spcAft>
                <a:spcPts val="800"/>
              </a:spcAft>
            </a:pPr>
            <a:r>
              <a:rPr lang="pl-PL" kern="100" dirty="0">
                <a:effectLst/>
                <a:ea typeface="Calibri" panose="020F0502020204030204" pitchFamily="34" charset="0"/>
              </a:rPr>
              <a:t>• Niepokój społeczny</a:t>
            </a:r>
          </a:p>
          <a:p>
            <a:pPr algn="just">
              <a:lnSpc>
                <a:spcPct val="107000"/>
              </a:lnSpc>
              <a:spcAft>
                <a:spcPts val="800"/>
              </a:spcAft>
            </a:pPr>
            <a:r>
              <a:rPr lang="pl-PL" kern="100" dirty="0">
                <a:effectLst/>
                <a:ea typeface="Calibri" panose="020F0502020204030204" pitchFamily="34" charset="0"/>
              </a:rPr>
              <a:t>• Depresja</a:t>
            </a:r>
          </a:p>
          <a:p>
            <a:pPr algn="just">
              <a:lnSpc>
                <a:spcPct val="107000"/>
              </a:lnSpc>
              <a:spcAft>
                <a:spcPts val="800"/>
              </a:spcAft>
            </a:pPr>
            <a:r>
              <a:rPr lang="pl-PL" kern="100" dirty="0">
                <a:effectLst/>
                <a:ea typeface="Calibri" panose="020F0502020204030204" pitchFamily="34" charset="0"/>
              </a:rPr>
              <a:t>• Niepokój lub trudności z zasypianiem</a:t>
            </a:r>
          </a:p>
          <a:p>
            <a:pPr algn="just">
              <a:lnSpc>
                <a:spcPct val="107000"/>
              </a:lnSpc>
              <a:spcAft>
                <a:spcPts val="800"/>
              </a:spcAft>
            </a:pPr>
            <a:r>
              <a:rPr lang="pl-PL" kern="100" dirty="0">
                <a:effectLst/>
                <a:ea typeface="Calibri" panose="020F0502020204030204" pitchFamily="34" charset="0"/>
              </a:rPr>
              <a:t>• Zmniejszone zainteresowanie i motywacja do pracy</a:t>
            </a:r>
          </a:p>
          <a:p>
            <a:pPr algn="just">
              <a:lnSpc>
                <a:spcPct val="107000"/>
              </a:lnSpc>
              <a:spcAft>
                <a:spcPts val="800"/>
              </a:spcAft>
            </a:pPr>
            <a:r>
              <a:rPr lang="pl-PL" kern="100" dirty="0">
                <a:effectLst/>
                <a:ea typeface="Calibri" panose="020F0502020204030204" pitchFamily="34" charset="0"/>
              </a:rPr>
              <a:t>• Uczucie stresu i obaw o pracę</a:t>
            </a:r>
          </a:p>
          <a:p>
            <a:pPr algn="just">
              <a:lnSpc>
                <a:spcPct val="107000"/>
              </a:lnSpc>
              <a:spcAft>
                <a:spcPts val="800"/>
              </a:spcAft>
            </a:pPr>
            <a:r>
              <a:rPr lang="pl-PL" kern="100" dirty="0">
                <a:effectLst/>
                <a:ea typeface="Calibri" panose="020F0502020204030204" pitchFamily="34" charset="0"/>
              </a:rPr>
              <a:t>• Spadek wydajności pracy</a:t>
            </a:r>
          </a:p>
          <a:p>
            <a:pPr algn="just">
              <a:lnSpc>
                <a:spcPct val="107000"/>
              </a:lnSpc>
              <a:spcAft>
                <a:spcPts val="800"/>
              </a:spcAft>
            </a:pPr>
            <a:r>
              <a:rPr lang="pl-PL" kern="100" dirty="0">
                <a:effectLst/>
                <a:ea typeface="Calibri" panose="020F0502020204030204" pitchFamily="34" charset="0"/>
              </a:rPr>
              <a:t>• Niska jakość wyników pracy</a:t>
            </a:r>
          </a:p>
        </p:txBody>
      </p:sp>
    </p:spTree>
    <p:extLst>
      <p:ext uri="{BB962C8B-B14F-4D97-AF65-F5344CB8AC3E}">
        <p14:creationId xmlns:p14="http://schemas.microsoft.com/office/powerpoint/2010/main" val="18274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00A982E-CDDC-3EA5-A505-DAB0D1D6B84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3576577" y="221963"/>
            <a:ext cx="8615424" cy="842867"/>
          </a:xfrm>
        </p:spPr>
        <p:txBody>
          <a:bodyPr/>
          <a:lstStyle/>
          <a:p>
            <a:r>
              <a:rPr lang="pl-PL" dirty="0"/>
              <a:t>7 oznak wyczerpania pracowników zdalnych</a:t>
            </a:r>
            <a:endParaRPr lang="en-IE"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303049" y="1123737"/>
            <a:ext cx="5574211" cy="4813657"/>
          </a:xfrm>
        </p:spPr>
        <p:txBody>
          <a:bodyPr/>
          <a:lstStyle/>
          <a:p>
            <a:pPr algn="just">
              <a:lnSpc>
                <a:spcPct val="107000"/>
              </a:lnSpc>
              <a:spcAft>
                <a:spcPts val="800"/>
              </a:spcAft>
            </a:pPr>
            <a:r>
              <a:rPr lang="pl-PL" sz="2200" kern="100" dirty="0">
                <a:effectLst/>
                <a:ea typeface="Calibri" panose="020F0502020204030204" pitchFamily="34" charset="0"/>
              </a:rPr>
              <a:t>Oto siedem rzeczy, które mogą wskazywać na to, że pracownik czuje się wyczerpany pracą:</a:t>
            </a:r>
          </a:p>
          <a:p>
            <a:endParaRPr lang="en-US" sz="2200" dirty="0"/>
          </a:p>
          <a:p>
            <a:pPr>
              <a:lnSpc>
                <a:spcPct val="107000"/>
              </a:lnSpc>
              <a:spcAft>
                <a:spcPts val="800"/>
              </a:spcAft>
            </a:pPr>
            <a:r>
              <a:rPr lang="pl-PL" sz="2200" kern="100" dirty="0">
                <a:effectLst/>
                <a:ea typeface="Calibri" panose="020F0502020204030204" pitchFamily="34" charset="0"/>
              </a:rPr>
              <a:t>1. Nie dotrzymuje terminów lub wykonuje pracę poniżej standardów</a:t>
            </a:r>
          </a:p>
          <a:p>
            <a:pPr>
              <a:lnSpc>
                <a:spcPct val="107000"/>
              </a:lnSpc>
              <a:spcAft>
                <a:spcPts val="800"/>
              </a:spcAft>
            </a:pPr>
            <a:r>
              <a:rPr lang="pl-PL" sz="2200" kern="100" dirty="0">
                <a:effectLst/>
                <a:ea typeface="Calibri" panose="020F0502020204030204" pitchFamily="34" charset="0"/>
              </a:rPr>
              <a:t>2. Przestaje oferować swój wkład</a:t>
            </a:r>
          </a:p>
          <a:p>
            <a:pPr>
              <a:lnSpc>
                <a:spcPct val="107000"/>
              </a:lnSpc>
              <a:spcAft>
                <a:spcPts val="800"/>
              </a:spcAft>
            </a:pPr>
            <a:r>
              <a:rPr lang="pl-PL" sz="2200" kern="100" dirty="0">
                <a:effectLst/>
                <a:ea typeface="Calibri" panose="020F0502020204030204" pitchFamily="34" charset="0"/>
              </a:rPr>
              <a:t>3.Dzwoni na chorobowe lub zmienia swój harmonogram</a:t>
            </a:r>
          </a:p>
          <a:p>
            <a:pPr>
              <a:lnSpc>
                <a:spcPct val="107000"/>
              </a:lnSpc>
              <a:spcAft>
                <a:spcPts val="800"/>
              </a:spcAft>
            </a:pPr>
            <a:r>
              <a:rPr lang="pl-PL" sz="2200" kern="100" dirty="0">
                <a:effectLst/>
                <a:ea typeface="Calibri" panose="020F0502020204030204" pitchFamily="34" charset="0"/>
              </a:rPr>
              <a:t>4. Nie wchodzi w interakcje ze współpracownikami</a:t>
            </a:r>
          </a:p>
          <a:p>
            <a:pPr>
              <a:lnSpc>
                <a:spcPct val="107000"/>
              </a:lnSpc>
              <a:spcAft>
                <a:spcPts val="800"/>
              </a:spcAft>
            </a:pPr>
            <a:r>
              <a:rPr lang="pl-PL" sz="2200" kern="100" dirty="0">
                <a:effectLst/>
                <a:ea typeface="Calibri" panose="020F0502020204030204" pitchFamily="34" charset="0"/>
              </a:rPr>
              <a:t>5. Nieobecność na spotkaniach</a:t>
            </a:r>
          </a:p>
          <a:p>
            <a:pPr>
              <a:lnSpc>
                <a:spcPct val="107000"/>
              </a:lnSpc>
              <a:spcAft>
                <a:spcPts val="800"/>
              </a:spcAft>
            </a:pPr>
            <a:r>
              <a:rPr lang="pl-PL" sz="2200" kern="100" dirty="0">
                <a:effectLst/>
                <a:ea typeface="Calibri" panose="020F0502020204030204" pitchFamily="34" charset="0"/>
              </a:rPr>
              <a:t>6. Rozmawia tylko o pracy</a:t>
            </a:r>
          </a:p>
          <a:p>
            <a:pPr>
              <a:lnSpc>
                <a:spcPct val="107000"/>
              </a:lnSpc>
              <a:spcAft>
                <a:spcPts val="800"/>
              </a:spcAft>
            </a:pPr>
            <a:r>
              <a:rPr lang="pl-PL" sz="2200" kern="100" dirty="0">
                <a:effectLst/>
                <a:ea typeface="Calibri" panose="020F0502020204030204" pitchFamily="34" charset="0"/>
              </a:rPr>
              <a:t>7. Nie jest zainteresowany rozwojem kariery</a:t>
            </a:r>
          </a:p>
          <a:p>
            <a:endParaRPr lang="en-IE" dirty="0"/>
          </a:p>
        </p:txBody>
      </p:sp>
    </p:spTree>
    <p:extLst>
      <p:ext uri="{BB962C8B-B14F-4D97-AF65-F5344CB8AC3E}">
        <p14:creationId xmlns:p14="http://schemas.microsoft.com/office/powerpoint/2010/main" val="330206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tock photo of analysis, anonymous, background Stock Photo">
            <a:extLst>
              <a:ext uri="{FF2B5EF4-FFF2-40B4-BE49-F238E27FC236}">
                <a16:creationId xmlns:a16="http://schemas.microsoft.com/office/drawing/2014/main" id="{C4DF23CA-D658-46C6-C081-99AEF4B197F3}"/>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398308" y="440624"/>
            <a:ext cx="7695368" cy="842867"/>
          </a:xfrm>
        </p:spPr>
        <p:txBody>
          <a:bodyPr/>
          <a:lstStyle/>
          <a:p>
            <a:r>
              <a:rPr lang="pl-PL" dirty="0"/>
              <a:t>Czynniki cyfrowego wypalenia i stresu</a:t>
            </a:r>
            <a:endParaRPr lang="en-IE"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446322"/>
            <a:ext cx="6027143" cy="4693261"/>
          </a:xfrm>
        </p:spPr>
        <p:txBody>
          <a:bodyPr/>
          <a:lstStyle/>
          <a:p>
            <a:pPr algn="just">
              <a:lnSpc>
                <a:spcPct val="107000"/>
              </a:lnSpc>
              <a:spcAft>
                <a:spcPts val="800"/>
              </a:spcAft>
            </a:pPr>
            <a:r>
              <a:rPr lang="pl-PL" sz="2000" kern="100" dirty="0">
                <a:effectLst/>
                <a:ea typeface="Calibri" panose="020F0502020204030204" pitchFamily="34" charset="0"/>
              </a:rPr>
              <a:t>1. </a:t>
            </a:r>
            <a:r>
              <a:rPr lang="pl-PL" sz="2000" b="1" kern="100" dirty="0">
                <a:effectLst/>
                <a:ea typeface="Calibri" panose="020F0502020204030204" pitchFamily="34" charset="0"/>
              </a:rPr>
              <a:t>Izolacja:</a:t>
            </a:r>
            <a:r>
              <a:rPr lang="pl-PL" sz="2000" kern="100" dirty="0">
                <a:effectLst/>
                <a:ea typeface="Calibri" panose="020F0502020204030204" pitchFamily="34" charset="0"/>
              </a:rPr>
              <a:t> Jednym ze znaczących wyzwań związanych z pracą zdalną jest potencjalne poczucie izolacji. Pracownikom zdalnym często brakuje swobodnych interakcji i koleżeństwa, które towarzyszą środowisku biurowemu. Ten brak interakcji twarzą w twarz może prowadzić do poczucia samotności, odłączenia i bycia poza pętlą, z których wszystkie mogą osłabić poczucie przynależności pracownika i jego zaangażowanie w zespół i organizację.</a:t>
            </a:r>
          </a:p>
          <a:p>
            <a:pPr algn="just">
              <a:lnSpc>
                <a:spcPct val="107000"/>
              </a:lnSpc>
              <a:spcAft>
                <a:spcPts val="800"/>
              </a:spcAft>
            </a:pPr>
            <a:r>
              <a:rPr lang="pl-PL" sz="2000" kern="100" dirty="0">
                <a:effectLst/>
                <a:ea typeface="Calibri" panose="020F0502020204030204" pitchFamily="34" charset="0"/>
              </a:rPr>
              <a:t>2. </a:t>
            </a:r>
            <a:r>
              <a:rPr lang="pl-PL" sz="2000" b="1" kern="100" dirty="0">
                <a:effectLst/>
                <a:ea typeface="Calibri" panose="020F0502020204030204" pitchFamily="34" charset="0"/>
              </a:rPr>
              <a:t>Przepracowanie:</a:t>
            </a:r>
            <a:r>
              <a:rPr lang="pl-PL" sz="2000" kern="100" dirty="0">
                <a:effectLst/>
                <a:ea typeface="Calibri" panose="020F0502020204030204" pitchFamily="34" charset="0"/>
              </a:rPr>
              <a:t> Bez jasnej struktury środowiska biurowego i tradycyjnych godzin pracy, pracownicy zdalni mogą pracować poza standardowymi godzinami. Zacierające się granice między "czasem pracy" a "czasem osobistym" mogą prowadzić do przedłużających się okresów pracy, z niewielką ilością odpoczynku, powodując zmęczenie, stres i ostatecznie wypalenie.</a:t>
            </a:r>
          </a:p>
          <a:p>
            <a:pPr algn="l"/>
            <a:endParaRPr lang="en-US" sz="2000" b="0" i="0" dirty="0">
              <a:solidFill>
                <a:srgbClr val="374151"/>
              </a:solidFill>
              <a:effectLst/>
              <a:ea typeface="Calibri" panose="020F0502020204030204" pitchFamily="34" charset="0"/>
            </a:endParaRPr>
          </a:p>
        </p:txBody>
      </p:sp>
    </p:spTree>
    <p:extLst>
      <p:ext uri="{BB962C8B-B14F-4D97-AF65-F5344CB8AC3E}">
        <p14:creationId xmlns:p14="http://schemas.microsoft.com/office/powerpoint/2010/main" val="397542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D4BF5E2-E3E8-7B65-D130-E117509C7E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629873" y="221963"/>
            <a:ext cx="7562128" cy="842867"/>
          </a:xfrm>
        </p:spPr>
        <p:txBody>
          <a:bodyPr/>
          <a:lstStyle/>
          <a:p>
            <a:r>
              <a:rPr lang="pl-PL" dirty="0"/>
              <a:t>Czynniki cyfrowego wypalenia i stresu</a:t>
            </a:r>
            <a:endParaRPr lang="en-IE"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0" y="1276231"/>
            <a:ext cx="5877696" cy="5163434"/>
          </a:xfrm>
        </p:spPr>
        <p:txBody>
          <a:bodyPr/>
          <a:lstStyle/>
          <a:p>
            <a:pPr algn="just">
              <a:lnSpc>
                <a:spcPct val="107000"/>
              </a:lnSpc>
              <a:spcAft>
                <a:spcPts val="800"/>
              </a:spcAft>
            </a:pPr>
            <a:r>
              <a:rPr lang="pl-PL" sz="1800" kern="100" dirty="0">
                <a:effectLst/>
                <a:ea typeface="Calibri" panose="020F0502020204030204" pitchFamily="34" charset="0"/>
              </a:rPr>
              <a:t>3. </a:t>
            </a:r>
            <a:r>
              <a:rPr lang="pl-PL" sz="1800" b="1" kern="100" dirty="0">
                <a:effectLst/>
                <a:ea typeface="Calibri" panose="020F0502020204030204" pitchFamily="34" charset="0"/>
              </a:rPr>
              <a:t>Brak granic:</a:t>
            </a:r>
            <a:r>
              <a:rPr lang="pl-PL" sz="1800" kern="100" dirty="0">
                <a:effectLst/>
                <a:ea typeface="Calibri" panose="020F0502020204030204" pitchFamily="34" charset="0"/>
              </a:rPr>
              <a:t> W pracy zdalnej granica między życiem zawodowym a osobistym często się zaciera. Ta sama przestrzeń jest wykorzystywana zarówno do pracy, jak i relaksu, co prowadzi do trudności w psychicznym oderwaniu się od pracy. Bez tych granic pracownicy mogą czuć, że są "zawsze włączeni", co prowadzi do wyczerpania i zmniejszonej zdolności do relaksu i regeneracji.</a:t>
            </a:r>
          </a:p>
          <a:p>
            <a:pPr algn="just">
              <a:lnSpc>
                <a:spcPct val="107000"/>
              </a:lnSpc>
              <a:spcAft>
                <a:spcPts val="800"/>
              </a:spcAft>
            </a:pPr>
            <a:r>
              <a:rPr lang="pl-PL" sz="1800" kern="100" dirty="0">
                <a:effectLst/>
                <a:ea typeface="Calibri" panose="020F0502020204030204" pitchFamily="34" charset="0"/>
              </a:rPr>
              <a:t>4. </a:t>
            </a:r>
            <a:r>
              <a:rPr lang="pl-PL" sz="1800" b="1" kern="100" dirty="0">
                <a:effectLst/>
                <a:ea typeface="Calibri" panose="020F0502020204030204" pitchFamily="34" charset="0"/>
              </a:rPr>
              <a:t>Wyzwania komunikacyjne:</a:t>
            </a:r>
            <a:r>
              <a:rPr lang="pl-PL" sz="1800" kern="100" dirty="0">
                <a:effectLst/>
                <a:ea typeface="Calibri" panose="020F0502020204030204" pitchFamily="34" charset="0"/>
              </a:rPr>
              <a:t> Skuteczna komunikacja staje się jeszcze ważniejsza w pracy zdalnej. Jednak bez interakcji twarzą w twarz istnieje większe prawdopodobieństwo błędnej komunikacji. Podczas wirtualnych spotkań łatwiej jest przeoczyć niewerbalne sygnały, takie jak mowa ciała lub ton głosu, co może prowadzić do nieporozumień. Istnieje również możliwość, że poczujesz się pominięty w istotnej komunikacji, nie będziesz informowany o zmianach lub przegapisz spontaniczne sesje burzy mózgów, które odbywają się organicznie w biurze.</a:t>
            </a:r>
          </a:p>
        </p:txBody>
      </p:sp>
    </p:spTree>
    <p:extLst>
      <p:ext uri="{BB962C8B-B14F-4D97-AF65-F5344CB8AC3E}">
        <p14:creationId xmlns:p14="http://schemas.microsoft.com/office/powerpoint/2010/main" val="120131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A582C0C5-CD61-FAA0-AA5F-7E31648EB7D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7331261" y="367786"/>
            <a:ext cx="4024599" cy="5527024"/>
          </a:xfr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453190" y="276418"/>
            <a:ext cx="6351373" cy="1171278"/>
          </a:xfrm>
        </p:spPr>
        <p:txBody>
          <a:bodyPr/>
          <a:lstStyle/>
          <a:p>
            <a:r>
              <a:rPr lang="pl-PL" dirty="0"/>
              <a:t>Weź udział w badaniu Digital </a:t>
            </a:r>
            <a:r>
              <a:rPr lang="pl-PL" dirty="0" err="1"/>
              <a:t>Wellbeing</a:t>
            </a:r>
            <a:r>
              <a:rPr lang="pl-PL" dirty="0"/>
              <a:t> </a:t>
            </a:r>
            <a:r>
              <a:rPr lang="pl-PL" dirty="0" err="1"/>
              <a:t>Assessment</a:t>
            </a:r>
            <a:r>
              <a:rPr lang="pl-PL" dirty="0"/>
              <a:t>!</a:t>
            </a:r>
            <a:endParaRPr lang="en-IE"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p:txBody>
          <a:bodyPr/>
          <a:lstStyle/>
          <a:p>
            <a:pPr algn="just">
              <a:lnSpc>
                <a:spcPct val="107000"/>
              </a:lnSpc>
              <a:spcAft>
                <a:spcPts val="800"/>
              </a:spcAft>
            </a:pPr>
            <a:r>
              <a:rPr lang="pl-PL" sz="2200" kern="100" dirty="0">
                <a:effectLst/>
                <a:ea typeface="Calibri" panose="020F0502020204030204" pitchFamily="34" charset="0"/>
              </a:rPr>
              <a:t>Cyfrowe przeciążenie i technostres mogą wynikać z kilku typowych przyczyn. W ramach projektu </a:t>
            </a:r>
            <a:r>
              <a:rPr lang="pl-PL" sz="2200" kern="100" dirty="0" err="1">
                <a:effectLst/>
                <a:ea typeface="Calibri" panose="020F0502020204030204" pitchFamily="34" charset="0"/>
              </a:rPr>
              <a:t>DigiWorkWell</a:t>
            </a:r>
            <a:r>
              <a:rPr lang="pl-PL" sz="2200" kern="100" dirty="0">
                <a:effectLst/>
                <a:ea typeface="Calibri" panose="020F0502020204030204" pitchFamily="34" charset="0"/>
              </a:rPr>
              <a:t> opracowaliśmy ocenę cyfrowego dobrostanu, która zapewni Ci dostosowane do Twoich potrzeb wyniki dotyczące tego, jak Twoja organizacja radzi sobie z cyfrowym dobrostanem.</a:t>
            </a:r>
          </a:p>
          <a:p>
            <a:endParaRPr lang="en-IE" sz="2200" dirty="0"/>
          </a:p>
          <a:p>
            <a:pPr algn="ctr"/>
            <a:endParaRPr lang="pl-PL" sz="2200" dirty="0">
              <a:solidFill>
                <a:srgbClr val="7654A2"/>
              </a:solidFill>
            </a:endParaRPr>
          </a:p>
          <a:p>
            <a:pPr algn="ctr"/>
            <a:r>
              <a:rPr lang="pl-PL" sz="2400" u="sng" dirty="0">
                <a:solidFill>
                  <a:srgbClr val="7654A2"/>
                </a:solidFill>
              </a:rPr>
              <a:t>Kliknij tutaj, aby uzyskać link do oceny</a:t>
            </a:r>
          </a:p>
        </p:txBody>
      </p:sp>
    </p:spTree>
    <p:extLst>
      <p:ext uri="{BB962C8B-B14F-4D97-AF65-F5344CB8AC3E}">
        <p14:creationId xmlns:p14="http://schemas.microsoft.com/office/powerpoint/2010/main" val="12839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a:t>Cele </a:t>
            </a:r>
            <a:r>
              <a:rPr lang="en-US" dirty="0" err="1"/>
              <a:t>nauczania</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532237"/>
            <a:ext cx="7374808" cy="223986"/>
          </a:xfrm>
        </p:spPr>
        <p:txBody>
          <a:bodyPr/>
          <a:lstStyle/>
          <a:p>
            <a:r>
              <a:rPr lang="pl-PL" dirty="0"/>
              <a:t>Dobrostan psychiczny w miejscu pracy</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908845"/>
            <a:ext cx="7374808" cy="272809"/>
          </a:xfrm>
        </p:spPr>
        <p:txBody>
          <a:bodyPr/>
          <a:lstStyle/>
          <a:p>
            <a:r>
              <a:rPr lang="pl-PL" dirty="0"/>
              <a:t>Głębsze spojrzenie na cyfrowe przeciążenie i technostres</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812737" y="3370947"/>
            <a:ext cx="6153066" cy="223473"/>
          </a:xfrm>
        </p:spPr>
        <p:txBody>
          <a:bodyPr/>
          <a:lstStyle/>
          <a:p>
            <a:r>
              <a:rPr lang="pl-PL" dirty="0"/>
              <a:t>Równowaga między pracą a życiem prywatnym</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12737" y="3797309"/>
            <a:ext cx="7271274" cy="223473"/>
          </a:xfrm>
        </p:spPr>
        <p:txBody>
          <a:bodyPr/>
          <a:lstStyle/>
          <a:p>
            <a:r>
              <a:rPr lang="pl-PL" dirty="0"/>
              <a:t>Ochrona przed negatywnym wpływem technologii</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pl-PL" dirty="0"/>
              <a:t>Case </a:t>
            </a:r>
            <a:r>
              <a:rPr lang="pl-PL" dirty="0" err="1"/>
              <a:t>studies</a:t>
            </a:r>
            <a:r>
              <a:rPr lang="en-US" dirty="0"/>
              <a:t> i </a:t>
            </a:r>
            <a:r>
              <a:rPr lang="en-US" dirty="0" err="1"/>
              <a:t>ćwiczenia</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pl-PL" dirty="0"/>
              <a:t>SPIS TREŚCI</a:t>
            </a:r>
            <a:endParaRPr lang="en-US" dirty="0"/>
          </a:p>
        </p:txBody>
      </p:sp>
    </p:spTree>
    <p:extLst>
      <p:ext uri="{BB962C8B-B14F-4D97-AF65-F5344CB8AC3E}">
        <p14:creationId xmlns:p14="http://schemas.microsoft.com/office/powerpoint/2010/main" val="40433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pl-PL" dirty="0"/>
              <a:t>Zarządzanie cyfrowym przeciążeniem i stresem</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150471" y="1800125"/>
            <a:ext cx="4160475" cy="2185214"/>
            <a:chOff x="361865" y="1986437"/>
            <a:chExt cx="4160475"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361865" y="2146962"/>
              <a:ext cx="4160475" cy="1864165"/>
            </a:xfrm>
            <a:prstGeom prst="rect">
              <a:avLst/>
            </a:prstGeom>
            <a:noFill/>
          </p:spPr>
          <p:txBody>
            <a:bodyPr wrap="square" rtlCol="0" anchor="ctr">
              <a:spAutoFit/>
            </a:bodyPr>
            <a:lstStyle/>
            <a:p>
              <a:pPr lvl="0" algn="ctr">
                <a:lnSpc>
                  <a:spcPct val="107000"/>
                </a:lnSpc>
                <a:spcAft>
                  <a:spcPts val="800"/>
                </a:spcAft>
              </a:pPr>
              <a:r>
                <a:rPr lang="pl-PL" sz="1400" b="1" kern="100" dirty="0">
                  <a:solidFill>
                    <a:schemeClr val="bg1"/>
                  </a:solidFill>
                  <a:effectLst/>
                  <a:latin typeface="Calibri "/>
                  <a:ea typeface="Calibri" panose="020F0502020204030204" pitchFamily="34" charset="0"/>
                  <a:cs typeface="Times New Roman" panose="02020603050405020304" pitchFamily="18" charset="0"/>
                </a:rPr>
                <a:t>       </a:t>
              </a:r>
              <a:r>
                <a:rPr lang="pl-PL" sz="1800" b="1" kern="100" dirty="0">
                  <a:solidFill>
                    <a:schemeClr val="bg1"/>
                  </a:solidFill>
                  <a:effectLst/>
                  <a:latin typeface="Calibri "/>
                  <a:ea typeface="Calibri" panose="020F0502020204030204" pitchFamily="34" charset="0"/>
                  <a:cs typeface="Times New Roman" panose="02020603050405020304" pitchFamily="18" charset="0"/>
                </a:rPr>
                <a:t>Wyznacz wyraźne granice</a:t>
              </a:r>
              <a:endParaRPr lang="pl-PL" sz="1800" kern="100" dirty="0">
                <a:solidFill>
                  <a:schemeClr val="bg1"/>
                </a:solidFill>
                <a:effectLst/>
                <a:latin typeface="Calibri "/>
                <a:ea typeface="Calibri" panose="020F0502020204030204" pitchFamily="34" charset="0"/>
                <a:cs typeface="Times New Roman" panose="02020603050405020304" pitchFamily="18" charset="0"/>
              </a:endParaRPr>
            </a:p>
            <a:p>
              <a:pPr marL="449580" algn="ctr">
                <a:lnSpc>
                  <a:spcPct val="107000"/>
                </a:lnSpc>
                <a:spcAft>
                  <a:spcPts val="800"/>
                </a:spcAft>
              </a:pPr>
              <a:r>
                <a:rPr lang="pl-PL" sz="1400" kern="100" dirty="0">
                  <a:solidFill>
                    <a:schemeClr val="bg1"/>
                  </a:solidFill>
                  <a:effectLst/>
                  <a:latin typeface="Calibri "/>
                  <a:ea typeface="Calibri" panose="020F0502020204030204" pitchFamily="34" charset="0"/>
                  <a:cs typeface="Times New Roman" panose="02020603050405020304" pitchFamily="18" charset="0"/>
                </a:rPr>
                <a:t>Zachęcaj pracowników zdalnych do ustanowienia i utrzymywania wyznaczonego miejsca pracy, ustalania konkretnych godzin pracy i informowania o nich rodziny lub współlokatorów. Pozwala to na oddzielenie "czasu pracy" od "czasu osobistego".</a:t>
              </a:r>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3669175" y="1800125"/>
            <a:ext cx="4385947" cy="2185214"/>
            <a:chOff x="242161" y="1986437"/>
            <a:chExt cx="4385947"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242161" y="2367257"/>
              <a:ext cx="4385947" cy="1531060"/>
            </a:xfrm>
            <a:prstGeom prst="rect">
              <a:avLst/>
            </a:prstGeom>
            <a:noFill/>
          </p:spPr>
          <p:txBody>
            <a:bodyPr wrap="square" rtlCol="0" anchor="ctr">
              <a:spAutoFit/>
            </a:bodyPr>
            <a:lstStyle/>
            <a:p>
              <a:pPr lvl="0" algn="ctr">
                <a:lnSpc>
                  <a:spcPct val="107000"/>
                </a:lnSpc>
              </a:pPr>
              <a:r>
                <a:rPr lang="pl-PL" sz="1600" b="1" kern="100" dirty="0">
                  <a:solidFill>
                    <a:schemeClr val="bg1"/>
                  </a:solidFill>
                  <a:effectLst/>
                  <a:latin typeface="Calibri "/>
                  <a:ea typeface="Calibri" panose="020F0502020204030204" pitchFamily="34" charset="0"/>
                  <a:cs typeface="Calibri Light" panose="020F0302020204030204" pitchFamily="34" charset="0"/>
                </a:rPr>
                <a:t> </a:t>
              </a:r>
              <a:r>
                <a:rPr lang="pl-PL" sz="1800" b="1" kern="100" dirty="0">
                  <a:solidFill>
                    <a:schemeClr val="bg1"/>
                  </a:solidFill>
                  <a:effectLst/>
                  <a:latin typeface="Calibri "/>
                  <a:ea typeface="Calibri" panose="020F0502020204030204" pitchFamily="34" charset="0"/>
                  <a:cs typeface="Calibri Light" panose="020F0302020204030204" pitchFamily="34" charset="0"/>
                </a:rPr>
                <a:t>Promuj regularne przerwy</a:t>
              </a:r>
              <a:endParaRPr lang="pl-PL" sz="1800" kern="100" dirty="0">
                <a:solidFill>
                  <a:schemeClr val="bg1"/>
                </a:solidFill>
                <a:effectLst/>
                <a:latin typeface="Calibri "/>
                <a:ea typeface="Calibri" panose="020F0502020204030204" pitchFamily="34" charset="0"/>
                <a:cs typeface="Calibri Light" panose="020F0302020204030204" pitchFamily="34" charset="0"/>
              </a:endParaRPr>
            </a:p>
            <a:p>
              <a:pPr marL="457200" algn="ctr">
                <a:lnSpc>
                  <a:spcPct val="107000"/>
                </a:lnSpc>
                <a:spcAft>
                  <a:spcPts val="800"/>
                </a:spcAft>
              </a:pPr>
              <a:r>
                <a:rPr lang="pl-PL" sz="1400" kern="100" dirty="0">
                  <a:solidFill>
                    <a:schemeClr val="bg1"/>
                  </a:solidFill>
                  <a:effectLst/>
                  <a:latin typeface="Calibri "/>
                  <a:ea typeface="Calibri" panose="020F0502020204030204" pitchFamily="34" charset="0"/>
                  <a:cs typeface="Calibri Light" panose="020F0302020204030204" pitchFamily="34" charset="0"/>
                </a:rPr>
                <a:t>Robienie krótkich przerw w ciągu dnia może być odświeżające. Stosuj techniki takie jak Technika </a:t>
              </a:r>
              <a:r>
                <a:rPr lang="pl-PL" sz="1400" kern="100" dirty="0" err="1">
                  <a:solidFill>
                    <a:schemeClr val="bg1"/>
                  </a:solidFill>
                  <a:effectLst/>
                  <a:latin typeface="Calibri "/>
                  <a:ea typeface="Calibri" panose="020F0502020204030204" pitchFamily="34" charset="0"/>
                  <a:cs typeface="Calibri Light" panose="020F0302020204030204" pitchFamily="34" charset="0"/>
                </a:rPr>
                <a:t>Pomodoro</a:t>
              </a:r>
              <a:r>
                <a:rPr lang="pl-PL" sz="1400" kern="100" dirty="0">
                  <a:solidFill>
                    <a:schemeClr val="bg1"/>
                  </a:solidFill>
                  <a:effectLst/>
                  <a:latin typeface="Calibri "/>
                  <a:ea typeface="Calibri" panose="020F0502020204030204" pitchFamily="34" charset="0"/>
                  <a:cs typeface="Calibri Light" panose="020F0302020204030204" pitchFamily="34" charset="0"/>
                </a:rPr>
                <a:t>, w której praca podzielona jest na krótkie interwały (np. 25 minut), po których następuje 5-minutowa przerwa.</a:t>
              </a:r>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800125"/>
            <a:ext cx="3707934" cy="2185214"/>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2248049"/>
              <a:ext cx="3457853" cy="1661993"/>
            </a:xfrm>
            <a:prstGeom prst="rect">
              <a:avLst/>
            </a:prstGeom>
            <a:noFill/>
          </p:spPr>
          <p:txBody>
            <a:bodyPr wrap="square" rtlCol="0" anchor="ctr">
              <a:spAutoFit/>
            </a:bodyPr>
            <a:lstStyle/>
            <a:p>
              <a:pPr algn="ct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Zachęcaj do interakcji społecznych</a:t>
              </a:r>
            </a:p>
            <a:p>
              <a:pPr algn="ctr"/>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Samotność może przyczynić się do wypalenia zawodowego. Stwórz pracownikom zdalnym możliwości nawiązywania kontaktów, takie jak wirtualne przerwy na kawę, działania integracyjne lub kanały czatu poświęcone tematom niezwiązanym z pracą.</a:t>
              </a:r>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4" cy="2185214"/>
            <a:chOff x="814406" y="1986437"/>
            <a:chExt cx="3707934"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2094157"/>
              <a:ext cx="3457853" cy="1723549"/>
            </a:xfrm>
            <a:prstGeom prst="rect">
              <a:avLst/>
            </a:prstGeom>
            <a:noFill/>
          </p:spPr>
          <p:txBody>
            <a:bodyPr wrap="square" rtlCol="0" anchor="ctr">
              <a:spAutoFit/>
            </a:bodyPr>
            <a:lstStyle/>
            <a:p>
              <a:pPr algn="ct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Zapewnienie zasobów zdrowia psychicznego</a:t>
              </a:r>
            </a:p>
            <a:p>
              <a:pPr algn="ctr"/>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Upewnij się, że pracownicy zdalni mają dostęp do zasobów zdrowia psychicznego lub usług doradczych. Regularnie udostępniaj wskazówki dotyczące utrzymania dobrego samopoczucia psychicznego</a:t>
              </a:r>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248047"/>
              <a:ext cx="3457853" cy="1661993"/>
            </a:xfrm>
            <a:prstGeom prst="rect">
              <a:avLst/>
            </a:prstGeom>
            <a:noFill/>
          </p:spPr>
          <p:txBody>
            <a:bodyPr wrap="square" rtlCol="0" anchor="ctr">
              <a:spAutoFit/>
            </a:bodyPr>
            <a:lstStyle/>
            <a:p>
              <a:pPr algn="ct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Elastyczne harmonogramy</a:t>
              </a:r>
            </a:p>
            <a:p>
              <a:pPr algn="ctr"/>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Każdy ma inny czas szczytowej produktywności. Umożliwienie elastycznych godzin pracy może pomóc pracownikom zarządzać swoją energią i dostosować harmonogramy pracy do ich osobistego rytmu.</a:t>
              </a:r>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37739"/>
            <a:ext cx="3707934" cy="2185214"/>
            <a:chOff x="814406" y="1986437"/>
            <a:chExt cx="3707934" cy="2185214"/>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2141711"/>
              <a:ext cx="3582893" cy="1877437"/>
            </a:xfrm>
            <a:prstGeom prst="rect">
              <a:avLst/>
            </a:prstGeom>
            <a:noFill/>
          </p:spPr>
          <p:txBody>
            <a:bodyPr wrap="square" rtlCol="0" anchor="ctr">
              <a:spAutoFit/>
            </a:bodyPr>
            <a:lstStyle/>
            <a:p>
              <a:pPr algn="ctr"/>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Regularne spotkania kontrolne</a:t>
              </a:r>
            </a:p>
            <a:p>
              <a:pPr algn="ctr"/>
              <a:r>
                <a:rPr lang="pl-PL" sz="1400" dirty="0">
                  <a:solidFill>
                    <a:schemeClr val="bg1"/>
                  </a:solidFill>
                  <a:latin typeface="Calibri" panose="020F0502020204030204" pitchFamily="34" charset="0"/>
                  <a:ea typeface="Calibri" panose="020F0502020204030204" pitchFamily="34" charset="0"/>
                  <a:cs typeface="Calibri" panose="020F0502020204030204" pitchFamily="34" charset="0"/>
                </a:rPr>
                <a:t>Przełożeni powinni planować regularne spotkania kontrolne z pracownikami zdalnymi, nie tylko w celu omówienia pracy, ale także w celu oceny ich samopoczucia i radzenia sobie. Wysłuchanie ich obaw i zapewnienie wsparcia może mieć znaczący wpływ na ich samopoczucie.</a:t>
              </a:r>
            </a:p>
          </p:txBody>
        </p:sp>
      </p:grpSp>
      <p:sp>
        <p:nvSpPr>
          <p:cNvPr id="3" name="TextBox 2">
            <a:extLst>
              <a:ext uri="{FF2B5EF4-FFF2-40B4-BE49-F238E27FC236}">
                <a16:creationId xmlns:a16="http://schemas.microsoft.com/office/drawing/2014/main" id="{F64CB965-FBE3-B346-975D-349F9033CC29}"/>
              </a:ext>
            </a:extLst>
          </p:cNvPr>
          <p:cNvSpPr txBox="1"/>
          <p:nvPr/>
        </p:nvSpPr>
        <p:spPr>
          <a:xfrm>
            <a:off x="302070" y="1012846"/>
            <a:ext cx="11237889" cy="736355"/>
          </a:xfrm>
          <a:prstGeom prst="rect">
            <a:avLst/>
          </a:prstGeom>
          <a:noFill/>
        </p:spPr>
        <p:txBody>
          <a:bodyPr wrap="square" rtlCol="0">
            <a:spAutoFit/>
          </a:bodyPr>
          <a:lstStyle/>
          <a:p>
            <a:pPr algn="just">
              <a:lnSpc>
                <a:spcPct val="107000"/>
              </a:lnSpc>
              <a:spcAft>
                <a:spcPts val="800"/>
              </a:spcAft>
            </a:pPr>
            <a:r>
              <a:rPr lang="pl-PL" sz="2000" kern="100" dirty="0">
                <a:effectLst/>
                <a:latin typeface="Calibri" panose="020F0502020204030204" pitchFamily="34" charset="0"/>
                <a:ea typeface="Calibri" panose="020F0502020204030204" pitchFamily="34" charset="0"/>
                <a:cs typeface="Calibri" panose="020F0502020204030204" pitchFamily="34" charset="0"/>
              </a:rPr>
              <a:t>Poniżej znajduje się sześć sposobów na zmniejszenie cyfrowego przeciążenia u siebie i swoich pracowników</a:t>
            </a:r>
            <a:r>
              <a:rPr lang="pl-PL" sz="20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pl-P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2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pl-PL" dirty="0"/>
              <a:t>Wideo: Jak radzić sobie z cyfrowym przeciążeniem</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Online Media 3" title="How to manage digital overload and improve attention">
            <a:hlinkClick r:id="" action="ppaction://media"/>
            <a:extLst>
              <a:ext uri="{FF2B5EF4-FFF2-40B4-BE49-F238E27FC236}">
                <a16:creationId xmlns:a16="http://schemas.microsoft.com/office/drawing/2014/main" id="{03DAAB7E-5209-4A8D-A9DC-A174A404F01D}"/>
              </a:ext>
            </a:extLst>
          </p:cNvPr>
          <p:cNvPicPr>
            <a:picLocks noRot="1" noChangeAspect="1"/>
          </p:cNvPicPr>
          <p:nvPr>
            <a:videoFile r:link="rId1"/>
          </p:nvPr>
        </p:nvPicPr>
        <p:blipFill>
          <a:blip r:embed="rId4"/>
          <a:stretch>
            <a:fillRect/>
          </a:stretch>
        </p:blipFill>
        <p:spPr>
          <a:xfrm>
            <a:off x="1547445" y="1501345"/>
            <a:ext cx="8053754" cy="4530236"/>
          </a:xfrm>
          <a:prstGeom prst="rect">
            <a:avLst/>
          </a:prstGeom>
        </p:spPr>
      </p:pic>
    </p:spTree>
    <p:extLst>
      <p:ext uri="{BB962C8B-B14F-4D97-AF65-F5344CB8AC3E}">
        <p14:creationId xmlns:p14="http://schemas.microsoft.com/office/powerpoint/2010/main" val="111099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04</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ROZDZIAŁ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pl-PL" dirty="0"/>
              <a:t>Równowaga między pracą a życiem prywatnym</a:t>
            </a:r>
            <a:endParaRPr lang="en-US" dirty="0"/>
          </a:p>
        </p:txBody>
      </p:sp>
      <p:pic>
        <p:nvPicPr>
          <p:cNvPr id="4" name="Picture Placeholder 21">
            <a:extLst>
              <a:ext uri="{FF2B5EF4-FFF2-40B4-BE49-F238E27FC236}">
                <a16:creationId xmlns:a16="http://schemas.microsoft.com/office/drawing/2014/main" id="{CA0BBF29-C510-B939-5E24-AE91FF5FBEE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490"/>
          <a:stretch/>
        </p:blipFill>
        <p:spPr>
          <a:xfrm>
            <a:off x="6842125" y="0"/>
            <a:ext cx="5364163" cy="6326188"/>
          </a:xfrm>
        </p:spPr>
      </p:pic>
    </p:spTree>
    <p:extLst>
      <p:ext uri="{BB962C8B-B14F-4D97-AF65-F5344CB8AC3E}">
        <p14:creationId xmlns:p14="http://schemas.microsoft.com/office/powerpoint/2010/main" val="272603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pl-PL" dirty="0"/>
              <a:t>Równowaga między życiem zawodowym a prywatnym w erze cyfrowej</a:t>
            </a:r>
            <a:r>
              <a:rPr lang="en-US" dirty="0" err="1"/>
              <a:t>igital</a:t>
            </a:r>
            <a:r>
              <a:rPr lang="en-US" dirty="0"/>
              <a:t> Era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algn="just">
              <a:lnSpc>
                <a:spcPct val="107000"/>
              </a:lnSpc>
              <a:spcAft>
                <a:spcPts val="800"/>
              </a:spcAft>
            </a:pPr>
            <a:endParaRPr lang="pl-PL" kern="100" dirty="0">
              <a:effectLst/>
              <a:ea typeface="Calibri" panose="020F0502020204030204" pitchFamily="34" charset="0"/>
            </a:endParaRPr>
          </a:p>
          <a:p>
            <a:pPr algn="just">
              <a:lnSpc>
                <a:spcPct val="107000"/>
              </a:lnSpc>
              <a:spcAft>
                <a:spcPts val="800"/>
              </a:spcAft>
            </a:pPr>
            <a:r>
              <a:rPr lang="pl-PL" kern="100" dirty="0">
                <a:effectLst/>
                <a:ea typeface="Calibri" panose="020F0502020204030204" pitchFamily="34" charset="0"/>
              </a:rPr>
              <a:t>W erze cyfrowej, w której technologia wkracza w każdą część naszego życia, a dostęp do niej jest możliwy zawsze i wszędzie, znalezienie równowagi między zdrowiem a pracą stało się nie lada wyzwaniem. Według </a:t>
            </a:r>
            <a:r>
              <a:rPr lang="pl-PL" kern="100" dirty="0" err="1">
                <a:effectLst/>
                <a:ea typeface="Calibri" panose="020F0502020204030204" pitchFamily="34" charset="0"/>
              </a:rPr>
              <a:t>Rosena</a:t>
            </a:r>
            <a:r>
              <a:rPr lang="pl-PL" kern="100" dirty="0">
                <a:effectLst/>
                <a:ea typeface="Calibri" panose="020F0502020204030204" pitchFamily="34" charset="0"/>
              </a:rPr>
              <a:t>, pioniera w dziedzinie "psychologii technologii":</a:t>
            </a:r>
          </a:p>
          <a:p>
            <a:pPr algn="just">
              <a:lnSpc>
                <a:spcPct val="107000"/>
              </a:lnSpc>
              <a:spcAft>
                <a:spcPts val="800"/>
              </a:spcAft>
            </a:pPr>
            <a:r>
              <a:rPr lang="pl-PL" i="1" kern="100" dirty="0">
                <a:effectLst/>
                <a:ea typeface="Calibri" panose="020F0502020204030204" pitchFamily="34" charset="0"/>
              </a:rPr>
              <a:t>"Tak wiele innowacji technologicznych poprawiło nasze życie na niezliczone sposoby, ale grożą one również przytłoczeniem zakłóceniami funkcjonowania naszego mózgu ukierunkowanego na cel. Zakłócenia te mają szkodliwy wpływ na nasze poznanie i zachowania w codziennych czynnościach. Wpływają na każdy poziom naszego myślenia, od postrzegania, podejmowania decyzji, komunikacji, regulacji emocji i pamięci".</a:t>
            </a:r>
            <a:endParaRPr lang="pl-PL" kern="100" dirty="0">
              <a:effectLst/>
              <a:ea typeface="Calibri" panose="020F0502020204030204" pitchFamily="34" charset="0"/>
            </a:endParaRPr>
          </a:p>
          <a:p>
            <a:pPr marL="625475" algn="just"/>
            <a:endParaRPr lang="en-US" dirty="0"/>
          </a:p>
          <a:p>
            <a:pPr marL="625475"/>
            <a:endParaRPr lang="en-US" dirty="0"/>
          </a:p>
        </p:txBody>
      </p:sp>
    </p:spTree>
    <p:extLst>
      <p:ext uri="{BB962C8B-B14F-4D97-AF65-F5344CB8AC3E}">
        <p14:creationId xmlns:p14="http://schemas.microsoft.com/office/powerpoint/2010/main" val="251085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pl-PL" dirty="0"/>
              <a:t>Równowaga między życiem zawodowym a prywatnym w erze cyfrowej: 3 wskazówki</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17631" y="1501345"/>
            <a:ext cx="10652558" cy="4952209"/>
          </a:xfrm>
        </p:spPr>
        <p:txBody>
          <a:bodyPr/>
          <a:lstStyle/>
          <a:p>
            <a:pPr algn="just">
              <a:lnSpc>
                <a:spcPct val="107000"/>
              </a:lnSpc>
              <a:spcAft>
                <a:spcPts val="800"/>
              </a:spcAft>
            </a:pPr>
            <a:endParaRPr lang="pl-PL" sz="2000" kern="100" dirty="0">
              <a:effectLst/>
              <a:ea typeface="Calibri" panose="020F0502020204030204" pitchFamily="34" charset="0"/>
            </a:endParaRPr>
          </a:p>
          <a:p>
            <a:pPr algn="just">
              <a:lnSpc>
                <a:spcPct val="107000"/>
              </a:lnSpc>
              <a:spcAft>
                <a:spcPts val="800"/>
              </a:spcAft>
            </a:pPr>
            <a:r>
              <a:rPr lang="pl-PL" sz="2200" kern="100" dirty="0">
                <a:effectLst/>
                <a:ea typeface="Calibri" panose="020F0502020204030204" pitchFamily="34" charset="0"/>
              </a:rPr>
              <a:t>Dlatego tworzenie strategii zarządzania równowagą między życiem zawodowym a prywatnym jest kolejnym krokiem w kierunku dobrego zdrowia psychicznego. Poniższe wskazówki pochodzą od dr </a:t>
            </a:r>
            <a:r>
              <a:rPr lang="pl-PL" sz="2200" kern="100" dirty="0" err="1">
                <a:effectLst/>
                <a:ea typeface="Calibri" panose="020F0502020204030204" pitchFamily="34" charset="0"/>
              </a:rPr>
              <a:t>Kokshaginy</a:t>
            </a:r>
            <a:r>
              <a:rPr lang="pl-PL" sz="2200" kern="100" dirty="0">
                <a:effectLst/>
                <a:ea typeface="Calibri" panose="020F0502020204030204" pitchFamily="34" charset="0"/>
              </a:rPr>
              <a:t>, pracownika naukowego zajmującego się innowacjami i przedsiębiorczością na Uniwersytecie RMIT.</a:t>
            </a:r>
          </a:p>
          <a:p>
            <a:pPr marL="457200" lvl="0" indent="-457200" algn="just">
              <a:lnSpc>
                <a:spcPct val="107000"/>
              </a:lnSpc>
              <a:spcAft>
                <a:spcPts val="800"/>
              </a:spcAft>
              <a:buAutoNum type="arabicPeriod"/>
            </a:pPr>
            <a:r>
              <a:rPr lang="pl-PL" sz="2200" kern="100" dirty="0">
                <a:effectLst/>
                <a:ea typeface="Calibri" panose="020F0502020204030204" pitchFamily="34" charset="0"/>
              </a:rPr>
              <a:t>Przestań wykonywać wiele zadań jednocześnie. Skup się na jednym. Badania wykazały, że im częściej zmieniamy zadania, tym bardziej tracimy koncentrację na wykonywanej pracy.</a:t>
            </a:r>
            <a:endParaRPr lang="pl-PL" sz="2200" kern="100" dirty="0">
              <a:ea typeface="Calibri" panose="020F0502020204030204" pitchFamily="34" charset="0"/>
            </a:endParaRPr>
          </a:p>
          <a:p>
            <a:pPr marL="457200" lvl="0" indent="-457200" algn="just">
              <a:lnSpc>
                <a:spcPct val="107000"/>
              </a:lnSpc>
              <a:spcAft>
                <a:spcPts val="800"/>
              </a:spcAft>
              <a:buAutoNum type="arabicPeriod"/>
            </a:pPr>
            <a:r>
              <a:rPr lang="pl-PL" sz="2200" kern="100" dirty="0">
                <a:effectLst/>
                <a:ea typeface="Calibri" panose="020F0502020204030204" pitchFamily="34" charset="0"/>
              </a:rPr>
              <a:t>Stwórz blokady czasowe dla określonych zadań. Eksperymenty behawioralne wykazały, że sprawdzanie wiadomości e-mail w krótkich okresach czasu (bloki czasowe) powoduje mniejszy stres i zwiększa koncentrację.</a:t>
            </a:r>
          </a:p>
          <a:p>
            <a:pPr lvl="0" algn="just">
              <a:lnSpc>
                <a:spcPct val="107000"/>
              </a:lnSpc>
              <a:spcAft>
                <a:spcPts val="800"/>
              </a:spcAft>
            </a:pPr>
            <a:r>
              <a:rPr lang="pl-PL" sz="2200" kern="100" dirty="0">
                <a:effectLst/>
                <a:ea typeface="Calibri" panose="020F0502020204030204" pitchFamily="34" charset="0"/>
              </a:rPr>
              <a:t>3. Ogranicz niepotrzebną komunikację. Pamiętaj, że zbyt wiele informacji rozprasza uwagę.</a:t>
            </a:r>
            <a:endParaRPr lang="en-US" sz="2200" dirty="0"/>
          </a:p>
          <a:p>
            <a:pPr marL="625475"/>
            <a:endParaRPr lang="en-US" dirty="0"/>
          </a:p>
          <a:p>
            <a:pPr marL="625475"/>
            <a:endParaRPr lang="en-US" dirty="0"/>
          </a:p>
          <a:p>
            <a:pPr marL="625475"/>
            <a:endParaRPr lang="en-US" dirty="0"/>
          </a:p>
          <a:p>
            <a:pPr marL="625475"/>
            <a:endParaRPr lang="en-US" dirty="0"/>
          </a:p>
          <a:p>
            <a:pPr marL="625475"/>
            <a:endParaRPr lang="en-US" dirty="0"/>
          </a:p>
        </p:txBody>
      </p:sp>
    </p:spTree>
    <p:extLst>
      <p:ext uri="{BB962C8B-B14F-4D97-AF65-F5344CB8AC3E}">
        <p14:creationId xmlns:p14="http://schemas.microsoft.com/office/powerpoint/2010/main" val="61695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CD87C85A-8CAD-6301-3E54-2105E7F9DD3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6756331" cy="1079257"/>
          </a:xfrm>
        </p:spPr>
        <p:txBody>
          <a:bodyPr/>
          <a:lstStyle/>
          <a:p>
            <a:r>
              <a:rPr lang="pl-PL" dirty="0"/>
              <a:t>Wskazówki dotyczące wyłączania się podczas pracy cyfrowej</a:t>
            </a:r>
            <a:endParaRPr lang="en-IE"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353726"/>
            <a:ext cx="5668797" cy="4693261"/>
          </a:xfrm>
        </p:spPr>
        <p:txBody>
          <a:bodyPr/>
          <a:lstStyle/>
          <a:p>
            <a:pPr algn="l"/>
            <a:endParaRPr lang="en-US" sz="2200" b="1" i="0" dirty="0">
              <a:effectLst/>
            </a:endParaRPr>
          </a:p>
          <a:p>
            <a:pPr algn="just">
              <a:lnSpc>
                <a:spcPct val="107000"/>
              </a:lnSpc>
              <a:spcAft>
                <a:spcPts val="800"/>
              </a:spcAft>
            </a:pPr>
            <a:r>
              <a:rPr lang="pl-PL" sz="2200" kern="100" dirty="0">
                <a:effectLst/>
                <a:ea typeface="Calibri" panose="020F0502020204030204" pitchFamily="34" charset="0"/>
              </a:rPr>
              <a:t>1. </a:t>
            </a:r>
            <a:r>
              <a:rPr lang="pl-PL" sz="2200" b="1" kern="100" dirty="0">
                <a:effectLst/>
                <a:ea typeface="Calibri" panose="020F0502020204030204" pitchFamily="34" charset="0"/>
              </a:rPr>
              <a:t>Nie dodawaj pracy do swojego telefonu</a:t>
            </a:r>
            <a:endParaRPr lang="pl-PL" sz="2200" kern="100" dirty="0">
              <a:effectLst/>
              <a:ea typeface="Calibri" panose="020F0502020204030204" pitchFamily="34" charset="0"/>
            </a:endParaRPr>
          </a:p>
          <a:p>
            <a:pPr algn="just">
              <a:lnSpc>
                <a:spcPct val="107000"/>
              </a:lnSpc>
              <a:spcAft>
                <a:spcPts val="800"/>
              </a:spcAft>
            </a:pPr>
            <a:r>
              <a:rPr lang="pl-PL" sz="2200" kern="100" dirty="0">
                <a:effectLst/>
                <a:ea typeface="Calibri" panose="020F0502020204030204" pitchFamily="34" charset="0"/>
              </a:rPr>
              <a:t>Chociaż może się to wydawać trudne, istnieje tak wiele sposobów, w jakie twoi koledzy mogą się z tobą skontaktować, że naprawdę nie musisz mieć wszystkiego z pracy na swoim telefonie.</a:t>
            </a:r>
          </a:p>
          <a:p>
            <a:pPr algn="just">
              <a:lnSpc>
                <a:spcPct val="107000"/>
              </a:lnSpc>
              <a:spcAft>
                <a:spcPts val="800"/>
              </a:spcAft>
            </a:pPr>
            <a:r>
              <a:rPr lang="pl-PL" sz="2200" kern="100" dirty="0">
                <a:effectLst/>
                <a:ea typeface="Calibri" panose="020F0502020204030204" pitchFamily="34" charset="0"/>
              </a:rPr>
              <a:t>Spróbuj wylogować się z poczty e-mail i uzyskiwać do niej dostęp tylko w godzinach pracy. Za każdym razem, gdy wysyłamy wiadomość e-mail, zazwyczaj nie oczekujemy natychmiastowej odpowiedzi, więc z przyjemnością poczekamy na nią do następnego dnia roboczego.</a:t>
            </a:r>
          </a:p>
        </p:txBody>
      </p:sp>
    </p:spTree>
    <p:extLst>
      <p:ext uri="{BB962C8B-B14F-4D97-AF65-F5344CB8AC3E}">
        <p14:creationId xmlns:p14="http://schemas.microsoft.com/office/powerpoint/2010/main" val="303387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4E32A61-307E-1D59-35AD-F1B6C0C1631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123109"/>
            <a:ext cx="7301206" cy="1050783"/>
          </a:xfrm>
        </p:spPr>
        <p:txBody>
          <a:bodyPr/>
          <a:lstStyle/>
          <a:p>
            <a:r>
              <a:rPr lang="pl-PL" dirty="0"/>
              <a:t>Wskazówki dotyczące wyłączania się podczas pracy cyfrowej</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0" y="1434229"/>
            <a:ext cx="5877696" cy="5163434"/>
          </a:xfrm>
        </p:spPr>
        <p:txBody>
          <a:bodyPr/>
          <a:lstStyle/>
          <a:p>
            <a:pPr algn="l"/>
            <a:r>
              <a:rPr lang="en-US" sz="2200" b="1" i="0" dirty="0">
                <a:solidFill>
                  <a:srgbClr val="374151"/>
                </a:solidFill>
                <a:effectLst/>
                <a:ea typeface="Calibri" panose="020F0502020204030204" pitchFamily="34" charset="0"/>
              </a:rPr>
              <a:t>2. </a:t>
            </a:r>
            <a:r>
              <a:rPr lang="pl-PL" sz="2200" b="1" dirty="0">
                <a:solidFill>
                  <a:srgbClr val="374151"/>
                </a:solidFill>
                <a:ea typeface="Calibri" panose="020F0502020204030204" pitchFamily="34" charset="0"/>
              </a:rPr>
              <a:t>Włącz „nie przeszkadzać”</a:t>
            </a:r>
            <a:endParaRPr lang="pl-PL" sz="2200" kern="100" dirty="0">
              <a:effectLst/>
              <a:ea typeface="Calibri" panose="020F0502020204030204" pitchFamily="34" charset="0"/>
            </a:endParaRPr>
          </a:p>
          <a:p>
            <a:pPr algn="just">
              <a:lnSpc>
                <a:spcPct val="107000"/>
              </a:lnSpc>
              <a:spcAft>
                <a:spcPts val="800"/>
              </a:spcAft>
            </a:pPr>
            <a:r>
              <a:rPr lang="pl-PL" sz="2200" kern="100" dirty="0">
                <a:effectLst/>
                <a:ea typeface="Calibri" panose="020F0502020204030204" pitchFamily="34" charset="0"/>
              </a:rPr>
              <a:t>Ponieważ zbyt wiele powiadomień jest jednym z najczęstszych problemów, które mogą powodować wypalenie cyfrowe, jedną z najlepszych technik zmniejszania technostresu jest wyłączenie powiadomień </a:t>
            </a:r>
            <a:r>
              <a:rPr lang="pl-PL" sz="2200" kern="100" dirty="0" err="1">
                <a:effectLst/>
                <a:ea typeface="Calibri" panose="020F0502020204030204" pitchFamily="34" charset="0"/>
              </a:rPr>
              <a:t>push</a:t>
            </a:r>
            <a:r>
              <a:rPr lang="pl-PL" sz="2200" kern="100" dirty="0">
                <a:effectLst/>
                <a:ea typeface="Calibri" panose="020F0502020204030204" pitchFamily="34" charset="0"/>
              </a:rPr>
              <a:t> w telefonie. Ustawienie "nie przeszkadzać" również wyłącza powiadomienia.</a:t>
            </a:r>
          </a:p>
          <a:p>
            <a:pPr algn="just">
              <a:lnSpc>
                <a:spcPct val="107000"/>
              </a:lnSpc>
              <a:spcAft>
                <a:spcPts val="800"/>
              </a:spcAft>
            </a:pPr>
            <a:r>
              <a:rPr lang="pl-PL" sz="2200" kern="100" dirty="0">
                <a:effectLst/>
                <a:ea typeface="Calibri" panose="020F0502020204030204" pitchFamily="34" charset="0"/>
              </a:rPr>
              <a:t>Pójdźmy o krok dalej, aby pomóc ci się wyłączyć - użyj ustawienia "nie przeszkadzać" w telefonie. Możesz zdecydować, co ma być wyłączone, aby nie przegapić ważnych połączeń telefonicznych, ale może też blokować powiadomienia o SMS-ach, aplikacjach i e-mailach.</a:t>
            </a:r>
          </a:p>
        </p:txBody>
      </p:sp>
    </p:spTree>
    <p:extLst>
      <p:ext uri="{BB962C8B-B14F-4D97-AF65-F5344CB8AC3E}">
        <p14:creationId xmlns:p14="http://schemas.microsoft.com/office/powerpoint/2010/main" val="99614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1BE440F-7624-295F-B91B-EEDF00EFB79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151257"/>
            <a:ext cx="6895227" cy="1079257"/>
          </a:xfrm>
        </p:spPr>
        <p:txBody>
          <a:bodyPr/>
          <a:lstStyle/>
          <a:p>
            <a:r>
              <a:rPr lang="pl-PL" dirty="0"/>
              <a:t>Wskazówki dotyczące wyłączania się podczas pracy cyfrowej</a:t>
            </a:r>
            <a:endParaRPr lang="en-IE" sz="3600"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234778" y="1511391"/>
            <a:ext cx="5980671" cy="4693261"/>
          </a:xfrm>
        </p:spPr>
        <p:txBody>
          <a:bodyPr/>
          <a:lstStyle/>
          <a:p>
            <a:pPr algn="just">
              <a:lnSpc>
                <a:spcPct val="107000"/>
              </a:lnSpc>
              <a:spcAft>
                <a:spcPts val="800"/>
              </a:spcAft>
            </a:pPr>
            <a:r>
              <a:rPr lang="pl-PL" sz="2000" b="1" kern="100" dirty="0">
                <a:ea typeface="Calibri" panose="020F0502020204030204" pitchFamily="34" charset="0"/>
              </a:rPr>
              <a:t>3. </a:t>
            </a:r>
            <a:r>
              <a:rPr lang="pl-PL" sz="2000" b="1" kern="100" dirty="0">
                <a:effectLst/>
                <a:ea typeface="Calibri" panose="020F0502020204030204" pitchFamily="34" charset="0"/>
              </a:rPr>
              <a:t>Zminimalizowana dyskusja na temat pracy w domu</a:t>
            </a:r>
            <a:endParaRPr lang="pl-PL" sz="2000" kern="100" dirty="0">
              <a:effectLst/>
              <a:ea typeface="Calibri" panose="020F0502020204030204" pitchFamily="34" charset="0"/>
            </a:endParaRPr>
          </a:p>
          <a:p>
            <a:pPr algn="just">
              <a:lnSpc>
                <a:spcPct val="107000"/>
              </a:lnSpc>
              <a:spcAft>
                <a:spcPts val="800"/>
              </a:spcAft>
            </a:pPr>
            <a:r>
              <a:rPr lang="pl-PL" sz="2000" kern="100" dirty="0">
                <a:effectLst/>
                <a:ea typeface="Calibri" panose="020F0502020204030204" pitchFamily="34" charset="0"/>
              </a:rPr>
              <a:t>Poza ograniczeniem powiadomień o pracy wymagających uwagi, istnieją inne strategie, aby wyłączyć się i stać się bardziej obecnym w domu.</a:t>
            </a:r>
          </a:p>
          <a:p>
            <a:pPr algn="just">
              <a:lnSpc>
                <a:spcPct val="107000"/>
              </a:lnSpc>
              <a:spcAft>
                <a:spcPts val="800"/>
              </a:spcAft>
            </a:pPr>
            <a:r>
              <a:rPr lang="pl-PL" sz="2000" kern="100" dirty="0">
                <a:effectLst/>
                <a:ea typeface="Calibri" panose="020F0502020204030204" pitchFamily="34" charset="0"/>
              </a:rPr>
              <a:t>Korzystne może być krótkie omówienie dnia po powrocie do domu. Chociaż dzielenie się codziennymi doświadczeniami jest naturalne, ważne jest, aby rozpoznać, w jaki sposób niektóre rozmowy w pracy mogą wywoływać stres lub negatywne nastawienie.</a:t>
            </a:r>
          </a:p>
          <a:p>
            <a:pPr algn="just">
              <a:lnSpc>
                <a:spcPct val="107000"/>
              </a:lnSpc>
              <a:spcAft>
                <a:spcPts val="800"/>
              </a:spcAft>
            </a:pPr>
            <a:r>
              <a:rPr lang="pl-PL" sz="2000" kern="100" dirty="0">
                <a:effectLst/>
                <a:ea typeface="Calibri" panose="020F0502020204030204" pitchFamily="34" charset="0"/>
              </a:rPr>
              <a:t>Po szczególnie trudnych lub stresujących dniach, powracanie do tych chwil może nieumyślnie przenieść negatywną energię do domu. Zaleca się ograniczenie dyskusji związanych z pracą w domu, aby zachować separację i pomóc w oderwaniu się od pracy.</a:t>
            </a:r>
          </a:p>
        </p:txBody>
      </p:sp>
    </p:spTree>
    <p:extLst>
      <p:ext uri="{BB962C8B-B14F-4D97-AF65-F5344CB8AC3E}">
        <p14:creationId xmlns:p14="http://schemas.microsoft.com/office/powerpoint/2010/main" val="376528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192114-4582-A1B6-F209-8379DD3B009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123109"/>
            <a:ext cx="7301206" cy="1050783"/>
          </a:xfrm>
        </p:spPr>
        <p:txBody>
          <a:bodyPr/>
          <a:lstStyle/>
          <a:p>
            <a:r>
              <a:rPr lang="pl-PL" dirty="0"/>
              <a:t>Wskazówki dotyczące wyłączania się podczas pracy cyfrowej</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just">
              <a:lnSpc>
                <a:spcPct val="107000"/>
              </a:lnSpc>
              <a:spcAft>
                <a:spcPts val="800"/>
              </a:spcAft>
            </a:pPr>
            <a:r>
              <a:rPr lang="pl-PL" sz="2200" kern="100" dirty="0">
                <a:effectLst/>
                <a:ea typeface="Calibri" panose="020F0502020204030204" pitchFamily="34" charset="0"/>
              </a:rPr>
              <a:t>4. </a:t>
            </a:r>
            <a:r>
              <a:rPr lang="pl-PL" sz="2200" b="1" kern="100" dirty="0">
                <a:effectLst/>
                <a:ea typeface="Calibri" panose="020F0502020204030204" pitchFamily="34" charset="0"/>
              </a:rPr>
              <a:t>Opracowanie wieczornego rytuału</a:t>
            </a:r>
            <a:endParaRPr lang="pl-PL" sz="2200" kern="100" dirty="0">
              <a:effectLst/>
              <a:ea typeface="Calibri" panose="020F0502020204030204" pitchFamily="34" charset="0"/>
            </a:endParaRPr>
          </a:p>
          <a:p>
            <a:pPr algn="just">
              <a:lnSpc>
                <a:spcPct val="107000"/>
              </a:lnSpc>
              <a:spcAft>
                <a:spcPts val="800"/>
              </a:spcAft>
            </a:pPr>
            <a:r>
              <a:rPr lang="pl-PL" sz="2200" kern="100" dirty="0">
                <a:effectLst/>
                <a:ea typeface="Calibri" panose="020F0502020204030204" pitchFamily="34" charset="0"/>
              </a:rPr>
              <a:t>Uważność może pomóc złagodzić niektóre stresy, z którymi mamy do czynienia w pracy, ale czasami są inne rzeczy, które możemy zrobić, aby zmniejszyć wpływ technologii. W takim przypadku warto poświęcić czas na zrobienie czegoś innego, niezależnie od tego, czy są to nowe zajęcia lub hobby, wieczorne bieganie, czy po prostu nowy rytuał w domu.</a:t>
            </a:r>
          </a:p>
          <a:p>
            <a:pPr algn="just">
              <a:lnSpc>
                <a:spcPct val="107000"/>
              </a:lnSpc>
              <a:spcAft>
                <a:spcPts val="800"/>
              </a:spcAft>
            </a:pPr>
            <a:r>
              <a:rPr lang="pl-PL" sz="2200" kern="100" dirty="0">
                <a:effectLst/>
                <a:ea typeface="Calibri" panose="020F0502020204030204" pitchFamily="34" charset="0"/>
              </a:rPr>
              <a:t>Każdy ma wrażenie, że nie jest w stanie zmieścić więcej w swoim dniu, ale prawda jest taka, że jeśli naprawdę chcesz, znajdziesz czas.</a:t>
            </a:r>
          </a:p>
        </p:txBody>
      </p:sp>
    </p:spTree>
    <p:extLst>
      <p:ext uri="{BB962C8B-B14F-4D97-AF65-F5344CB8AC3E}">
        <p14:creationId xmlns:p14="http://schemas.microsoft.com/office/powerpoint/2010/main" val="206271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p:txBody>
          <a:bodyPr/>
          <a:lstStyle/>
          <a:p>
            <a:r>
              <a:rPr lang="en-IE" dirty="0" err="1"/>
              <a:t>Prawo</a:t>
            </a:r>
            <a:r>
              <a:rPr lang="en-IE" dirty="0"/>
              <a:t> do </a:t>
            </a:r>
            <a:r>
              <a:rPr lang="en-IE" dirty="0" err="1"/>
              <a:t>rozłączenia</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854280" y="1492743"/>
            <a:ext cx="10483429" cy="4439577"/>
          </a:xfrm>
        </p:spPr>
        <p:txBody>
          <a:bodyPr/>
          <a:lstStyle/>
          <a:p>
            <a:pPr algn="just">
              <a:lnSpc>
                <a:spcPct val="107000"/>
              </a:lnSpc>
              <a:spcAft>
                <a:spcPts val="800"/>
              </a:spcAft>
            </a:pPr>
            <a:r>
              <a:rPr lang="pl-PL" sz="2200" kern="100" dirty="0">
                <a:effectLst/>
                <a:ea typeface="Calibri" panose="020F0502020204030204" pitchFamily="34" charset="0"/>
              </a:rPr>
              <a:t>Technologie cyfrowe umożliwiły wielu pracownikom wykonywanie pracy w dowolnym czasie i miejscu, co ma swoje zalety i wady.</a:t>
            </a:r>
          </a:p>
          <a:p>
            <a:pPr algn="just">
              <a:lnSpc>
                <a:spcPct val="107000"/>
              </a:lnSpc>
              <a:spcAft>
                <a:spcPts val="800"/>
              </a:spcAft>
            </a:pPr>
            <a:r>
              <a:rPr lang="pl-PL" sz="2200" kern="100" dirty="0">
                <a:effectLst/>
                <a:ea typeface="Calibri" panose="020F0502020204030204" pitchFamily="34" charset="0"/>
              </a:rPr>
              <a:t>Prawo do bycia offline to proponowane prawo człowieka dotyczące zdolności ludzi do odłączenia się od pracy, a przede wszystkim do nieangażowania się w komunikację elektroniczną związaną z pracą, taką jak e-maile lub wiadomości w godzinach wolnych od pracy.</a:t>
            </a:r>
          </a:p>
          <a:p>
            <a:pPr algn="just">
              <a:lnSpc>
                <a:spcPct val="107000"/>
              </a:lnSpc>
              <a:spcAft>
                <a:spcPts val="800"/>
              </a:spcAft>
            </a:pPr>
            <a:r>
              <a:rPr lang="pl-PL" sz="2200" kern="100" dirty="0">
                <a:effectLst/>
                <a:ea typeface="Calibri" panose="020F0502020204030204" pitchFamily="34" charset="0"/>
              </a:rPr>
              <a:t>Nowoczesne środowisko pracy zostało drastycznie zmienione przez nowe technologie komunikacyjne i informacyjne. Granica między życiem zawodowym a domowym skurczyła się wraz z wprowadzeniem narzędzi cyfrowych do zatrudnienia. Każdy kraj przestrzega prawa do bycia offline, a niektóre z nich nie mają konkretnych przepisów odnoszących się do tej kwestii.</a:t>
            </a:r>
            <a:endParaRPr lang="en-US" sz="2200" dirty="0">
              <a:solidFill>
                <a:srgbClr val="7654A2"/>
              </a:solidFill>
            </a:endParaRPr>
          </a:p>
          <a:p>
            <a:pPr algn="just">
              <a:lnSpc>
                <a:spcPct val="107000"/>
              </a:lnSpc>
              <a:spcAft>
                <a:spcPts val="800"/>
              </a:spcAft>
            </a:pPr>
            <a:r>
              <a:rPr lang="pl-PL" sz="2200" u="sng" kern="100" dirty="0">
                <a:solidFill>
                  <a:srgbClr val="7654A2"/>
                </a:solidFill>
                <a:effectLst/>
                <a:latin typeface="Calibri Light" panose="020F0302020204030204" pitchFamily="34" charset="0"/>
                <a:ea typeface="Calibri" panose="020F0502020204030204" pitchFamily="34" charset="0"/>
                <a:cs typeface="Times New Roman" panose="02020603050405020304" pitchFamily="18" charset="0"/>
              </a:rPr>
              <a:t>Kliknij tutaj, aby zobaczyć, jak różne kraje UE podchodzą do prawa do bycia offline.</a:t>
            </a:r>
            <a:endParaRPr lang="pl-PL" sz="2200" kern="100" dirty="0">
              <a:solidFill>
                <a:srgbClr val="7654A2"/>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000" dirty="0"/>
          </a:p>
          <a:p>
            <a:pPr algn="l"/>
            <a:endParaRPr lang="en-US" sz="2000" dirty="0"/>
          </a:p>
          <a:p>
            <a:pPr algn="l"/>
            <a:endParaRPr lang="en-US" sz="2000" dirty="0"/>
          </a:p>
        </p:txBody>
      </p:sp>
    </p:spTree>
    <p:extLst>
      <p:ext uri="{BB962C8B-B14F-4D97-AF65-F5344CB8AC3E}">
        <p14:creationId xmlns:p14="http://schemas.microsoft.com/office/powerpoint/2010/main" val="182413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ROZDZIAŁ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pl-PL" dirty="0"/>
              <a:t>CELE NAUCZANIA</a:t>
            </a:r>
            <a:endParaRPr lang="en-US"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7375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ROZDZIAŁ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210065" y="4110228"/>
            <a:ext cx="6109681" cy="972741"/>
          </a:xfrm>
        </p:spPr>
        <p:txBody>
          <a:bodyPr/>
          <a:lstStyle/>
          <a:p>
            <a:r>
              <a:rPr lang="pl-PL" dirty="0"/>
              <a:t>Ochrona przed negatywnym wpływem technologii</a:t>
            </a:r>
            <a:endParaRPr lang="en-US" dirty="0"/>
          </a:p>
        </p:txBody>
      </p:sp>
      <p:pic>
        <p:nvPicPr>
          <p:cNvPr id="6" name="Picture Placeholder 5">
            <a:extLst>
              <a:ext uri="{FF2B5EF4-FFF2-40B4-BE49-F238E27FC236}">
                <a16:creationId xmlns:a16="http://schemas.microsoft.com/office/drawing/2014/main" id="{46290E1F-D48A-8DF1-C247-AD194F21D7E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205538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Of People Using Laptop Stock Photo">
            <a:extLst>
              <a:ext uri="{FF2B5EF4-FFF2-40B4-BE49-F238E27FC236}">
                <a16:creationId xmlns:a16="http://schemas.microsoft.com/office/drawing/2014/main" id="{D0DEC795-B30D-9774-F238-5E633DCB7875}"/>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2800" dirty="0"/>
              <a:t>Wyposażenie nas przeciwko negatywnym skutkom technologii</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286793"/>
            <a:ext cx="5574211" cy="4813657"/>
          </a:xfrm>
        </p:spPr>
        <p:txBody>
          <a:bodyPr/>
          <a:lstStyle/>
          <a:p>
            <a:pPr algn="just">
              <a:lnSpc>
                <a:spcPct val="107000"/>
              </a:lnSpc>
              <a:spcAft>
                <a:spcPts val="800"/>
              </a:spcAft>
            </a:pPr>
            <a:r>
              <a:rPr lang="pl-PL" sz="2200" kern="100" dirty="0">
                <a:effectLst/>
                <a:ea typeface="Calibri" panose="020F0502020204030204" pitchFamily="34" charset="0"/>
              </a:rPr>
              <a:t>Chociaż bardzo łatwo jest skupić się na negatywnych aspektach technologii cyfrowych, są one istotną częścią współczesnego życia. Większość z nas będzie korzystać z wielu technologii cyfrowych podczas wykonywania codziennych zadań.</a:t>
            </a:r>
          </a:p>
          <a:p>
            <a:pPr algn="just">
              <a:lnSpc>
                <a:spcPct val="107000"/>
              </a:lnSpc>
              <a:spcAft>
                <a:spcPts val="800"/>
              </a:spcAft>
            </a:pPr>
            <a:r>
              <a:rPr lang="pl-PL" sz="2200" kern="100" dirty="0">
                <a:effectLst/>
                <a:ea typeface="Calibri" panose="020F0502020204030204" pitchFamily="34" charset="0"/>
              </a:rPr>
              <a:t>Ważne jest, aby wyposażyć się w prawidłowe zrozumienie zagrożeń związanych z technologią cyfrową, ale ważne jest również, aby mieć techniki i metody zapewniające dalsze korzystanie z technologii cyfrowych w bezpieczny sposób.</a:t>
            </a:r>
          </a:p>
          <a:p>
            <a:pPr marL="0"/>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46754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91" y="280310"/>
            <a:ext cx="10483431" cy="804265"/>
          </a:xfrm>
        </p:spPr>
        <p:txBody>
          <a:bodyPr/>
          <a:lstStyle/>
          <a:p>
            <a:r>
              <a:rPr lang="en-US" sz="3200" dirty="0" err="1"/>
              <a:t>Cyfrowe</a:t>
            </a:r>
            <a:r>
              <a:rPr lang="en-US" sz="3200" dirty="0"/>
              <a:t> </a:t>
            </a:r>
            <a:r>
              <a:rPr lang="en-US" sz="3200" dirty="0" err="1"/>
              <a:t>rozproszenie</a:t>
            </a:r>
            <a:r>
              <a:rPr lang="en-US" sz="3200" dirty="0"/>
              <a:t> </a:t>
            </a:r>
            <a:r>
              <a:rPr lang="en-US" sz="3200" dirty="0" err="1"/>
              <a:t>uwagi</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908269"/>
            <a:ext cx="10743551" cy="4439577"/>
          </a:xfrm>
        </p:spPr>
        <p:txBody>
          <a:bodyPr/>
          <a:lstStyle/>
          <a:p>
            <a:pPr algn="just">
              <a:lnSpc>
                <a:spcPct val="107000"/>
              </a:lnSpc>
              <a:spcAft>
                <a:spcPts val="800"/>
              </a:spcAft>
            </a:pPr>
            <a:r>
              <a:rPr lang="pl-PL" sz="2200" kern="100" dirty="0">
                <a:effectLst/>
                <a:ea typeface="Calibri" panose="020F0502020204030204" pitchFamily="34" charset="0"/>
              </a:rPr>
              <a:t>Cyfrowe rozproszenie uwagi ma miejsce, gdy użytkownik korzysta z urządzenia cyfrowego (</a:t>
            </a:r>
            <a:r>
              <a:rPr lang="pl-PL" sz="2200" kern="100" dirty="0" err="1">
                <a:effectLst/>
                <a:ea typeface="Calibri" panose="020F0502020204030204" pitchFamily="34" charset="0"/>
              </a:rPr>
              <a:t>smartfona</a:t>
            </a:r>
            <a:r>
              <a:rPr lang="pl-PL" sz="2200" kern="100" dirty="0">
                <a:effectLst/>
                <a:ea typeface="Calibri" panose="020F0502020204030204" pitchFamily="34" charset="0"/>
              </a:rPr>
              <a:t>, laptopa, tabletu) podczas wykonywania innej czynności. Występuje, gdy urządzenia cyfrowe są używane do czynności niezwiązanych z czasem zajęć lub pracy. Często obejmuje to wysyłanie wiadomości tekstowych, e-maili, surfowanie po Internecie, korzystanie z mediów społecznościowych i granie w gry.</a:t>
            </a:r>
          </a:p>
          <a:p>
            <a:pPr algn="just">
              <a:lnSpc>
                <a:spcPct val="107000"/>
              </a:lnSpc>
              <a:spcAft>
                <a:spcPts val="800"/>
              </a:spcAft>
            </a:pPr>
            <a:r>
              <a:rPr lang="pl-PL" sz="2200" kern="100" dirty="0">
                <a:effectLst/>
                <a:ea typeface="Calibri" panose="020F0502020204030204" pitchFamily="34" charset="0"/>
              </a:rPr>
              <a:t>Ze względu na cyfryzację, którą przyniosła pandemia, łatwo jest wpaść w nawyk sprawdzania telefonu podczas pracy.</a:t>
            </a:r>
          </a:p>
          <a:p>
            <a:pPr algn="just">
              <a:lnSpc>
                <a:spcPct val="107000"/>
              </a:lnSpc>
              <a:spcAft>
                <a:spcPts val="800"/>
              </a:spcAft>
            </a:pPr>
            <a:r>
              <a:rPr lang="pl-PL" sz="2200" kern="100" dirty="0">
                <a:effectLst/>
                <a:ea typeface="Calibri" panose="020F0502020204030204" pitchFamily="34" charset="0"/>
              </a:rPr>
              <a:t>Jednym z najlepszych sposobów radzenia sobie z cyfrowym rozproszeniem uwagi jest tymczasowe odłączenie się od technologii, co prowadzi do mniejszej liczby cyfrowych zakłóceń.</a:t>
            </a:r>
          </a:p>
          <a:p>
            <a:pPr algn="just">
              <a:lnSpc>
                <a:spcPct val="107000"/>
              </a:lnSpc>
              <a:spcAft>
                <a:spcPts val="800"/>
              </a:spcAft>
            </a:pPr>
            <a:r>
              <a:rPr lang="pl-PL" sz="2200" kern="100" dirty="0">
                <a:effectLst/>
                <a:ea typeface="Calibri" panose="020F0502020204030204" pitchFamily="34" charset="0"/>
              </a:rPr>
              <a:t>Podczas gdy zdolność do wielozadaniowości jest postrzegana jako pozytywna cecha dla wielu osób, jest ona również głównym źródłem stresu wywołanego przez technologię cyfrową, który można kontrolować, gdy tylko nabierzemy nawyku robienia przerw.</a:t>
            </a:r>
          </a:p>
          <a:p>
            <a:pPr algn="just">
              <a:lnSpc>
                <a:spcPct val="107000"/>
              </a:lnSpc>
              <a:spcAft>
                <a:spcPts val="800"/>
              </a:spcAft>
            </a:pPr>
            <a:r>
              <a:rPr lang="pl-PL" sz="2200" kern="100" dirty="0">
                <a:effectLst/>
                <a:ea typeface="Calibri" panose="020F0502020204030204" pitchFamily="34" charset="0"/>
              </a:rPr>
              <a:t>Przyjrzyjmy się niektórym badaniom przeprowadzonym w USA, aby pomóc w zarządzaniu cyfrowym rozproszeniem uwagi.</a:t>
            </a:r>
          </a:p>
          <a:p>
            <a:endParaRPr lang="en-US" sz="2200" dirty="0"/>
          </a:p>
          <a:p>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168298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2800" dirty="0"/>
              <a:t>Ustalenia dotyczące cyfrowego rozproszenia uwagi</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064830"/>
            <a:ext cx="5571393" cy="4813657"/>
          </a:xfrm>
        </p:spPr>
        <p:txBody>
          <a:bodyPr/>
          <a:lstStyle/>
          <a:p>
            <a:pPr algn="just">
              <a:lnSpc>
                <a:spcPct val="107000"/>
              </a:lnSpc>
              <a:spcAft>
                <a:spcPts val="800"/>
              </a:spcAft>
            </a:pPr>
            <a:r>
              <a:rPr lang="pl-PL" sz="2000" kern="100" dirty="0">
                <a:effectLst/>
                <a:ea typeface="Calibri" panose="020F0502020204030204" pitchFamily="34" charset="0"/>
              </a:rPr>
              <a:t>Oto kilka zaskakujących wniosków z badań przeprowadzonych w celu pomocy pracownikom z cyfrowym rozproszeniem uwagi:</a:t>
            </a:r>
          </a:p>
          <a:p>
            <a:pPr marL="342900" lvl="0" indent="-342900" algn="just">
              <a:lnSpc>
                <a:spcPct val="107000"/>
              </a:lnSpc>
              <a:buFont typeface="Symbol" panose="05050102010706020507" pitchFamily="18" charset="2"/>
              <a:buChar char=""/>
            </a:pPr>
            <a:r>
              <a:rPr lang="pl-PL" sz="2000" kern="100" dirty="0">
                <a:effectLst/>
                <a:ea typeface="Calibri" panose="020F0502020204030204" pitchFamily="34" charset="0"/>
              </a:rPr>
              <a:t>20% pracowników chce, aby pracodawca pomógł im kontrolować cyfrowe rozproszenie uwagi podczas pracy.</a:t>
            </a:r>
          </a:p>
          <a:p>
            <a:pPr marL="342900" lvl="0" indent="-342900" algn="just">
              <a:lnSpc>
                <a:spcPct val="107000"/>
              </a:lnSpc>
              <a:buFont typeface="Symbol" panose="05050102010706020507" pitchFamily="18" charset="2"/>
              <a:buChar char=""/>
            </a:pPr>
            <a:r>
              <a:rPr lang="pl-PL" sz="2000" kern="100" dirty="0">
                <a:effectLst/>
                <a:ea typeface="Calibri" panose="020F0502020204030204" pitchFamily="34" charset="0"/>
              </a:rPr>
              <a:t>25% pracowników przemysłowych chce, aby pracodawca pomógł im w tym zakresie.</a:t>
            </a:r>
          </a:p>
          <a:p>
            <a:pPr marL="342900" lvl="0" indent="-342900" algn="just">
              <a:lnSpc>
                <a:spcPct val="107000"/>
              </a:lnSpc>
              <a:buFont typeface="Symbol" panose="05050102010706020507" pitchFamily="18" charset="2"/>
              <a:buChar char=""/>
            </a:pPr>
            <a:r>
              <a:rPr lang="pl-PL" sz="2000" kern="100" dirty="0">
                <a:effectLst/>
                <a:ea typeface="Calibri" panose="020F0502020204030204" pitchFamily="34" charset="0"/>
              </a:rPr>
              <a:t>Ponad 50% pracowników, którzy pracują z domu na COVID, twierdzi, że spędzają nawet więcej czasu niż w godzinach pracy na kontaktach towarzyskich z rodziną i przyjaciółmi za pośrednictwem mediów społecznościowych, SMS-ów, e-maili i połączeń telefonicznych.</a:t>
            </a:r>
          </a:p>
          <a:p>
            <a:pPr marL="342900" lvl="0" indent="-342900" algn="just">
              <a:lnSpc>
                <a:spcPct val="107000"/>
              </a:lnSpc>
              <a:spcAft>
                <a:spcPts val="800"/>
              </a:spcAft>
              <a:buFont typeface="Symbol" panose="05050102010706020507" pitchFamily="18" charset="2"/>
              <a:buChar char=""/>
            </a:pPr>
            <a:r>
              <a:rPr lang="pl-PL" sz="2000" kern="100" dirty="0">
                <a:effectLst/>
                <a:ea typeface="Calibri" panose="020F0502020204030204" pitchFamily="34" charset="0"/>
              </a:rPr>
              <a:t>Przeciętny pracownik spędza 2,6 godziny dziennie na dostępie do treści cyfrowych, które nie są związane z jego pracą.</a:t>
            </a:r>
          </a:p>
          <a:p>
            <a:pPr marL="0"/>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36590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Wyniki badań nad cyfrowym rozproszeniem uwagi</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605013"/>
            <a:ext cx="5964317" cy="5252987"/>
          </a:xfrm>
        </p:spPr>
        <p:txBody>
          <a:bodyPr/>
          <a:lstStyle/>
          <a:p>
            <a:r>
              <a:rPr lang="en-US" sz="2200" dirty="0"/>
              <a:t>Here are some surprising findings from research conducted to help workers with digital distraction:</a:t>
            </a:r>
          </a:p>
          <a:p>
            <a:endParaRPr lang="en-US" sz="2200" b="1" dirty="0"/>
          </a:p>
          <a:p>
            <a:pPr marL="342900" indent="-342900">
              <a:buFont typeface="Arial" panose="020B0604020202020204" pitchFamily="34" charset="0"/>
              <a:buChar char="•"/>
            </a:pPr>
            <a:r>
              <a:rPr lang="en-US" sz="2200" dirty="0"/>
              <a:t>26% say there have been accidents in their workplace caused by smartphone distraction​</a:t>
            </a:r>
          </a:p>
          <a:p>
            <a:pPr marL="342900" indent="-342900">
              <a:buFont typeface="Arial" panose="020B0604020202020204" pitchFamily="34" charset="0"/>
              <a:buChar char="•"/>
            </a:pPr>
            <a:r>
              <a:rPr lang="en-US" sz="2200" dirty="0"/>
              <a:t>58% said their employer has a policy restricting personal smartphone use during work hours</a:t>
            </a:r>
          </a:p>
          <a:p>
            <a:pPr marL="342900" indent="-342900">
              <a:buFont typeface="Arial" panose="020B0604020202020204" pitchFamily="34" charset="0"/>
              <a:buChar char="•"/>
            </a:pPr>
            <a:r>
              <a:rPr lang="en-US" sz="2200" dirty="0"/>
              <a:t>27% wish their employer would assist them in reducing their smartphone use during work hours</a:t>
            </a:r>
          </a:p>
          <a:p>
            <a:pPr marL="342900" indent="-342900">
              <a:buFont typeface="Arial" panose="020B0604020202020204" pitchFamily="34" charset="0"/>
              <a:buChar char="•"/>
            </a:pPr>
            <a:r>
              <a:rPr lang="en-US" sz="2200" dirty="0"/>
              <a:t>​​10% say there have accidents in their workplace caused by smartphone distraction </a:t>
            </a: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003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716806-EB4A-154E-47B6-A1C8368BE9F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2800" dirty="0"/>
              <a:t>Co to jest rozpiętość uwagi?</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lnSpc>
                <a:spcPct val="107000"/>
              </a:lnSpc>
              <a:spcAft>
                <a:spcPts val="800"/>
              </a:spcAft>
            </a:pPr>
            <a:r>
              <a:rPr lang="pl-PL" sz="2200" kern="100" dirty="0">
                <a:effectLst/>
                <a:ea typeface="Calibri" panose="020F0502020204030204" pitchFamily="34" charset="0"/>
              </a:rPr>
              <a:t>Rozpiętość uwagi to czas, w którym dana osoba może skupić się na zadaniu, zanim poczuje potrzebę przerwy lub się rozproszy.</a:t>
            </a:r>
          </a:p>
          <a:p>
            <a:pPr algn="just">
              <a:lnSpc>
                <a:spcPct val="107000"/>
              </a:lnSpc>
              <a:spcAft>
                <a:spcPts val="800"/>
              </a:spcAft>
            </a:pPr>
            <a:r>
              <a:rPr lang="pl-PL" sz="2200" kern="100" dirty="0">
                <a:effectLst/>
                <a:ea typeface="Calibri" panose="020F0502020204030204" pitchFamily="34" charset="0"/>
              </a:rPr>
              <a:t>Czas ten może różnić się w zależności od osoby. Trudno jest określić dokładną ilość czasu, jaką dana osoba może poświęcić na skupienie uwagi, ponieważ zależy to od zakończenia zadania, a następnie od naturalnych zdolności poznawczych każdej osoby.</a:t>
            </a:r>
          </a:p>
          <a:p>
            <a:pPr algn="just">
              <a:lnSpc>
                <a:spcPct val="107000"/>
              </a:lnSpc>
              <a:spcAft>
                <a:spcPts val="800"/>
              </a:spcAft>
            </a:pPr>
            <a:r>
              <a:rPr lang="pl-PL" sz="2200" kern="100" dirty="0">
                <a:effectLst/>
                <a:ea typeface="Calibri" panose="020F0502020204030204" pitchFamily="34" charset="0"/>
              </a:rPr>
              <a:t>Upewnienie się, że pracownicy wykonują swoją codzienną pracę bez rozpraszania się, może poprawić produktywność i pomóc złagodzić objawy wypalenia i stresu.</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102713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Technologia cyfrowa i zakres uwagi</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lnSpc>
                <a:spcPct val="107000"/>
              </a:lnSpc>
              <a:spcAft>
                <a:spcPts val="800"/>
              </a:spcAft>
            </a:pPr>
            <a:r>
              <a:rPr lang="pl-PL" sz="2200" kern="100" dirty="0">
                <a:effectLst/>
                <a:ea typeface="Calibri" panose="020F0502020204030204" pitchFamily="34" charset="0"/>
              </a:rPr>
              <a:t>Technologia cyfrowa wpływa na koncentrację uwagi w różny sposób.</a:t>
            </a:r>
          </a:p>
          <a:p>
            <a:pPr algn="just">
              <a:lnSpc>
                <a:spcPct val="107000"/>
              </a:lnSpc>
              <a:spcAft>
                <a:spcPts val="800"/>
              </a:spcAft>
            </a:pPr>
            <a:r>
              <a:rPr lang="pl-PL" sz="2200" b="1" kern="100" dirty="0">
                <a:effectLst/>
                <a:ea typeface="Calibri" panose="020F0502020204030204" pitchFamily="34" charset="0"/>
              </a:rPr>
              <a:t>Większość badaczy twierdzi</a:t>
            </a:r>
            <a:r>
              <a:rPr lang="pl-PL" sz="2200" kern="100" dirty="0">
                <a:effectLst/>
                <a:ea typeface="Calibri" panose="020F0502020204030204" pitchFamily="34" charset="0"/>
              </a:rPr>
              <a:t>, że w takich sytuacjach nie chodzi o to, że pamięć staje się mniej efektywna, ale o to, że używamy jej w inny sposób.</a:t>
            </a:r>
          </a:p>
          <a:p>
            <a:pPr algn="just">
              <a:lnSpc>
                <a:spcPct val="107000"/>
              </a:lnSpc>
              <a:spcAft>
                <a:spcPts val="800"/>
              </a:spcAft>
            </a:pPr>
            <a:r>
              <a:rPr lang="pl-PL" sz="2200" kern="100" dirty="0">
                <a:effectLst/>
                <a:ea typeface="Calibri" panose="020F0502020204030204" pitchFamily="34" charset="0"/>
              </a:rPr>
              <a:t>Potencjalne inne szkodliwe skutki wydłużonego czasu pracy i korzystania z technologii obejmują </a:t>
            </a:r>
            <a:r>
              <a:rPr lang="pl-PL" sz="2200" b="1" kern="100" dirty="0">
                <a:effectLst/>
                <a:ea typeface="Calibri" panose="020F0502020204030204" pitchFamily="34" charset="0"/>
              </a:rPr>
              <a:t>nasilone objawy zaburzeń uwagi, upośledzoną inteligencję emocjonalną i społeczną, uzależnienie od technologii, izolację społeczną, upośledzony rozwój mózgu i zaburzenia snu.</a:t>
            </a:r>
            <a:endParaRPr lang="pl-PL" sz="2200" kern="100" dirty="0">
              <a:effectLst/>
              <a:ea typeface="Calibri" panose="020F0502020204030204" pitchFamily="34" charset="0"/>
            </a:endParaRPr>
          </a:p>
        </p:txBody>
      </p:sp>
    </p:spTree>
    <p:extLst>
      <p:ext uri="{BB962C8B-B14F-4D97-AF65-F5344CB8AC3E}">
        <p14:creationId xmlns:p14="http://schemas.microsoft.com/office/powerpoint/2010/main" val="237374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Poprawa koncentracji uwagi u pracowników</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lnSpc>
                <a:spcPct val="107000"/>
              </a:lnSpc>
              <a:spcAft>
                <a:spcPts val="800"/>
              </a:spcAft>
            </a:pPr>
            <a:r>
              <a:rPr lang="pl-PL" sz="2200" kern="100" dirty="0">
                <a:effectLst/>
                <a:ea typeface="Calibri" panose="020F0502020204030204" pitchFamily="34" charset="0"/>
              </a:rPr>
              <a:t>Oto kilka wskazówek, jak pracownicy mogą poprawić swoją uwagę:</a:t>
            </a:r>
          </a:p>
          <a:p>
            <a:pPr algn="just">
              <a:lnSpc>
                <a:spcPct val="107000"/>
              </a:lnSpc>
              <a:spcAft>
                <a:spcPts val="800"/>
              </a:spcAft>
            </a:pPr>
            <a:r>
              <a:rPr lang="pl-PL" sz="2200" b="1" kern="100" dirty="0">
                <a:effectLst/>
                <a:ea typeface="Calibri" panose="020F0502020204030204" pitchFamily="34" charset="0"/>
              </a:rPr>
              <a:t>Ćwicz uważne słuchanie.</a:t>
            </a:r>
            <a:r>
              <a:rPr lang="pl-PL" sz="2200" kern="100" dirty="0">
                <a:effectLst/>
                <a:ea typeface="Calibri" panose="020F0502020204030204" pitchFamily="34" charset="0"/>
              </a:rPr>
              <a:t> Jednym ze sposobów na zwiększenie naszej uwagi jest ćwiczenie uważnego słuchania. Pomaga to zwiększyć zdolność umysłu do odbierania i przyswajania informacji.</a:t>
            </a:r>
          </a:p>
          <a:p>
            <a:pPr algn="just">
              <a:lnSpc>
                <a:spcPct val="107000"/>
              </a:lnSpc>
              <a:spcAft>
                <a:spcPts val="800"/>
              </a:spcAft>
            </a:pPr>
            <a:r>
              <a:rPr lang="pl-PL" sz="2200" b="1" kern="100" dirty="0">
                <a:effectLst/>
                <a:ea typeface="Calibri" panose="020F0502020204030204" pitchFamily="34" charset="0"/>
              </a:rPr>
              <a:t>Poświęć więcej czasu na czytanie.</a:t>
            </a:r>
            <a:r>
              <a:rPr lang="pl-PL" sz="2200" kern="100" dirty="0">
                <a:effectLst/>
                <a:ea typeface="Calibri" panose="020F0502020204030204" pitchFamily="34" charset="0"/>
              </a:rPr>
              <a:t> Innym sposobem na zwiększenie zdolności umysłu do koncentracji jest uważne czytanie.</a:t>
            </a:r>
          </a:p>
          <a:p>
            <a:pPr algn="just">
              <a:lnSpc>
                <a:spcPct val="107000"/>
              </a:lnSpc>
              <a:spcAft>
                <a:spcPts val="800"/>
              </a:spcAft>
            </a:pPr>
            <a:r>
              <a:rPr lang="pl-PL" sz="2200" b="1" kern="100" dirty="0">
                <a:effectLst/>
                <a:ea typeface="Calibri" panose="020F0502020204030204" pitchFamily="34" charset="0"/>
              </a:rPr>
              <a:t>Aktywność fizyczna.</a:t>
            </a:r>
            <a:r>
              <a:rPr lang="pl-PL" sz="2200" kern="100" dirty="0">
                <a:effectLst/>
                <a:ea typeface="Calibri" panose="020F0502020204030204" pitchFamily="34" charset="0"/>
              </a:rPr>
              <a:t> Innym sposobem na zwiększenie naszej uwagi jest umiarkowany wysiłek fizyczny.</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58499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err="1"/>
              <a:t>Stres</a:t>
            </a:r>
            <a:r>
              <a:rPr lang="en-US" sz="2800" dirty="0"/>
              <a:t> i </a:t>
            </a:r>
            <a:r>
              <a:rPr lang="en-US" sz="2800" dirty="0" err="1"/>
              <a:t>utrata</a:t>
            </a:r>
            <a:r>
              <a:rPr lang="en-US" sz="2800" dirty="0"/>
              <a:t> </a:t>
            </a:r>
            <a:r>
              <a:rPr lang="en-US" sz="2800" dirty="0" err="1"/>
              <a:t>koncentracji</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lnSpc>
                <a:spcPct val="107000"/>
              </a:lnSpc>
              <a:spcAft>
                <a:spcPts val="800"/>
              </a:spcAft>
            </a:pPr>
            <a:r>
              <a:rPr lang="pl-PL" sz="2200" kern="100" dirty="0">
                <a:effectLst/>
                <a:ea typeface="Calibri" panose="020F0502020204030204" pitchFamily="34" charset="0"/>
              </a:rPr>
              <a:t>Brak koncentracji prowadzi do niemożności dotrzymania terminów, zwiększonej presji związanej z pracą, a tym samym do zwiększonego stresu i pogorszenia stanu zdrowia. Może być wiele powodów, dla których pracownicy tracą koncentrację.</a:t>
            </a:r>
          </a:p>
          <a:p>
            <a:pPr algn="just">
              <a:lnSpc>
                <a:spcPct val="107000"/>
              </a:lnSpc>
              <a:spcAft>
                <a:spcPts val="800"/>
              </a:spcAft>
            </a:pPr>
            <a:endParaRPr lang="pl-PL" sz="2200" kern="100" dirty="0">
              <a:effectLst/>
              <a:ea typeface="Calibri" panose="020F0502020204030204" pitchFamily="34" charset="0"/>
            </a:endParaRPr>
          </a:p>
          <a:p>
            <a:pPr algn="just">
              <a:lnSpc>
                <a:spcPct val="107000"/>
              </a:lnSpc>
              <a:spcAft>
                <a:spcPts val="800"/>
              </a:spcAft>
            </a:pPr>
            <a:r>
              <a:rPr lang="pl-PL" sz="2200" kern="100" dirty="0">
                <a:effectLst/>
                <a:ea typeface="Calibri" panose="020F0502020204030204" pitchFamily="34" charset="0"/>
              </a:rPr>
              <a:t>Bardzo często stres może być powodem niezdolności do koncentracji. Może być wiele rzeczy w umyśle, które uniemożliwiają nam właściwą koncentrację.</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421430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3200" dirty="0"/>
              <a:t>Jak radzić sobie z utratą koncentracji</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lnSpc>
                <a:spcPct val="107000"/>
              </a:lnSpc>
              <a:spcAft>
                <a:spcPts val="800"/>
              </a:spcAft>
            </a:pPr>
            <a:r>
              <a:rPr lang="pl-PL" sz="2200" kern="100" dirty="0">
                <a:effectLst/>
                <a:ea typeface="Calibri" panose="020F0502020204030204" pitchFamily="34" charset="0"/>
              </a:rPr>
              <a:t>Po pierwsze, kluczem jest organizacja. Ustal priorytetową listę zadań, zaplanuj harmonogramy z wyprzedzeniem i wykonuj każde zadanie osobno.</a:t>
            </a:r>
          </a:p>
          <a:p>
            <a:pPr algn="just">
              <a:lnSpc>
                <a:spcPct val="107000"/>
              </a:lnSpc>
              <a:spcAft>
                <a:spcPts val="800"/>
              </a:spcAft>
            </a:pPr>
            <a:r>
              <a:rPr lang="pl-PL" sz="2200" kern="100" dirty="0">
                <a:effectLst/>
                <a:ea typeface="Calibri" panose="020F0502020204030204" pitchFamily="34" charset="0"/>
              </a:rPr>
              <a:t>Staraj się nie wykonywać wielu zadań jednocześnie. Zamiast tego skoncentruj się na najważniejszym zadaniu, zakończ je i przejdź do następnego. W ten sposób żadne zadanie nie zostanie odłożone na ostatnią chwilę.</a:t>
            </a:r>
          </a:p>
          <a:p>
            <a:pPr algn="just">
              <a:lnSpc>
                <a:spcPct val="107000"/>
              </a:lnSpc>
              <a:spcAft>
                <a:spcPts val="800"/>
              </a:spcAft>
            </a:pPr>
            <a:r>
              <a:rPr lang="pl-PL" sz="2200" kern="100" dirty="0">
                <a:effectLst/>
                <a:ea typeface="Calibri" panose="020F0502020204030204" pitchFamily="34" charset="0"/>
              </a:rPr>
              <a:t>Jeśli pracownicy nadal mają trudności ze skupieniem uwagi lub są rozproszeni, warto poświęcić im więcej czasu, aby upewnić się, że rozumieją, w jaki sposób mogą wykonać swoje zadania bez utraty koncentracji.</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5868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a:t>Po </a:t>
            </a:r>
            <a:r>
              <a:rPr lang="en-US" dirty="0" err="1"/>
              <a:t>ukończeniu</a:t>
            </a:r>
            <a:r>
              <a:rPr lang="en-US" dirty="0"/>
              <a:t> </a:t>
            </a:r>
            <a:r>
              <a:rPr lang="en-US" dirty="0" err="1"/>
              <a:t>tego</a:t>
            </a:r>
            <a:r>
              <a:rPr lang="en-US" dirty="0"/>
              <a:t> </a:t>
            </a:r>
            <a:r>
              <a:rPr lang="en-US" dirty="0" err="1"/>
              <a:t>modułu</a:t>
            </a:r>
            <a:r>
              <a:rPr lang="en-US" dirty="0"/>
              <a:t>:</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621428" y="2603039"/>
            <a:ext cx="4994513" cy="3466570"/>
          </a:xfrm>
        </p:spPr>
        <p:txBody>
          <a:bodyPr/>
          <a:lstStyle/>
          <a:p>
            <a:pPr marL="342900" lvl="0" indent="-342900">
              <a:lnSpc>
                <a:spcPct val="107000"/>
              </a:lnSpc>
              <a:buFont typeface="Symbol" panose="05050102010706020507" pitchFamily="18" charset="2"/>
              <a:buChar char=""/>
            </a:pPr>
            <a:r>
              <a:rPr lang="pl-PL" sz="2200" kern="100" dirty="0">
                <a:effectLst/>
                <a:ea typeface="Calibri" panose="020F0502020204030204" pitchFamily="34" charset="0"/>
              </a:rPr>
              <a:t>Zrozumiesz znaczenia zdrowia psychicznego w miejscu pracy i jak może ono wpływać na wydajność</a:t>
            </a:r>
          </a:p>
          <a:p>
            <a:pPr marL="342900" lvl="0" indent="-342900" algn="just">
              <a:lnSpc>
                <a:spcPct val="107000"/>
              </a:lnSpc>
              <a:buFont typeface="Symbol" panose="05050102010706020507" pitchFamily="18" charset="2"/>
              <a:buChar char=""/>
            </a:pPr>
            <a:r>
              <a:rPr lang="pl-PL" sz="2200" kern="100" dirty="0">
                <a:effectLst/>
                <a:ea typeface="Calibri" panose="020F0502020204030204" pitchFamily="34" charset="0"/>
              </a:rPr>
              <a:t>Zrozumiesz na czym polega cyfrowe przeciążenie i nauczysz się określić strategie, jak sobie z nim poradzić</a:t>
            </a:r>
          </a:p>
          <a:p>
            <a:pPr marL="342900" lvl="0" indent="-342900" algn="just">
              <a:lnSpc>
                <a:spcPct val="107000"/>
              </a:lnSpc>
              <a:spcAft>
                <a:spcPts val="800"/>
              </a:spcAft>
              <a:buFont typeface="Symbol" panose="05050102010706020507" pitchFamily="18" charset="2"/>
              <a:buChar char=""/>
            </a:pPr>
            <a:r>
              <a:rPr lang="pl-PL" sz="2200" kern="100" dirty="0">
                <a:effectLst/>
                <a:ea typeface="Calibri" panose="020F0502020204030204" pitchFamily="34" charset="0"/>
              </a:rPr>
              <a:t>Będziesz mieć okazję zastanowić się </a:t>
            </a:r>
            <a:r>
              <a:rPr lang="pl-PL" sz="2200" kern="100" dirty="0" err="1">
                <a:effectLst/>
                <a:ea typeface="Calibri" panose="020F0502020204030204" pitchFamily="34" charset="0"/>
              </a:rPr>
              <a:t>się</a:t>
            </a:r>
            <a:r>
              <a:rPr lang="pl-PL" sz="2200" kern="100" dirty="0">
                <a:effectLst/>
                <a:ea typeface="Calibri" panose="020F0502020204030204" pitchFamily="34" charset="0"/>
              </a:rPr>
              <a:t> nad swoją relacją z urządzeniami cyfrowymi przez narzędzie Digital </a:t>
            </a:r>
            <a:r>
              <a:rPr lang="pl-PL" sz="2200" kern="100" dirty="0" err="1">
                <a:effectLst/>
                <a:ea typeface="Calibri" panose="020F0502020204030204" pitchFamily="34" charset="0"/>
              </a:rPr>
              <a:t>Well</a:t>
            </a:r>
            <a:r>
              <a:rPr lang="pl-PL" sz="2200" kern="100" dirty="0">
                <a:effectLst/>
                <a:ea typeface="Calibri" panose="020F0502020204030204" pitchFamily="34" charset="0"/>
              </a:rPr>
              <a:t> </a:t>
            </a:r>
          </a:p>
          <a:p>
            <a:endParaRPr lang="fi-FI"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a:t>
            </a:fld>
            <a:endParaRPr lang="en-US" sz="1291" dirty="0"/>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68603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81287" y="722907"/>
            <a:ext cx="10483431" cy="804265"/>
          </a:xfrm>
        </p:spPr>
        <p:txBody>
          <a:bodyPr/>
          <a:lstStyle/>
          <a:p>
            <a:r>
              <a:rPr lang="en-IE" sz="2800" dirty="0" err="1"/>
              <a:t>Wielozadaniowość</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1287" y="1353847"/>
            <a:ext cx="10483429" cy="4439577"/>
          </a:xfrm>
        </p:spPr>
        <p:txBody>
          <a:bodyPr/>
          <a:lstStyle/>
          <a:p>
            <a:pPr algn="just">
              <a:lnSpc>
                <a:spcPct val="107000"/>
              </a:lnSpc>
              <a:spcAft>
                <a:spcPts val="800"/>
              </a:spcAft>
            </a:pPr>
            <a:r>
              <a:rPr lang="pl-PL" sz="2200" kern="100" dirty="0">
                <a:effectLst/>
                <a:ea typeface="Calibri" panose="020F0502020204030204" pitchFamily="34" charset="0"/>
              </a:rPr>
              <a:t>Wielozadaniowość wydaje się być świetnym sposobem na to, aby nie robić nic raz, ale badania pokazują, że nasz mózg nie jest tak dobry w radzeniu sobie z wieloma zadaniami, jak mogłoby się wydawać.</a:t>
            </a:r>
            <a:r>
              <a:rPr lang="pl-PL" sz="2200" kern="100" dirty="0">
                <a:ea typeface="Calibri" panose="020F0502020204030204" pitchFamily="34" charset="0"/>
              </a:rPr>
              <a:t> </a:t>
            </a:r>
            <a:r>
              <a:rPr lang="pl-PL" sz="2200" kern="100" dirty="0">
                <a:effectLst/>
                <a:ea typeface="Calibri" panose="020F0502020204030204" pitchFamily="34" charset="0"/>
              </a:rPr>
              <a:t>W rzeczywistości niektóre badania sugerują, że wielozadaniowość może obniżyć naszą produktywność poprzez zmniejszenie zrozumienia, uwagi i ogólnej wydajności.</a:t>
            </a:r>
          </a:p>
          <a:p>
            <a:pPr algn="just">
              <a:lnSpc>
                <a:spcPct val="107000"/>
              </a:lnSpc>
              <a:spcAft>
                <a:spcPts val="800"/>
              </a:spcAft>
            </a:pPr>
            <a:r>
              <a:rPr lang="pl-PL" sz="2200" kern="100" dirty="0">
                <a:effectLst/>
                <a:ea typeface="Calibri" panose="020F0502020204030204" pitchFamily="34" charset="0"/>
              </a:rPr>
              <a:t>Ludzie, którzy pracują wielozadaniowo, są bardziej niestrudzeni i mogą mieć problemy ze skupieniem uwagi nawet wtedy, gdy nie pracują nad wieloma zadaniami jednocześnie.</a:t>
            </a:r>
          </a:p>
          <a:p>
            <a:pPr algn="just">
              <a:lnSpc>
                <a:spcPct val="107000"/>
              </a:lnSpc>
              <a:spcAft>
                <a:spcPts val="800"/>
              </a:spcAft>
            </a:pPr>
            <a:r>
              <a:rPr lang="pl-PL" sz="2200" kern="100" dirty="0">
                <a:effectLst/>
                <a:ea typeface="Calibri" panose="020F0502020204030204" pitchFamily="34" charset="0"/>
              </a:rPr>
              <a:t>Postępuj zgodnie z poniższymi prostymi krokami, aby dni pracy były mniej stresujące:</a:t>
            </a:r>
          </a:p>
          <a:p>
            <a:pPr marL="342900" lvl="0" indent="-342900" algn="just">
              <a:lnSpc>
                <a:spcPct val="107000"/>
              </a:lnSpc>
              <a:buFont typeface="Courier New" panose="02070309020205020404" pitchFamily="49" charset="0"/>
              <a:buChar char="o"/>
            </a:pPr>
            <a:r>
              <a:rPr lang="pl-PL" sz="2200" kern="100" dirty="0">
                <a:effectLst/>
                <a:ea typeface="Calibri" panose="020F0502020204030204" pitchFamily="34" charset="0"/>
              </a:rPr>
              <a:t>Wykonuj jedno zadanie na raz</a:t>
            </a:r>
          </a:p>
          <a:p>
            <a:pPr marL="342900" lvl="0" indent="-342900" algn="just">
              <a:lnSpc>
                <a:spcPct val="107000"/>
              </a:lnSpc>
              <a:buFont typeface="Courier New" panose="02070309020205020404" pitchFamily="49" charset="0"/>
              <a:buChar char="o"/>
            </a:pPr>
            <a:r>
              <a:rPr lang="pl-PL" sz="2200" kern="100" dirty="0">
                <a:effectLst/>
                <a:ea typeface="Calibri" panose="020F0502020204030204" pitchFamily="34" charset="0"/>
              </a:rPr>
              <a:t>Nie rozpoczynaj drugiego zadania przed zakończeniem pierwszego.</a:t>
            </a:r>
          </a:p>
          <a:p>
            <a:pPr marL="342900" lvl="0" indent="-342900" algn="just">
              <a:lnSpc>
                <a:spcPct val="107000"/>
              </a:lnSpc>
              <a:buFont typeface="Courier New" panose="02070309020205020404" pitchFamily="49" charset="0"/>
              <a:buChar char="o"/>
            </a:pPr>
            <a:r>
              <a:rPr lang="pl-PL" sz="2200" kern="100" dirty="0">
                <a:effectLst/>
                <a:ea typeface="Calibri" panose="020F0502020204030204" pitchFamily="34" charset="0"/>
              </a:rPr>
              <a:t>Zacznij od prostych i krótkich rzeczy</a:t>
            </a:r>
          </a:p>
          <a:p>
            <a:pPr marL="342900" lvl="0" indent="-342900" algn="just">
              <a:lnSpc>
                <a:spcPct val="107000"/>
              </a:lnSpc>
              <a:buFont typeface="Courier New" panose="02070309020205020404" pitchFamily="49" charset="0"/>
              <a:buChar char="o"/>
            </a:pPr>
            <a:r>
              <a:rPr lang="pl-PL" sz="2200" kern="100" dirty="0">
                <a:effectLst/>
                <a:ea typeface="Calibri" panose="020F0502020204030204" pitchFamily="34" charset="0"/>
              </a:rPr>
              <a:t>Trzymaj się z dala od telefonu podczas pracy lub wycisz go</a:t>
            </a:r>
          </a:p>
          <a:p>
            <a:pPr marL="342900" lvl="0" indent="-342900" algn="just">
              <a:lnSpc>
                <a:spcPct val="107000"/>
              </a:lnSpc>
              <a:spcAft>
                <a:spcPts val="800"/>
              </a:spcAft>
              <a:buFont typeface="Courier New" panose="02070309020205020404" pitchFamily="49" charset="0"/>
              <a:buChar char="o"/>
            </a:pPr>
            <a:r>
              <a:rPr lang="pl-PL" sz="2200" kern="100" dirty="0">
                <a:effectLst/>
                <a:ea typeface="Calibri" panose="020F0502020204030204" pitchFamily="34" charset="0"/>
              </a:rPr>
              <a:t>Monitorowanie poziomu stresu i robienie przerw w razie potrzeby</a:t>
            </a:r>
          </a:p>
          <a:p>
            <a:pPr algn="just"/>
            <a:endParaRPr lang="en-US" sz="2000" dirty="0"/>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19894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06</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ROZDZIAŁ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67732" y="3806713"/>
            <a:ext cx="6325860" cy="1663032"/>
          </a:xfrm>
        </p:spPr>
        <p:txBody>
          <a:bodyPr/>
          <a:lstStyle/>
          <a:p>
            <a:r>
              <a:rPr lang="pl-PL" dirty="0"/>
              <a:t>Case </a:t>
            </a:r>
            <a:r>
              <a:rPr lang="pl-PL" dirty="0" err="1"/>
              <a:t>studies</a:t>
            </a:r>
            <a:r>
              <a:rPr lang="pl-PL" dirty="0"/>
              <a:t> </a:t>
            </a:r>
          </a:p>
          <a:p>
            <a:r>
              <a:rPr lang="pl-PL" dirty="0"/>
              <a:t>i ćwiczenia</a:t>
            </a:r>
            <a:endParaRPr lang="en-US" dirty="0"/>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pic>
        <p:nvPicPr>
          <p:cNvPr id="2" name="Picture Placeholder 4">
            <a:extLst>
              <a:ext uri="{FF2B5EF4-FFF2-40B4-BE49-F238E27FC236}">
                <a16:creationId xmlns:a16="http://schemas.microsoft.com/office/drawing/2014/main" id="{75BB0859-BB97-75A9-5CF7-A8DA1CEB112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335229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pl-PL" dirty="0"/>
              <a:t>Ocena DORA: Czy Twój telefon należy do Ciebie?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7" name="Picture 6">
            <a:hlinkClick r:id="rId3"/>
            <a:extLst>
              <a:ext uri="{FF2B5EF4-FFF2-40B4-BE49-F238E27FC236}">
                <a16:creationId xmlns:a16="http://schemas.microsoft.com/office/drawing/2014/main" id="{CE077EEC-D36C-44FB-9880-E9711F2D068E}"/>
              </a:ext>
            </a:extLst>
          </p:cNvPr>
          <p:cNvPicPr>
            <a:picLocks noChangeAspect="1"/>
          </p:cNvPicPr>
          <p:nvPr/>
        </p:nvPicPr>
        <p:blipFill>
          <a:blip r:embed="rId4"/>
          <a:stretch>
            <a:fillRect/>
          </a:stretch>
        </p:blipFill>
        <p:spPr>
          <a:xfrm>
            <a:off x="2461847" y="1212028"/>
            <a:ext cx="6699737" cy="5470126"/>
          </a:xfrm>
          <a:prstGeom prst="rect">
            <a:avLst/>
          </a:prstGeom>
        </p:spPr>
      </p:pic>
    </p:spTree>
    <p:extLst>
      <p:ext uri="{BB962C8B-B14F-4D97-AF65-F5344CB8AC3E}">
        <p14:creationId xmlns:p14="http://schemas.microsoft.com/office/powerpoint/2010/main" val="90817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pl-PL" dirty="0"/>
              <a:t>"Digital </a:t>
            </a:r>
            <a:r>
              <a:rPr lang="pl-PL" dirty="0" err="1"/>
              <a:t>Well</a:t>
            </a:r>
            <a:r>
              <a:rPr lang="pl-PL" dirty="0"/>
              <a:t> </a:t>
            </a:r>
            <a:r>
              <a:rPr lang="pl-PL" dirty="0" err="1"/>
              <a:t>Being</a:t>
            </a:r>
            <a:r>
              <a:rPr lang="pl-PL" dirty="0"/>
              <a:t> polega na tworzeniu i utrzymywaniu zdrowych relacji z technologią" - Greta Rossi, współzałożycielka </a:t>
            </a:r>
            <a:r>
              <a:rPr lang="pl-PL" dirty="0" err="1"/>
              <a:t>Recipes</a:t>
            </a:r>
            <a:r>
              <a:rPr lang="pl-PL" dirty="0"/>
              <a:t> for </a:t>
            </a:r>
            <a:r>
              <a:rPr lang="pl-PL" dirty="0" err="1"/>
              <a:t>Well</a:t>
            </a:r>
            <a:r>
              <a:rPr lang="pl-PL" dirty="0"/>
              <a:t> </a:t>
            </a:r>
            <a:r>
              <a:rPr lang="pl-PL" dirty="0" err="1"/>
              <a:t>Being</a:t>
            </a:r>
            <a:r>
              <a:rPr lang="pl-PL" dirty="0"/>
              <a:t>.</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3835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30046" y="535911"/>
            <a:ext cx="10483431" cy="804265"/>
          </a:xfrm>
        </p:spPr>
        <p:txBody>
          <a:bodyPr/>
          <a:lstStyle/>
          <a:p>
            <a:pPr algn="ctr"/>
            <a:r>
              <a:rPr lang="pl-PL" dirty="0"/>
              <a:t>Ocena: Zastanów się nad swoimi nawykami</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Picture 3">
            <a:hlinkClick r:id="rId3"/>
            <a:extLst>
              <a:ext uri="{FF2B5EF4-FFF2-40B4-BE49-F238E27FC236}">
                <a16:creationId xmlns:a16="http://schemas.microsoft.com/office/drawing/2014/main" id="{05901288-25EE-411D-AEDF-D46FC338BF1C}"/>
              </a:ext>
            </a:extLst>
          </p:cNvPr>
          <p:cNvPicPr>
            <a:picLocks noChangeAspect="1"/>
          </p:cNvPicPr>
          <p:nvPr/>
        </p:nvPicPr>
        <p:blipFill>
          <a:blip r:embed="rId4"/>
          <a:stretch>
            <a:fillRect/>
          </a:stretch>
        </p:blipFill>
        <p:spPr>
          <a:xfrm>
            <a:off x="2989384" y="1824141"/>
            <a:ext cx="6079469" cy="4174874"/>
          </a:xfrm>
          <a:prstGeom prst="rect">
            <a:avLst/>
          </a:prstGeom>
        </p:spPr>
      </p:pic>
    </p:spTree>
    <p:extLst>
      <p:ext uri="{BB962C8B-B14F-4D97-AF65-F5344CB8AC3E}">
        <p14:creationId xmlns:p14="http://schemas.microsoft.com/office/powerpoint/2010/main" val="2592732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pl-PL" dirty="0"/>
              <a:t>Posłuchaj </a:t>
            </a:r>
            <a:r>
              <a:rPr lang="pl-PL" dirty="0" err="1"/>
              <a:t>podcastu</a:t>
            </a:r>
            <a:r>
              <a:rPr lang="pl-PL" dirty="0"/>
              <a:t> Digital </a:t>
            </a:r>
            <a:r>
              <a:rPr lang="pl-PL" dirty="0" err="1"/>
              <a:t>Well</a:t>
            </a:r>
            <a:r>
              <a:rPr lang="pl-PL" dirty="0"/>
              <a:t> </a:t>
            </a:r>
            <a:r>
              <a:rPr lang="pl-PL" dirty="0" err="1"/>
              <a:t>Being</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5" name="Picture 4">
            <a:hlinkClick r:id="rId3"/>
            <a:extLst>
              <a:ext uri="{FF2B5EF4-FFF2-40B4-BE49-F238E27FC236}">
                <a16:creationId xmlns:a16="http://schemas.microsoft.com/office/drawing/2014/main" id="{BD04E457-18B1-496F-BAEB-2F379B8BB39C}"/>
              </a:ext>
            </a:extLst>
          </p:cNvPr>
          <p:cNvPicPr>
            <a:picLocks noChangeAspect="1"/>
          </p:cNvPicPr>
          <p:nvPr/>
        </p:nvPicPr>
        <p:blipFill>
          <a:blip r:embed="rId4"/>
          <a:stretch>
            <a:fillRect/>
          </a:stretch>
        </p:blipFill>
        <p:spPr>
          <a:xfrm>
            <a:off x="2449955" y="1393906"/>
            <a:ext cx="7292090" cy="5324448"/>
          </a:xfrm>
          <a:prstGeom prst="rect">
            <a:avLst/>
          </a:prstGeom>
        </p:spPr>
      </p:pic>
    </p:spTree>
    <p:extLst>
      <p:ext uri="{BB962C8B-B14F-4D97-AF65-F5344CB8AC3E}">
        <p14:creationId xmlns:p14="http://schemas.microsoft.com/office/powerpoint/2010/main" val="325000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pl-PL" sz="2400" b="1" i="0" dirty="0">
                <a:effectLst/>
                <a:latin typeface="Söhne"/>
              </a:rPr>
              <a:t>Studium przypadku: Vodafone - "Dni cyfrowego detoksu"</a:t>
            </a:r>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lgn="ctr">
              <a:spcAft>
                <a:spcPts val="1200"/>
              </a:spcAft>
            </a:pPr>
            <a:r>
              <a:rPr lang="pl-PL" sz="1800" b="1" dirty="0"/>
              <a:t>Wprowadzenie</a:t>
            </a:r>
          </a:p>
          <a:p>
            <a:pPr algn="just">
              <a:spcAft>
                <a:spcPts val="1200"/>
              </a:spcAft>
            </a:pPr>
            <a:r>
              <a:rPr lang="pl-PL" sz="1800" dirty="0"/>
              <a:t>Technology 2 Client (T2C) to firma świadcząca usługi technologiczne z siedzibą w Barcelonie w Hiszpanii, specjalizująca się w rozwiązaniach IT i rozwoju oprogramowania. Działalność firmy rozpoczęła się w 2003 roku, a jej personel składa się głównie z konsultantów technologicznych o wysokim stopniu doświadczenia i specjalizacji. Kiedy pandemia COVID-19 zakłóciła tradycyjne praktyki pracy i wymusiła pracę zdalną, T2C stanęła przed wyzwaniem utrzymania spójności zespołu, morale i zaangażowania. Firma uznała znaczenie pozostawania w kontakcie i promowania pozytywnego środowiska pracy w tym trudnym czasie.</a:t>
            </a:r>
            <a:endParaRPr lang="pl-PL" sz="1800" b="1" dirty="0"/>
          </a:p>
          <a:p>
            <a:pPr algn="ctr">
              <a:spcAft>
                <a:spcPts val="1200"/>
              </a:spcAft>
            </a:pPr>
            <a:r>
              <a:rPr lang="pl-PL" sz="1800" b="1" dirty="0"/>
              <a:t>Wyzwanie</a:t>
            </a:r>
          </a:p>
          <a:p>
            <a:pPr algn="just">
              <a:spcAft>
                <a:spcPts val="1200"/>
              </a:spcAft>
            </a:pPr>
            <a:r>
              <a:rPr lang="pl-PL" sz="1800" dirty="0"/>
              <a:t>Wyzwanie stojące przed Vodafone było dwojakie. Po pierwsze, ciągłe korzystanie z urządzeń cyfrowych i presja bycia zawsze dostępnym doprowadziły do wzrostu wypalenia zawodowego i stresu wśród pracowników. Miało to wpływ nie tylko na indywidualne samopoczucie, ale także na ogólną produktywność i zadowolenie pracowników. Po drugie, Vodafone musiał znaleźć sposób na stworzenie zdrowszej równowagi między życiem zawodowym a prywatnym w branży znanej z szybkiego tempa i ciągłej aktywności. Wyzwaniem było znalezienie równowagi między utrzymaniem produktywności a zapewnieniem dobrego samopoczucia pracowników</a:t>
            </a:r>
          </a:p>
        </p:txBody>
      </p:sp>
    </p:spTree>
    <p:extLst>
      <p:ext uri="{BB962C8B-B14F-4D97-AF65-F5344CB8AC3E}">
        <p14:creationId xmlns:p14="http://schemas.microsoft.com/office/powerpoint/2010/main" val="20269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276129" y="523548"/>
            <a:ext cx="10742093" cy="634134"/>
          </a:xfrm>
        </p:spPr>
        <p:txBody>
          <a:bodyPr/>
          <a:lstStyle/>
          <a:p>
            <a:r>
              <a:rPr lang="en-GB" sz="2400" b="1" i="0" dirty="0">
                <a:effectLst/>
                <a:latin typeface="Söhne"/>
              </a:rPr>
              <a:t>Case Study: Vodafone- “Digital Detox Days”</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902261"/>
            <a:ext cx="11381078" cy="5597393"/>
          </a:xfrm>
        </p:spPr>
        <p:txBody>
          <a:bodyPr/>
          <a:lstStyle/>
          <a:p>
            <a:pPr algn="ctr">
              <a:spcAft>
                <a:spcPts val="1200"/>
              </a:spcAft>
            </a:pPr>
            <a:r>
              <a:rPr lang="pl-PL" sz="1800" b="1" dirty="0"/>
              <a:t>Rozwiązanie</a:t>
            </a:r>
          </a:p>
          <a:p>
            <a:pPr algn="just">
              <a:spcAft>
                <a:spcPts val="1200"/>
              </a:spcAft>
            </a:pPr>
            <a:r>
              <a:rPr lang="pl-PL" sz="1800" dirty="0"/>
              <a:t>Innowacyjnym rozwiązaniem Vodafone było wprowadzenie dni "cyfrowego detoksu". Polityka ta zachęcała pracowników do korzystania z wyznaczonych dni wolnych od urządzeń cyfrowych związanych z pracą, w tym smartfonów, laptopów i tabletów. Celem było zapewnienie pracownikom przerwy od ciągłego natłoku cyfrowych powiadomień i umożliwienie im prawdziwego odłączenia się w czasie wolnym. Podczas tych dni detoksu pracownicy byli zachęcani do angażowania się w działania inne niż cyfrowe, spędzania czasu z rodziną i przyjaciółmi oraz skupienia się na swoim osobistym samopoczuciu.</a:t>
            </a:r>
            <a:endParaRPr lang="pl-PL" sz="1800" b="1" dirty="0"/>
          </a:p>
          <a:p>
            <a:pPr algn="ctr">
              <a:spcAft>
                <a:spcPts val="1200"/>
              </a:spcAft>
            </a:pPr>
            <a:r>
              <a:rPr lang="pl-PL" sz="1800" b="1" dirty="0"/>
              <a:t>Wdrożenie</a:t>
            </a:r>
          </a:p>
          <a:p>
            <a:pPr algn="just">
              <a:spcAft>
                <a:spcPts val="1200"/>
              </a:spcAft>
            </a:pPr>
            <a:r>
              <a:rPr lang="pl-PL" sz="1800" dirty="0"/>
              <a:t>Wdrożenie polityki "cyfrowego detoksu" w Vodafone było podejściem etapowym. Firma rozpoczęła od podniesienia świadomości na temat znaczenia cyfrowego dobrostanu i wyjaśnienia korzyści płynących z odłączenia się od urządzeń cyfrowych związanych z pracą. Dostarczyła wytyczne i zalecenia dla pracowników, jak skutecznie wykorzystać dni detoksu. Co ważne, Vodafone stworzył wspierającą kulturę, w której pracownicy nie byli karani za odłączenie się, a menedżerowie byli zachęcani do dawania przykładu poprzez uczestnictwo w inicjatywie.</a:t>
            </a:r>
          </a:p>
          <a:p>
            <a:pPr algn="just">
              <a:spcAft>
                <a:spcPts val="1200"/>
              </a:spcAft>
            </a:pPr>
            <a:r>
              <a:rPr lang="pl-PL" sz="1800" dirty="0"/>
              <a:t>W wyniku inicjatywy "Digital </a:t>
            </a:r>
            <a:r>
              <a:rPr lang="pl-PL" sz="1800" dirty="0" err="1"/>
              <a:t>Detox</a:t>
            </a:r>
            <a:r>
              <a:rPr lang="pl-PL" sz="1800" dirty="0"/>
              <a:t>" firma Vodafone odnotowała pozytywne rezultaty. Pracownicy zgłosili obniżony poziom stresu, lepszą równowagę między życiem zawodowym a prywatnym oraz lepsze ogólne samopoczucie. Firma zaobserwowała również zmniejszenie absencji związanej z wypaleniem zawodowym oraz wzrost morale i zaangażowania pracowników. Zaangażowanie Vodafone w walkę z wypaleniem cyfrowym poprzez innowacyjne polityki, takie jak "Digital </a:t>
            </a:r>
            <a:r>
              <a:rPr lang="pl-PL" sz="1800" dirty="0" err="1"/>
              <a:t>Detox</a:t>
            </a:r>
            <a:r>
              <a:rPr lang="pl-PL" sz="1800" dirty="0"/>
              <a:t>", pokazało ich zaangażowanie w dobre samopoczucie pracowników przy jednoczesnym utrzymaniu przewagi konkurencyjnej w branży telekomunikacyjnej.</a:t>
            </a:r>
          </a:p>
        </p:txBody>
      </p:sp>
    </p:spTree>
    <p:extLst>
      <p:ext uri="{BB962C8B-B14F-4D97-AF65-F5344CB8AC3E}">
        <p14:creationId xmlns:p14="http://schemas.microsoft.com/office/powerpoint/2010/main" val="1569679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err="1"/>
              <a:t>Kluczowe</a:t>
            </a:r>
            <a:r>
              <a:rPr lang="en-US" dirty="0"/>
              <a:t> </a:t>
            </a:r>
            <a:r>
              <a:rPr lang="en-US" dirty="0" err="1"/>
              <a:t>wnioski</a:t>
            </a:r>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lvl="0" indent="-342900" algn="just">
              <a:lnSpc>
                <a:spcPct val="107000"/>
              </a:lnSpc>
              <a:buFont typeface="Wingdings" panose="05000000000000000000" pitchFamily="2" charset="2"/>
              <a:buChar char=""/>
            </a:pPr>
            <a:r>
              <a:rPr lang="pl-PL" sz="2200" kern="100" dirty="0">
                <a:effectLst/>
                <a:ea typeface="Calibri" panose="020F0502020204030204" pitchFamily="34" charset="0"/>
              </a:rPr>
              <a:t>Zdrowie psychiczne i produktywność pracowników są ze sobą powiązane. Dobry stan zdrowia psychicznego zwiększa produktywność i ma długoterminowy pozytywny wpływ</a:t>
            </a:r>
          </a:p>
          <a:p>
            <a:pPr lvl="0" algn="just">
              <a:lnSpc>
                <a:spcPct val="107000"/>
              </a:lnSpc>
            </a:pPr>
            <a:endParaRPr lang="pl-PL" sz="2200" kern="100" dirty="0">
              <a:effectLst/>
              <a:ea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pl-PL" sz="2200" kern="100" dirty="0">
                <a:effectLst/>
                <a:ea typeface="Calibri" panose="020F0502020204030204" pitchFamily="34" charset="0"/>
              </a:rPr>
              <a:t>Organizacje, szkoły, firmy powinny wzmocnić politykę zdrowia psychicznego i inwestować w programy dla swoich pracowników.</a:t>
            </a:r>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48</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3050761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pl-PL" dirty="0"/>
              <a:t>Kluczowe wnioski</a:t>
            </a:r>
            <a:endParaRPr lang="en-US" dirty="0"/>
          </a:p>
          <a:p>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lvl="0" indent="-342900" algn="just">
              <a:lnSpc>
                <a:spcPct val="107000"/>
              </a:lnSpc>
              <a:buFont typeface="Wingdings" panose="05000000000000000000" pitchFamily="2" charset="2"/>
              <a:buChar char=""/>
            </a:pPr>
            <a:r>
              <a:rPr lang="pl-PL" sz="2200" kern="100" dirty="0">
                <a:effectLst/>
                <a:ea typeface="Calibri" panose="020F0502020204030204" pitchFamily="34" charset="0"/>
              </a:rPr>
              <a:t>Opracowanie strategii zarządzania swoim cyfrowym samopoczuciem w celu osiągnięcia dobrego stanu zdrowia psychicznego</a:t>
            </a:r>
          </a:p>
          <a:p>
            <a:pPr lvl="0" algn="just">
              <a:lnSpc>
                <a:spcPct val="107000"/>
              </a:lnSpc>
            </a:pPr>
            <a:endParaRPr lang="pl-PL" sz="2200" kern="100" dirty="0">
              <a:effectLst/>
              <a:ea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pl-PL" sz="2200" kern="100" dirty="0">
                <a:effectLst/>
                <a:ea typeface="Calibri" panose="020F0502020204030204" pitchFamily="34" charset="0"/>
              </a:rPr>
              <a:t>W cyfrowym dobrostanie chodzi o równowagę i znalezienie zdrowej relacji z technologią i urządzeniami cyfrowymi.</a:t>
            </a:r>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49</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25711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ROZDZIAŁ</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pl-PL"/>
              <a:t>DOBROSTAN PSYCHICZNY W MIEJSCU PRACY</a:t>
            </a:r>
            <a:endParaRPr lang="en-US" dirty="0"/>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461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pl-PL" b="0" dirty="0"/>
              <a:t>„Zadbaj o swoje cyfrowe ja, aby twoje prawdziwe ja mogło się rozwijać” - Alexandra Samuel</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50</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819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5" y="3527961"/>
            <a:ext cx="4226407" cy="1008397"/>
          </a:xfrm>
        </p:spPr>
        <p:txBody>
          <a:bodyPr/>
          <a:lstStyle/>
          <a:p>
            <a:r>
              <a:rPr lang="pl-PL" sz="3200" dirty="0" err="1"/>
              <a:t>Follow</a:t>
            </a:r>
            <a:r>
              <a:rPr lang="pl-PL" sz="3200" dirty="0"/>
              <a:t> </a:t>
            </a:r>
            <a:r>
              <a:rPr lang="pl-PL" sz="3200" dirty="0" err="1"/>
              <a:t>our</a:t>
            </a:r>
            <a:r>
              <a:rPr lang="pl-PL" sz="3200" dirty="0"/>
              <a:t> </a:t>
            </a:r>
            <a:r>
              <a:rPr lang="pl-PL" sz="3200" dirty="0" err="1"/>
              <a:t>journey</a:t>
            </a:r>
            <a:r>
              <a:rPr lang="pl-PL" sz="3200" dirty="0"/>
              <a:t>!</a:t>
            </a:r>
            <a:endParaRPr lang="en-US" sz="3200"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818132" y="864440"/>
            <a:ext cx="7797809" cy="1050965"/>
          </a:xfrm>
        </p:spPr>
        <p:txBody>
          <a:bodyPr/>
          <a:lstStyle/>
          <a:p>
            <a:r>
              <a:rPr lang="pl-PL" dirty="0"/>
              <a:t>WSTĘP DO ZDROWIA PSYCHICZNEGO</a:t>
            </a:r>
            <a:endParaRPr lang="en-US"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9" name="Oval 8">
            <a:extLst>
              <a:ext uri="{FF2B5EF4-FFF2-40B4-BE49-F238E27FC236}">
                <a16:creationId xmlns:a16="http://schemas.microsoft.com/office/drawing/2014/main" id="{023F68DE-9489-AB46-BE7F-57B16BA39E3C}"/>
              </a:ext>
            </a:extLst>
          </p:cNvPr>
          <p:cNvSpPr/>
          <p:nvPr/>
        </p:nvSpPr>
        <p:spPr>
          <a:xfrm>
            <a:off x="4977436" y="3683517"/>
            <a:ext cx="1548937" cy="1548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grpSp>
        <p:nvGrpSpPr>
          <p:cNvPr id="29" name="Graphic 6">
            <a:extLst>
              <a:ext uri="{FF2B5EF4-FFF2-40B4-BE49-F238E27FC236}">
                <a16:creationId xmlns:a16="http://schemas.microsoft.com/office/drawing/2014/main" id="{56D57B67-680E-614B-BD01-14ECF9E11833}"/>
              </a:ext>
            </a:extLst>
          </p:cNvPr>
          <p:cNvGrpSpPr/>
          <p:nvPr/>
        </p:nvGrpSpPr>
        <p:grpSpPr>
          <a:xfrm>
            <a:off x="5409759" y="3975021"/>
            <a:ext cx="893291" cy="893291"/>
            <a:chOff x="-3790297" y="3847119"/>
            <a:chExt cx="590550" cy="590550"/>
          </a:xfrm>
          <a:solidFill>
            <a:srgbClr val="B79974"/>
          </a:solidFill>
        </p:grpSpPr>
        <p:sp>
          <p:nvSpPr>
            <p:cNvPr id="30" name="Freeform 29">
              <a:extLst>
                <a:ext uri="{FF2B5EF4-FFF2-40B4-BE49-F238E27FC236}">
                  <a16:creationId xmlns:a16="http://schemas.microsoft.com/office/drawing/2014/main" id="{A41F3D98-077C-6E49-9B1A-92CD79B58713}"/>
                </a:ext>
              </a:extLst>
            </p:cNvPr>
            <p:cNvSpPr/>
            <p:nvPr/>
          </p:nvSpPr>
          <p:spPr>
            <a:xfrm>
              <a:off x="-3675901" y="3847119"/>
              <a:ext cx="361950" cy="523875"/>
            </a:xfrm>
            <a:custGeom>
              <a:avLst/>
              <a:gdLst>
                <a:gd name="connsiteX0" fmla="*/ 180880 w 361950"/>
                <a:gd name="connsiteY0" fmla="*/ 523875 h 523875"/>
                <a:gd name="connsiteX1" fmla="*/ 144494 w 361950"/>
                <a:gd name="connsiteY1" fmla="*/ 502063 h 523875"/>
                <a:gd name="connsiteX2" fmla="*/ 21241 w 361950"/>
                <a:gd name="connsiteY2" fmla="*/ 270986 h 523875"/>
                <a:gd name="connsiteX3" fmla="*/ 0 w 361950"/>
                <a:gd name="connsiteY3" fmla="*/ 185833 h 523875"/>
                <a:gd name="connsiteX4" fmla="*/ 0 w 361950"/>
                <a:gd name="connsiteY4" fmla="*/ 180975 h 523875"/>
                <a:gd name="connsiteX5" fmla="*/ 180975 w 361950"/>
                <a:gd name="connsiteY5" fmla="*/ 0 h 523875"/>
                <a:gd name="connsiteX6" fmla="*/ 361950 w 361950"/>
                <a:gd name="connsiteY6" fmla="*/ 180975 h 523875"/>
                <a:gd name="connsiteX7" fmla="*/ 361950 w 361950"/>
                <a:gd name="connsiteY7" fmla="*/ 185738 h 523875"/>
                <a:gd name="connsiteX8" fmla="*/ 340709 w 361950"/>
                <a:gd name="connsiteY8" fmla="*/ 270891 h 523875"/>
                <a:gd name="connsiteX9" fmla="*/ 217456 w 361950"/>
                <a:gd name="connsiteY9" fmla="*/ 501967 h 523875"/>
                <a:gd name="connsiteX10" fmla="*/ 180880 w 361950"/>
                <a:gd name="connsiteY10" fmla="*/ 523875 h 523875"/>
                <a:gd name="connsiteX11" fmla="*/ 180880 w 361950"/>
                <a:gd name="connsiteY11" fmla="*/ 19050 h 523875"/>
                <a:gd name="connsiteX12" fmla="*/ 18955 w 361950"/>
                <a:gd name="connsiteY12" fmla="*/ 180975 h 523875"/>
                <a:gd name="connsiteX13" fmla="*/ 18955 w 361950"/>
                <a:gd name="connsiteY13" fmla="*/ 185738 h 523875"/>
                <a:gd name="connsiteX14" fmla="*/ 38005 w 361950"/>
                <a:gd name="connsiteY14" fmla="*/ 261938 h 523875"/>
                <a:gd name="connsiteX15" fmla="*/ 161258 w 361950"/>
                <a:gd name="connsiteY15" fmla="*/ 493014 h 523875"/>
                <a:gd name="connsiteX16" fmla="*/ 180880 w 361950"/>
                <a:gd name="connsiteY16" fmla="*/ 504825 h 523875"/>
                <a:gd name="connsiteX17" fmla="*/ 200501 w 361950"/>
                <a:gd name="connsiteY17" fmla="*/ 493014 h 523875"/>
                <a:gd name="connsiteX18" fmla="*/ 323755 w 361950"/>
                <a:gd name="connsiteY18" fmla="*/ 261938 h 523875"/>
                <a:gd name="connsiteX19" fmla="*/ 342805 w 361950"/>
                <a:gd name="connsiteY19" fmla="*/ 185738 h 523875"/>
                <a:gd name="connsiteX20" fmla="*/ 342805 w 361950"/>
                <a:gd name="connsiteY20" fmla="*/ 180975 h 523875"/>
                <a:gd name="connsiteX21" fmla="*/ 180880 w 361950"/>
                <a:gd name="connsiteY21" fmla="*/ 190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950" h="523875">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grpFill/>
            <a:ln w="9525" cap="flat">
              <a:noFill/>
              <a:prstDash val="solid"/>
              <a:miter/>
            </a:ln>
          </p:spPr>
          <p:txBody>
            <a:bodyPr rtlCol="0" anchor="ctr"/>
            <a:lstStyle/>
            <a:p>
              <a:endParaRPr lang="x-none" sz="2069"/>
            </a:p>
          </p:txBody>
        </p:sp>
        <p:sp>
          <p:nvSpPr>
            <p:cNvPr id="31" name="Freeform 30">
              <a:extLst>
                <a:ext uri="{FF2B5EF4-FFF2-40B4-BE49-F238E27FC236}">
                  <a16:creationId xmlns:a16="http://schemas.microsoft.com/office/drawing/2014/main" id="{DD683136-4DE2-E845-ADF0-3C5BBD71D822}"/>
                </a:ext>
              </a:extLst>
            </p:cNvPr>
            <p:cNvSpPr/>
            <p:nvPr/>
          </p:nvSpPr>
          <p:spPr>
            <a:xfrm>
              <a:off x="-3637897" y="3885219"/>
              <a:ext cx="285750" cy="285750"/>
            </a:xfrm>
            <a:custGeom>
              <a:avLst/>
              <a:gdLst>
                <a:gd name="connsiteX0" fmla="*/ 142875 w 285750"/>
                <a:gd name="connsiteY0" fmla="*/ 285750 h 285750"/>
                <a:gd name="connsiteX1" fmla="*/ 0 w 285750"/>
                <a:gd name="connsiteY1" fmla="*/ 142875 h 285750"/>
                <a:gd name="connsiteX2" fmla="*/ 142875 w 285750"/>
                <a:gd name="connsiteY2" fmla="*/ 0 h 285750"/>
                <a:gd name="connsiteX3" fmla="*/ 285750 w 285750"/>
                <a:gd name="connsiteY3" fmla="*/ 142875 h 285750"/>
                <a:gd name="connsiteX4" fmla="*/ 142875 w 285750"/>
                <a:gd name="connsiteY4" fmla="*/ 285750 h 285750"/>
                <a:gd name="connsiteX5" fmla="*/ 142875 w 285750"/>
                <a:gd name="connsiteY5" fmla="*/ 19050 h 285750"/>
                <a:gd name="connsiteX6" fmla="*/ 19050 w 285750"/>
                <a:gd name="connsiteY6" fmla="*/ 142875 h 285750"/>
                <a:gd name="connsiteX7" fmla="*/ 142875 w 285750"/>
                <a:gd name="connsiteY7" fmla="*/ 266700 h 285750"/>
                <a:gd name="connsiteX8" fmla="*/ 266700 w 285750"/>
                <a:gd name="connsiteY8" fmla="*/ 142875 h 285750"/>
                <a:gd name="connsiteX9" fmla="*/ 142875 w 285750"/>
                <a:gd name="connsiteY9" fmla="*/ 190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28575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grpFill/>
            <a:ln w="9525" cap="flat">
              <a:noFill/>
              <a:prstDash val="solid"/>
              <a:miter/>
            </a:ln>
          </p:spPr>
          <p:txBody>
            <a:bodyPr rtlCol="0" anchor="ctr"/>
            <a:lstStyle/>
            <a:p>
              <a:endParaRPr lang="x-none" sz="2069"/>
            </a:p>
          </p:txBody>
        </p:sp>
        <p:sp>
          <p:nvSpPr>
            <p:cNvPr id="32" name="Freeform 31">
              <a:extLst>
                <a:ext uri="{FF2B5EF4-FFF2-40B4-BE49-F238E27FC236}">
                  <a16:creationId xmlns:a16="http://schemas.microsoft.com/office/drawing/2014/main" id="{192D2986-FE32-2044-8AB0-21E0191503C8}"/>
                </a:ext>
              </a:extLst>
            </p:cNvPr>
            <p:cNvSpPr/>
            <p:nvPr/>
          </p:nvSpPr>
          <p:spPr>
            <a:xfrm>
              <a:off x="-3504547" y="3894744"/>
              <a:ext cx="19050" cy="266700"/>
            </a:xfrm>
            <a:custGeom>
              <a:avLst/>
              <a:gdLst>
                <a:gd name="connsiteX0" fmla="*/ 0 w 19050"/>
                <a:gd name="connsiteY0" fmla="*/ 0 h 266700"/>
                <a:gd name="connsiteX1" fmla="*/ 19050 w 19050"/>
                <a:gd name="connsiteY1" fmla="*/ 0 h 266700"/>
                <a:gd name="connsiteX2" fmla="*/ 19050 w 19050"/>
                <a:gd name="connsiteY2" fmla="*/ 266700 h 266700"/>
                <a:gd name="connsiteX3" fmla="*/ 0 w 190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9050" h="266700">
                  <a:moveTo>
                    <a:pt x="0" y="0"/>
                  </a:moveTo>
                  <a:lnTo>
                    <a:pt x="19050" y="0"/>
                  </a:lnTo>
                  <a:lnTo>
                    <a:pt x="19050" y="266700"/>
                  </a:lnTo>
                  <a:lnTo>
                    <a:pt x="0" y="266700"/>
                  </a:lnTo>
                  <a:close/>
                </a:path>
              </a:pathLst>
            </a:custGeom>
            <a:grpFill/>
            <a:ln w="9525" cap="flat">
              <a:noFill/>
              <a:prstDash val="solid"/>
              <a:miter/>
            </a:ln>
          </p:spPr>
          <p:txBody>
            <a:bodyPr rtlCol="0" anchor="ctr"/>
            <a:lstStyle/>
            <a:p>
              <a:endParaRPr lang="x-none" sz="2069"/>
            </a:p>
          </p:txBody>
        </p:sp>
        <p:sp>
          <p:nvSpPr>
            <p:cNvPr id="33" name="Freeform 32">
              <a:extLst>
                <a:ext uri="{FF2B5EF4-FFF2-40B4-BE49-F238E27FC236}">
                  <a16:creationId xmlns:a16="http://schemas.microsoft.com/office/drawing/2014/main" id="{6881BB7B-02B2-A243-B280-1B2E8D44E5C4}"/>
                </a:ext>
              </a:extLst>
            </p:cNvPr>
            <p:cNvSpPr/>
            <p:nvPr/>
          </p:nvSpPr>
          <p:spPr>
            <a:xfrm>
              <a:off x="-3628372" y="4018569"/>
              <a:ext cx="266700" cy="19050"/>
            </a:xfrm>
            <a:custGeom>
              <a:avLst/>
              <a:gdLst>
                <a:gd name="connsiteX0" fmla="*/ 0 w 266700"/>
                <a:gd name="connsiteY0" fmla="*/ 0 h 19050"/>
                <a:gd name="connsiteX1" fmla="*/ 266700 w 266700"/>
                <a:gd name="connsiteY1" fmla="*/ 0 h 19050"/>
                <a:gd name="connsiteX2" fmla="*/ 266700 w 266700"/>
                <a:gd name="connsiteY2" fmla="*/ 19050 h 19050"/>
                <a:gd name="connsiteX3" fmla="*/ 0 w 2667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66700" h="19050">
                  <a:moveTo>
                    <a:pt x="0" y="0"/>
                  </a:moveTo>
                  <a:lnTo>
                    <a:pt x="266700" y="0"/>
                  </a:lnTo>
                  <a:lnTo>
                    <a:pt x="266700" y="19050"/>
                  </a:lnTo>
                  <a:lnTo>
                    <a:pt x="0" y="19050"/>
                  </a:lnTo>
                  <a:close/>
                </a:path>
              </a:pathLst>
            </a:custGeom>
            <a:grpFill/>
            <a:ln w="9525" cap="flat">
              <a:noFill/>
              <a:prstDash val="solid"/>
              <a:miter/>
            </a:ln>
          </p:spPr>
          <p:txBody>
            <a:bodyPr rtlCol="0" anchor="ctr"/>
            <a:lstStyle/>
            <a:p>
              <a:endParaRPr lang="x-none" sz="2069"/>
            </a:p>
          </p:txBody>
        </p:sp>
        <p:sp>
          <p:nvSpPr>
            <p:cNvPr id="34" name="Freeform 33">
              <a:extLst>
                <a:ext uri="{FF2B5EF4-FFF2-40B4-BE49-F238E27FC236}">
                  <a16:creationId xmlns:a16="http://schemas.microsoft.com/office/drawing/2014/main" id="{CFCD7634-5FB4-1648-B0D3-06A1F47AD33B}"/>
                </a:ext>
              </a:extLst>
            </p:cNvPr>
            <p:cNvSpPr/>
            <p:nvPr/>
          </p:nvSpPr>
          <p:spPr>
            <a:xfrm>
              <a:off x="-3500546" y="3886838"/>
              <a:ext cx="81724" cy="282320"/>
            </a:xfrm>
            <a:custGeom>
              <a:avLst/>
              <a:gdLst>
                <a:gd name="connsiteX0" fmla="*/ 11049 w 81724"/>
                <a:gd name="connsiteY0" fmla="*/ 282321 h 282320"/>
                <a:gd name="connsiteX1" fmla="*/ 0 w 81724"/>
                <a:gd name="connsiteY1" fmla="*/ 266795 h 282320"/>
                <a:gd name="connsiteX2" fmla="*/ 62675 w 81724"/>
                <a:gd name="connsiteY2" fmla="*/ 141161 h 282320"/>
                <a:gd name="connsiteX3" fmla="*/ 0 w 81724"/>
                <a:gd name="connsiteY3" fmla="*/ 15526 h 282320"/>
                <a:gd name="connsiteX4" fmla="*/ 11049 w 81724"/>
                <a:gd name="connsiteY4" fmla="*/ 0 h 282320"/>
                <a:gd name="connsiteX5" fmla="*/ 81725 w 81724"/>
                <a:gd name="connsiteY5" fmla="*/ 141065 h 282320"/>
                <a:gd name="connsiteX6" fmla="*/ 11049 w 81724"/>
                <a:gd name="connsiteY6" fmla="*/ 282321 h 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32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grpFill/>
            <a:ln w="9525" cap="flat">
              <a:noFill/>
              <a:prstDash val="solid"/>
              <a:miter/>
            </a:ln>
          </p:spPr>
          <p:txBody>
            <a:bodyPr rtlCol="0" anchor="ctr"/>
            <a:lstStyle/>
            <a:p>
              <a:endParaRPr lang="x-none" sz="2069"/>
            </a:p>
          </p:txBody>
        </p:sp>
        <p:sp>
          <p:nvSpPr>
            <p:cNvPr id="35" name="Freeform 34">
              <a:extLst>
                <a:ext uri="{FF2B5EF4-FFF2-40B4-BE49-F238E27FC236}">
                  <a16:creationId xmlns:a16="http://schemas.microsoft.com/office/drawing/2014/main" id="{3588987C-4E2C-694C-9BCA-3A461D6857C1}"/>
                </a:ext>
              </a:extLst>
            </p:cNvPr>
            <p:cNvSpPr/>
            <p:nvPr/>
          </p:nvSpPr>
          <p:spPr>
            <a:xfrm>
              <a:off x="-3608274" y="3937987"/>
              <a:ext cx="226504" cy="52006"/>
            </a:xfrm>
            <a:custGeom>
              <a:avLst/>
              <a:gdLst>
                <a:gd name="connsiteX0" fmla="*/ 113252 w 226504"/>
                <a:gd name="connsiteY0" fmla="*/ 52006 h 52006"/>
                <a:gd name="connsiteX1" fmla="*/ 0 w 226504"/>
                <a:gd name="connsiteY1" fmla="*/ 8668 h 52006"/>
                <a:gd name="connsiteX2" fmla="*/ 16954 w 226504"/>
                <a:gd name="connsiteY2" fmla="*/ 0 h 52006"/>
                <a:gd name="connsiteX3" fmla="*/ 113252 w 226504"/>
                <a:gd name="connsiteY3" fmla="*/ 32956 h 52006"/>
                <a:gd name="connsiteX4" fmla="*/ 209550 w 226504"/>
                <a:gd name="connsiteY4" fmla="*/ 0 h 52006"/>
                <a:gd name="connsiteX5" fmla="*/ 226505 w 226504"/>
                <a:gd name="connsiteY5" fmla="*/ 8668 h 52006"/>
                <a:gd name="connsiteX6" fmla="*/ 113252 w 226504"/>
                <a:gd name="connsiteY6" fmla="*/ 52006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grpFill/>
            <a:ln w="9525" cap="flat">
              <a:noFill/>
              <a:prstDash val="solid"/>
              <a:miter/>
            </a:ln>
          </p:spPr>
          <p:txBody>
            <a:bodyPr rtlCol="0" anchor="ctr"/>
            <a:lstStyle/>
            <a:p>
              <a:endParaRPr lang="x-none" sz="2069"/>
            </a:p>
          </p:txBody>
        </p:sp>
        <p:sp>
          <p:nvSpPr>
            <p:cNvPr id="36" name="Freeform 35">
              <a:extLst>
                <a:ext uri="{FF2B5EF4-FFF2-40B4-BE49-F238E27FC236}">
                  <a16:creationId xmlns:a16="http://schemas.microsoft.com/office/drawing/2014/main" id="{8605E1CD-60FC-1640-BBC5-47CD4FFA8514}"/>
                </a:ext>
              </a:extLst>
            </p:cNvPr>
            <p:cNvSpPr/>
            <p:nvPr/>
          </p:nvSpPr>
          <p:spPr>
            <a:xfrm>
              <a:off x="-3571222" y="3887028"/>
              <a:ext cx="81724" cy="282130"/>
            </a:xfrm>
            <a:custGeom>
              <a:avLst/>
              <a:gdLst>
                <a:gd name="connsiteX0" fmla="*/ 70675 w 81724"/>
                <a:gd name="connsiteY0" fmla="*/ 282130 h 282130"/>
                <a:gd name="connsiteX1" fmla="*/ 0 w 81724"/>
                <a:gd name="connsiteY1" fmla="*/ 141065 h 282130"/>
                <a:gd name="connsiteX2" fmla="*/ 70675 w 81724"/>
                <a:gd name="connsiteY2" fmla="*/ 0 h 282130"/>
                <a:gd name="connsiteX3" fmla="*/ 81724 w 81724"/>
                <a:gd name="connsiteY3" fmla="*/ 15526 h 282130"/>
                <a:gd name="connsiteX4" fmla="*/ 19050 w 81724"/>
                <a:gd name="connsiteY4" fmla="*/ 141160 h 282130"/>
                <a:gd name="connsiteX5" fmla="*/ 81724 w 81724"/>
                <a:gd name="connsiteY5" fmla="*/ 266795 h 282130"/>
                <a:gd name="connsiteX6" fmla="*/ 70675 w 81724"/>
                <a:gd name="connsiteY6" fmla="*/ 282130 h 2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13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grpFill/>
            <a:ln w="9525" cap="flat">
              <a:noFill/>
              <a:prstDash val="solid"/>
              <a:miter/>
            </a:ln>
          </p:spPr>
          <p:txBody>
            <a:bodyPr rtlCol="0" anchor="ctr"/>
            <a:lstStyle/>
            <a:p>
              <a:endParaRPr lang="x-none" sz="2069"/>
            </a:p>
          </p:txBody>
        </p:sp>
        <p:sp>
          <p:nvSpPr>
            <p:cNvPr id="37" name="Freeform 36">
              <a:extLst>
                <a:ext uri="{FF2B5EF4-FFF2-40B4-BE49-F238E27FC236}">
                  <a16:creationId xmlns:a16="http://schemas.microsoft.com/office/drawing/2014/main" id="{AF969987-CD8F-9C43-B231-EB3717B5DCF2}"/>
                </a:ext>
              </a:extLst>
            </p:cNvPr>
            <p:cNvSpPr/>
            <p:nvPr/>
          </p:nvSpPr>
          <p:spPr>
            <a:xfrm>
              <a:off x="-3608274" y="4066194"/>
              <a:ext cx="226504" cy="52006"/>
            </a:xfrm>
            <a:custGeom>
              <a:avLst/>
              <a:gdLst>
                <a:gd name="connsiteX0" fmla="*/ 209550 w 226504"/>
                <a:gd name="connsiteY0" fmla="*/ 52007 h 52006"/>
                <a:gd name="connsiteX1" fmla="*/ 113252 w 226504"/>
                <a:gd name="connsiteY1" fmla="*/ 19050 h 52006"/>
                <a:gd name="connsiteX2" fmla="*/ 16954 w 226504"/>
                <a:gd name="connsiteY2" fmla="*/ 52007 h 52006"/>
                <a:gd name="connsiteX3" fmla="*/ 0 w 226504"/>
                <a:gd name="connsiteY3" fmla="*/ 43339 h 52006"/>
                <a:gd name="connsiteX4" fmla="*/ 113252 w 226504"/>
                <a:gd name="connsiteY4" fmla="*/ 0 h 52006"/>
                <a:gd name="connsiteX5" fmla="*/ 226505 w 226504"/>
                <a:gd name="connsiteY5" fmla="*/ 43339 h 52006"/>
                <a:gd name="connsiteX6" fmla="*/ 209550 w 226504"/>
                <a:gd name="connsiteY6" fmla="*/ 52007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grpFill/>
            <a:ln w="9525" cap="flat">
              <a:noFill/>
              <a:prstDash val="solid"/>
              <a:miter/>
            </a:ln>
          </p:spPr>
          <p:txBody>
            <a:bodyPr rtlCol="0" anchor="ctr"/>
            <a:lstStyle/>
            <a:p>
              <a:endParaRPr lang="x-none" sz="2069"/>
            </a:p>
          </p:txBody>
        </p:sp>
        <p:sp>
          <p:nvSpPr>
            <p:cNvPr id="38" name="Freeform 37">
              <a:extLst>
                <a:ext uri="{FF2B5EF4-FFF2-40B4-BE49-F238E27FC236}">
                  <a16:creationId xmlns:a16="http://schemas.microsoft.com/office/drawing/2014/main" id="{35E755BB-F47A-CE4E-8A3E-7BF2A9C4E8B6}"/>
                </a:ext>
              </a:extLst>
            </p:cNvPr>
            <p:cNvSpPr/>
            <p:nvPr/>
          </p:nvSpPr>
          <p:spPr>
            <a:xfrm>
              <a:off x="-3790297" y="4288317"/>
              <a:ext cx="590550" cy="149351"/>
            </a:xfrm>
            <a:custGeom>
              <a:avLst/>
              <a:gdLst>
                <a:gd name="connsiteX0" fmla="*/ 295275 w 590550"/>
                <a:gd name="connsiteY0" fmla="*/ 149352 h 149351"/>
                <a:gd name="connsiteX1" fmla="*/ 0 w 590550"/>
                <a:gd name="connsiteY1" fmla="*/ 73152 h 149351"/>
                <a:gd name="connsiteX2" fmla="*/ 209169 w 590550"/>
                <a:gd name="connsiteY2" fmla="*/ 0 h 149351"/>
                <a:gd name="connsiteX3" fmla="*/ 210598 w 590550"/>
                <a:gd name="connsiteY3" fmla="*/ 18955 h 149351"/>
                <a:gd name="connsiteX4" fmla="*/ 19050 w 590550"/>
                <a:gd name="connsiteY4" fmla="*/ 73152 h 149351"/>
                <a:gd name="connsiteX5" fmla="*/ 295275 w 590550"/>
                <a:gd name="connsiteY5" fmla="*/ 130302 h 149351"/>
                <a:gd name="connsiteX6" fmla="*/ 571500 w 590550"/>
                <a:gd name="connsiteY6" fmla="*/ 73152 h 149351"/>
                <a:gd name="connsiteX7" fmla="*/ 379952 w 590550"/>
                <a:gd name="connsiteY7" fmla="*/ 19050 h 149351"/>
                <a:gd name="connsiteX8" fmla="*/ 381381 w 590550"/>
                <a:gd name="connsiteY8" fmla="*/ 95 h 149351"/>
                <a:gd name="connsiteX9" fmla="*/ 590550 w 590550"/>
                <a:gd name="connsiteY9" fmla="*/ 73247 h 149351"/>
                <a:gd name="connsiteX10" fmla="*/ 295275 w 590550"/>
                <a:gd name="connsiteY10" fmla="*/ 149352 h 1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0" h="149351">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grpFill/>
            <a:ln w="9525" cap="flat">
              <a:noFill/>
              <a:prstDash val="solid"/>
              <a:miter/>
            </a:ln>
          </p:spPr>
          <p:txBody>
            <a:bodyPr rtlCol="0" anchor="ctr"/>
            <a:lstStyle/>
            <a:p>
              <a:endParaRPr lang="x-none" sz="2069"/>
            </a:p>
          </p:txBody>
        </p:sp>
        <p:sp>
          <p:nvSpPr>
            <p:cNvPr id="39" name="Freeform 38">
              <a:extLst>
                <a:ext uri="{FF2B5EF4-FFF2-40B4-BE49-F238E27FC236}">
                  <a16:creationId xmlns:a16="http://schemas.microsoft.com/office/drawing/2014/main" id="{EADD8E1E-F58C-6B43-B09B-B26062F56B8B}"/>
                </a:ext>
              </a:extLst>
            </p:cNvPr>
            <p:cNvSpPr/>
            <p:nvPr/>
          </p:nvSpPr>
          <p:spPr>
            <a:xfrm>
              <a:off x="-33330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x-none" sz="2069"/>
            </a:p>
          </p:txBody>
        </p:sp>
        <p:sp>
          <p:nvSpPr>
            <p:cNvPr id="40" name="Freeform 39">
              <a:extLst>
                <a:ext uri="{FF2B5EF4-FFF2-40B4-BE49-F238E27FC236}">
                  <a16:creationId xmlns:a16="http://schemas.microsoft.com/office/drawing/2014/main" id="{7A01238A-C9FA-B444-8533-55BEDB7CFD0D}"/>
                </a:ext>
              </a:extLst>
            </p:cNvPr>
            <p:cNvSpPr/>
            <p:nvPr/>
          </p:nvSpPr>
          <p:spPr>
            <a:xfrm>
              <a:off x="-33330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x-none" sz="2069"/>
            </a:p>
          </p:txBody>
        </p:sp>
        <p:sp>
          <p:nvSpPr>
            <p:cNvPr id="41" name="Freeform 40">
              <a:extLst>
                <a:ext uri="{FF2B5EF4-FFF2-40B4-BE49-F238E27FC236}">
                  <a16:creationId xmlns:a16="http://schemas.microsoft.com/office/drawing/2014/main" id="{38F57595-3B2F-9C42-A7CF-C138CA8455EF}"/>
                </a:ext>
              </a:extLst>
            </p:cNvPr>
            <p:cNvSpPr/>
            <p:nvPr/>
          </p:nvSpPr>
          <p:spPr>
            <a:xfrm>
              <a:off x="-33330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x-none" sz="2069"/>
            </a:p>
          </p:txBody>
        </p:sp>
        <p:sp>
          <p:nvSpPr>
            <p:cNvPr id="42" name="Freeform 41">
              <a:extLst>
                <a:ext uri="{FF2B5EF4-FFF2-40B4-BE49-F238E27FC236}">
                  <a16:creationId xmlns:a16="http://schemas.microsoft.com/office/drawing/2014/main" id="{FF6AF38E-E561-DF4C-B761-F34844C3490A}"/>
                </a:ext>
              </a:extLst>
            </p:cNvPr>
            <p:cNvSpPr/>
            <p:nvPr/>
          </p:nvSpPr>
          <p:spPr>
            <a:xfrm>
              <a:off x="-36759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x-none" sz="2069"/>
            </a:p>
          </p:txBody>
        </p:sp>
        <p:sp>
          <p:nvSpPr>
            <p:cNvPr id="43" name="Freeform 42">
              <a:extLst>
                <a:ext uri="{FF2B5EF4-FFF2-40B4-BE49-F238E27FC236}">
                  <a16:creationId xmlns:a16="http://schemas.microsoft.com/office/drawing/2014/main" id="{52FD4CE6-B06A-224F-86F7-68222A78D368}"/>
                </a:ext>
              </a:extLst>
            </p:cNvPr>
            <p:cNvSpPr/>
            <p:nvPr/>
          </p:nvSpPr>
          <p:spPr>
            <a:xfrm>
              <a:off x="-36759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x-none" sz="2069"/>
            </a:p>
          </p:txBody>
        </p:sp>
        <p:sp>
          <p:nvSpPr>
            <p:cNvPr id="44" name="Freeform 43">
              <a:extLst>
                <a:ext uri="{FF2B5EF4-FFF2-40B4-BE49-F238E27FC236}">
                  <a16:creationId xmlns:a16="http://schemas.microsoft.com/office/drawing/2014/main" id="{F02CF2D7-1182-F546-9DCC-7C40B361FBED}"/>
                </a:ext>
              </a:extLst>
            </p:cNvPr>
            <p:cNvSpPr/>
            <p:nvPr/>
          </p:nvSpPr>
          <p:spPr>
            <a:xfrm>
              <a:off x="-36759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x-none" sz="2069"/>
            </a:p>
          </p:txBody>
        </p:sp>
      </p:gr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03050" y="1941633"/>
            <a:ext cx="5434993" cy="3889855"/>
          </a:xfrm>
        </p:spPr>
        <p:txBody>
          <a:bodyPr/>
          <a:lstStyle/>
          <a:p>
            <a:pPr algn="just">
              <a:lnSpc>
                <a:spcPct val="107000"/>
              </a:lnSpc>
              <a:spcAft>
                <a:spcPts val="800"/>
              </a:spcAft>
            </a:pPr>
            <a:r>
              <a:rPr lang="pl-PL" sz="2200" b="1" kern="100" dirty="0">
                <a:effectLst/>
                <a:ea typeface="Calibri" panose="020F0502020204030204" pitchFamily="34" charset="0"/>
              </a:rPr>
              <a:t>„Zdrowie psychiczne jest równie ważne dla naszego dobrego samopoczucia, jak zdrowie fizyczne”</a:t>
            </a:r>
            <a:r>
              <a:rPr lang="pl-PL" sz="2200" kern="100" dirty="0">
                <a:effectLst/>
                <a:ea typeface="Calibri" panose="020F0502020204030204" pitchFamily="34" charset="0"/>
              </a:rPr>
              <a:t> stwierdziła </a:t>
            </a:r>
            <a:r>
              <a:rPr lang="pl-PL" sz="2200" kern="100" dirty="0" err="1">
                <a:effectLst/>
                <a:ea typeface="Calibri" panose="020F0502020204030204" pitchFamily="34" charset="0"/>
              </a:rPr>
              <a:t>Ursula</a:t>
            </a:r>
            <a:r>
              <a:rPr lang="pl-PL" sz="2200" kern="100" dirty="0">
                <a:effectLst/>
                <a:ea typeface="Calibri" panose="020F0502020204030204" pitchFamily="34" charset="0"/>
              </a:rPr>
              <a:t> von der </a:t>
            </a:r>
            <a:r>
              <a:rPr lang="pl-PL" sz="2200" kern="100" dirty="0" err="1">
                <a:effectLst/>
                <a:ea typeface="Calibri" panose="020F0502020204030204" pitchFamily="34" charset="0"/>
              </a:rPr>
              <a:t>Leyen</a:t>
            </a:r>
            <a:r>
              <a:rPr lang="pl-PL" sz="2200" kern="100" dirty="0">
                <a:effectLst/>
                <a:ea typeface="Calibri" panose="020F0502020204030204" pitchFamily="34" charset="0"/>
              </a:rPr>
              <a:t>, przewodnicząca Komisji Europejskiej podczas Konferencji w sprawie przyszłości Europy, 2023</a:t>
            </a:r>
          </a:p>
          <a:p>
            <a:pPr algn="just">
              <a:lnSpc>
                <a:spcPct val="107000"/>
              </a:lnSpc>
              <a:spcAft>
                <a:spcPts val="800"/>
              </a:spcAft>
            </a:pPr>
            <a:r>
              <a:rPr lang="pl-PL" sz="2200" b="1" kern="100" dirty="0">
                <a:effectLst/>
                <a:ea typeface="Calibri" panose="020F0502020204030204" pitchFamily="34" charset="0"/>
              </a:rPr>
              <a:t>Zdrowie psychiczne jest niezbędne dla jakości cyfrowego życia zawodowego.</a:t>
            </a:r>
            <a:endParaRPr lang="pl-PL" sz="2200" kern="100" dirty="0">
              <a:effectLst/>
              <a:ea typeface="Calibri" panose="020F0502020204030204" pitchFamily="34" charset="0"/>
            </a:endParaRPr>
          </a:p>
          <a:p>
            <a:pPr algn="just">
              <a:lnSpc>
                <a:spcPct val="107000"/>
              </a:lnSpc>
              <a:spcAft>
                <a:spcPts val="800"/>
              </a:spcAft>
            </a:pPr>
            <a:r>
              <a:rPr lang="pl-PL" sz="2200" kern="100" dirty="0">
                <a:effectLst/>
                <a:ea typeface="Calibri" panose="020F0502020204030204" pitchFamily="34" charset="0"/>
              </a:rPr>
              <a:t>Kiedy dana osoba jest w dobrej kondycji psychicznej, ma pozytywne nastawienie, może wykonywać codzienne zadania i obowiązki oraz utrzymywać relacje zawodowe ( Dr. </a:t>
            </a:r>
            <a:r>
              <a:rPr lang="pl-PL" sz="2200" kern="100" dirty="0" err="1">
                <a:effectLst/>
                <a:ea typeface="Calibri" panose="020F0502020204030204" pitchFamily="34" charset="0"/>
              </a:rPr>
              <a:t>Dempster</a:t>
            </a:r>
            <a:r>
              <a:rPr lang="pl-PL" sz="2200" kern="100" dirty="0">
                <a:effectLst/>
                <a:ea typeface="Calibri" panose="020F0502020204030204" pitchFamily="34" charset="0"/>
              </a:rPr>
              <a:t>, 2022)</a:t>
            </a:r>
          </a:p>
          <a:p>
            <a:endParaRPr lang="en-US"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pl-PL" sz="2800" dirty="0"/>
              <a:t>Przyszłość pracy: rozwój pracy cyfrowej</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1651"/>
            <a:ext cx="5574211" cy="4813657"/>
          </a:xfrm>
        </p:spPr>
        <p:txBody>
          <a:bodyPr/>
          <a:lstStyle/>
          <a:p>
            <a:pPr algn="just"/>
            <a:r>
              <a:rPr lang="en-US" sz="2400" dirty="0"/>
              <a:t>According to the World Economic Forum (2023), technology adoption and </a:t>
            </a:r>
            <a:r>
              <a:rPr lang="en-US" sz="2400" dirty="0" err="1"/>
              <a:t>digitalisation</a:t>
            </a:r>
            <a:r>
              <a:rPr lang="en-US" sz="2400" dirty="0"/>
              <a:t>  will be a key driver of business transformation in the future.  This will  lead to a continuous rise  of  telecommuting jobs and  rapid  use of digital technologies in the workplace  and will have an impact on employees’ mental health. </a:t>
            </a:r>
          </a:p>
          <a:p>
            <a:r>
              <a:rPr lang="en-US" sz="2400" dirty="0"/>
              <a:t> </a:t>
            </a:r>
          </a:p>
          <a:p>
            <a:r>
              <a:rPr lang="en-US" sz="2400" dirty="0"/>
              <a:t>Human and work performance and mental health go hand in hand. Prioritizing mental health of employees is critical in every </a:t>
            </a:r>
            <a:r>
              <a:rPr lang="en-US" sz="2400" dirty="0" err="1"/>
              <a:t>organisation</a:t>
            </a:r>
            <a:r>
              <a:rPr lang="en-US" sz="2400" dirty="0"/>
              <a:t>, schools, company and institutions. </a:t>
            </a:r>
          </a:p>
          <a:p>
            <a:pPr marL="0"/>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pl-PL" dirty="0"/>
              <a:t>Korzyści ze zdrowia psychicznego G.O.O.D i jego wpływ na pracowników</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2040982"/>
            <a:ext cx="10259197" cy="4439577"/>
          </a:xfrm>
        </p:spPr>
        <p:txBody>
          <a:bodyPr/>
          <a:lstStyle/>
          <a:p>
            <a:r>
              <a:rPr lang="pl-PL" dirty="0"/>
              <a:t>Dobry stan zdrowia psychicznego pracowników ma wiele zalet:</a:t>
            </a:r>
          </a:p>
          <a:p>
            <a:endParaRPr lang="en-US" dirty="0"/>
          </a:p>
          <a:p>
            <a:r>
              <a:rPr lang="en-US" b="1" dirty="0"/>
              <a:t>G</a:t>
            </a:r>
            <a:r>
              <a:rPr lang="en-US" dirty="0"/>
              <a:t> – </a:t>
            </a:r>
            <a:r>
              <a:rPr lang="en-US" b="1" dirty="0" err="1"/>
              <a:t>ain</a:t>
            </a:r>
            <a:r>
              <a:rPr lang="en-US" dirty="0"/>
              <a:t> </a:t>
            </a:r>
            <a:r>
              <a:rPr lang="pl-PL" dirty="0"/>
              <a:t>Wzrost koncentracji i motywacji do pracy, zwiększając w ten sposób poziom produktywności pracowników</a:t>
            </a:r>
            <a:endParaRPr lang="en-US" dirty="0"/>
          </a:p>
          <a:p>
            <a:r>
              <a:rPr lang="en-US" b="1" dirty="0"/>
              <a:t>0</a:t>
            </a:r>
            <a:r>
              <a:rPr lang="en-US" dirty="0"/>
              <a:t> – </a:t>
            </a:r>
            <a:r>
              <a:rPr lang="en-US" b="1" dirty="0" err="1"/>
              <a:t>perate</a:t>
            </a:r>
            <a:r>
              <a:rPr lang="en-US" b="1" dirty="0"/>
              <a:t> </a:t>
            </a:r>
            <a:r>
              <a:rPr lang="pl-PL" dirty="0"/>
              <a:t>pozytywne nastawienie do radzenia sobie ze stresem związanym z codzienną pracą w szybko zmieniającym się krajobrazie cyfrowym</a:t>
            </a:r>
          </a:p>
          <a:p>
            <a:r>
              <a:rPr lang="en-US" b="1" dirty="0"/>
              <a:t>0 </a:t>
            </a:r>
            <a:r>
              <a:rPr lang="en-US" dirty="0"/>
              <a:t>– </a:t>
            </a:r>
            <a:r>
              <a:rPr lang="en-US" b="1" dirty="0"/>
              <a:t>pen</a:t>
            </a:r>
            <a:r>
              <a:rPr lang="en-US" dirty="0"/>
              <a:t> </a:t>
            </a:r>
            <a:r>
              <a:rPr lang="pl-PL" dirty="0"/>
              <a:t>otwartość na współpracę i kontakt z kolegami online i offline, co może przyczynić się do budowy silniejszego zespołu i komunikacji w miejscu pracy</a:t>
            </a:r>
            <a:endParaRPr lang="en-US" dirty="0"/>
          </a:p>
          <a:p>
            <a:r>
              <a:rPr lang="en-US" b="1" dirty="0"/>
              <a:t>D</a:t>
            </a:r>
            <a:r>
              <a:rPr lang="en-US" dirty="0"/>
              <a:t>- </a:t>
            </a:r>
            <a:r>
              <a:rPr lang="en-US" b="1" dirty="0" err="1"/>
              <a:t>evelop</a:t>
            </a:r>
            <a:r>
              <a:rPr lang="en-US" b="1" dirty="0"/>
              <a:t> </a:t>
            </a:r>
            <a:r>
              <a:rPr lang="pl-PL" kern="100" dirty="0">
                <a:effectLst/>
                <a:ea typeface="Calibri" panose="020F0502020204030204" pitchFamily="34" charset="0"/>
              </a:rPr>
              <a:t>rozwijanie ogólne poczucia równowagi i dobrego samopoczucia, które prowadzi do zwiększenia zdolności poznawczych do uczenia się i lepszego procesu podejmowania decyzji w miejscu pracy</a:t>
            </a:r>
          </a:p>
          <a:p>
            <a:endParaRPr lang="en-US" b="1" dirty="0"/>
          </a:p>
        </p:txBody>
      </p:sp>
    </p:spTree>
    <p:extLst>
      <p:ext uri="{BB962C8B-B14F-4D97-AF65-F5344CB8AC3E}">
        <p14:creationId xmlns:p14="http://schemas.microsoft.com/office/powerpoint/2010/main" val="35786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36836"/>
            <a:ext cx="6776598" cy="842867"/>
          </a:xfrm>
        </p:spPr>
        <p:txBody>
          <a:bodyPr/>
          <a:lstStyle/>
          <a:p>
            <a:r>
              <a:rPr lang="pl-PL" sz="3200" dirty="0"/>
              <a:t>Dlaczego cyfrowy dobrostan jest ważny?</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082369"/>
            <a:ext cx="5964317" cy="4693261"/>
          </a:xfrm>
        </p:spPr>
        <p:txBody>
          <a:bodyPr/>
          <a:lstStyle/>
          <a:p>
            <a:pPr algn="just">
              <a:lnSpc>
                <a:spcPct val="107000"/>
              </a:lnSpc>
              <a:spcAft>
                <a:spcPts val="800"/>
              </a:spcAft>
            </a:pPr>
            <a:r>
              <a:rPr lang="pl-PL" sz="1800" b="1" kern="100" dirty="0">
                <a:effectLst/>
                <a:ea typeface="Calibri" panose="020F0502020204030204" pitchFamily="34" charset="0"/>
              </a:rPr>
              <a:t>Zwiększone wykorzystanie technologii</a:t>
            </a:r>
            <a:r>
              <a:rPr lang="pl-PL" sz="1800" kern="100" dirty="0">
                <a:effectLst/>
                <a:ea typeface="Calibri" panose="020F0502020204030204" pitchFamily="34" charset="0"/>
              </a:rPr>
              <a:t> może być bezpośrednio powiązane z kwestiami zdrowia psychicznego i zaburzeniami w zachowaniu człowieka. Nadmierne korzystanie z technologii w miejscu pracy może prowadzić do wypalenia zawodowego. Pracodawcy mogą przyjąć narzędzia i praktyki, które moderują korzystanie z technologii w celu promowania zdrowszego życia i pracy.</a:t>
            </a:r>
          </a:p>
          <a:p>
            <a:pPr algn="just">
              <a:lnSpc>
                <a:spcPct val="107000"/>
              </a:lnSpc>
              <a:spcAft>
                <a:spcPts val="800"/>
              </a:spcAft>
            </a:pPr>
            <a:r>
              <a:rPr lang="pl-PL" sz="1800" b="1" kern="100" dirty="0">
                <a:effectLst/>
                <a:ea typeface="Calibri" panose="020F0502020204030204" pitchFamily="34" charset="0"/>
              </a:rPr>
              <a:t>Cyfrowy dobrostan ma kluczowe znaczenie dla firm</a:t>
            </a:r>
            <a:r>
              <a:rPr lang="pl-PL" sz="1800" kern="100" dirty="0">
                <a:effectLst/>
                <a:ea typeface="Calibri" panose="020F0502020204030204" pitchFamily="34" charset="0"/>
              </a:rPr>
              <a:t>, ponieważ wpływa na wydajność pracowników, ich zdrowie i satysfakcję z pracy. Priorytetowe traktowanie cyfrowego dobrostanu pomaga utrzymać produktywność, zmniejsza ryzyko wypalenia zawodowego i sprzyja pozytywnej kulturze pracy. Firmy, które wspierają cyfrowy dobrostan, przyciągają i zatrzymują talenty, promują innowacje i zapewniają zdrową równowagę między życiem zawodowym a prywatnym. Wdrażając strategie, które zachęcają do zrównoważonego korzystania z technologii cyfrowych i zapewniają przerwy, organizacje mogą stworzyć bardziej zaangażowaną, produktywną i odporną siłę roboczą.</a:t>
            </a:r>
          </a:p>
          <a:p>
            <a:endParaRPr lang="en-US" sz="2000" dirty="0"/>
          </a:p>
          <a:p>
            <a:endParaRPr lang="en-US" sz="2000" b="1" dirty="0"/>
          </a:p>
          <a:p>
            <a:endParaRPr lang="en-US" sz="2000" b="1"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59DFB3-3099-47AA-AA6A-0EF967462C2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11117</TotalTime>
  <Words>4258</Words>
  <Application>Microsoft Office PowerPoint</Application>
  <PresentationFormat>Widescreen</PresentationFormat>
  <Paragraphs>290</Paragraphs>
  <Slides>51</Slides>
  <Notes>23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vt:lpstr>
      <vt:lpstr>Calibri Light</vt:lpstr>
      <vt:lpstr>Courier New</vt:lpstr>
      <vt:lpstr>Montserrat</vt:lpstr>
      <vt:lpstr>Söhne</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459</cp:revision>
  <dcterms:created xsi:type="dcterms:W3CDTF">2021-06-15T11:45:52Z</dcterms:created>
  <dcterms:modified xsi:type="dcterms:W3CDTF">2024-02-12T09:19:07Z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