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handoutMasterIdLst>
    <p:handoutMasterId r:id="rId60"/>
  </p:handoutMasterIdLst>
  <p:sldIdLst>
    <p:sldId id="680" r:id="rId5"/>
    <p:sldId id="681" r:id="rId6"/>
    <p:sldId id="668" r:id="rId7"/>
    <p:sldId id="682" r:id="rId8"/>
    <p:sldId id="689" r:id="rId9"/>
    <p:sldId id="707" r:id="rId10"/>
    <p:sldId id="710" r:id="rId11"/>
    <p:sldId id="4325" r:id="rId12"/>
    <p:sldId id="4326" r:id="rId13"/>
    <p:sldId id="687" r:id="rId14"/>
    <p:sldId id="696" r:id="rId15"/>
    <p:sldId id="711" r:id="rId16"/>
    <p:sldId id="712" r:id="rId17"/>
    <p:sldId id="714" r:id="rId18"/>
    <p:sldId id="715" r:id="rId19"/>
    <p:sldId id="4337" r:id="rId20"/>
    <p:sldId id="688" r:id="rId21"/>
    <p:sldId id="716" r:id="rId22"/>
    <p:sldId id="717" r:id="rId23"/>
    <p:sldId id="4350" r:id="rId24"/>
    <p:sldId id="4351" r:id="rId25"/>
    <p:sldId id="4333" r:id="rId26"/>
    <p:sldId id="690" r:id="rId27"/>
    <p:sldId id="4360" r:id="rId28"/>
    <p:sldId id="718" r:id="rId29"/>
    <p:sldId id="4359" r:id="rId30"/>
    <p:sldId id="720" r:id="rId31"/>
    <p:sldId id="4311" r:id="rId32"/>
    <p:sldId id="722" r:id="rId33"/>
    <p:sldId id="4329" r:id="rId34"/>
    <p:sldId id="4364" r:id="rId35"/>
    <p:sldId id="4310" r:id="rId36"/>
    <p:sldId id="4353" r:id="rId37"/>
    <p:sldId id="4332" r:id="rId38"/>
    <p:sldId id="4345" r:id="rId39"/>
    <p:sldId id="4319" r:id="rId40"/>
    <p:sldId id="4320" r:id="rId41"/>
    <p:sldId id="4321" r:id="rId42"/>
    <p:sldId id="4358" r:id="rId43"/>
    <p:sldId id="4356" r:id="rId44"/>
    <p:sldId id="4354" r:id="rId45"/>
    <p:sldId id="4330" r:id="rId46"/>
    <p:sldId id="692" r:id="rId47"/>
    <p:sldId id="4314" r:id="rId48"/>
    <p:sldId id="686" r:id="rId49"/>
    <p:sldId id="701" r:id="rId50"/>
    <p:sldId id="702" r:id="rId51"/>
    <p:sldId id="4334" r:id="rId52"/>
    <p:sldId id="4363" r:id="rId53"/>
    <p:sldId id="4344" r:id="rId54"/>
    <p:sldId id="4340" r:id="rId55"/>
    <p:sldId id="4341" r:id="rId56"/>
    <p:sldId id="4342" r:id="rId57"/>
    <p:sldId id="4343" r:id="rId5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D24"/>
    <a:srgbClr val="B79974"/>
    <a:srgbClr val="7654A2"/>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3447" autoAdjust="0"/>
  </p:normalViewPr>
  <p:slideViewPr>
    <p:cSldViewPr snapToGrid="0" snapToObjects="1">
      <p:cViewPr varScale="1">
        <p:scale>
          <a:sx n="63" d="100"/>
          <a:sy n="63" d="100"/>
        </p:scale>
        <p:origin x="592" y="56"/>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1/8/2024</a:t>
            </a:fld>
            <a:endParaRPr lang="en-US"/>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479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135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Picture Placeholder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3" name="Picture 2" descr="Blue text on a white background&#10;&#10;Description automatically generated">
            <a:extLst>
              <a:ext uri="{FF2B5EF4-FFF2-40B4-BE49-F238E27FC236}">
                <a16:creationId xmlns:a16="http://schemas.microsoft.com/office/drawing/2014/main" id="{179F273E-4ACD-3893-30ED-5767FD009577}"/>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E5FAFBE3-D54B-DB3C-1A0B-5B410E3620F6}"/>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53" name="Picture Placeholder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50A73C13-F497-E1C2-BBCD-BAD95BC20814}"/>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C1042CE8-2248-7605-AC4E-62C22DE1C545}"/>
              </a:ext>
            </a:extLst>
          </p:cNvPr>
          <p:cNvPicPr>
            <a:picLocks noChangeAspect="1"/>
          </p:cNvPicPr>
          <p:nvPr userDrawn="1"/>
        </p:nvPicPr>
        <p:blipFill>
          <a:blip r:embed="rId2"/>
          <a:stretch>
            <a:fillRect/>
          </a:stretch>
        </p:blipFill>
        <p:spPr>
          <a:xfrm>
            <a:off x="8966120"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B9945EFE-3D94-0747-C535-91DA93022A0B}"/>
              </a:ext>
            </a:extLst>
          </p:cNvPr>
          <p:cNvPicPr>
            <a:picLocks noChangeAspect="1"/>
          </p:cNvPicPr>
          <p:nvPr userDrawn="1"/>
        </p:nvPicPr>
        <p:blipFill>
          <a:blip r:embed="rId2"/>
          <a:stretch>
            <a:fillRect/>
          </a:stretch>
        </p:blipFill>
        <p:spPr>
          <a:xfrm>
            <a:off x="9135085" y="5714048"/>
            <a:ext cx="2505116" cy="525561"/>
          </a:xfrm>
          <a:prstGeom prst="rect">
            <a:avLst/>
          </a:prstGeom>
        </p:spPr>
      </p:pic>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digiworkwell.eu/digi-workwell-business-case/"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s://link.springer.com/book/10.1007/978-3-658-33489-5" TargetMode="External"/><Relationship Id="rId2" Type="http://schemas.openxmlformats.org/officeDocument/2006/relationships/hyperlink" Target="https://doi.org/10.1177/15480518221123132" TargetMode="External"/><Relationship Id="rId1" Type="http://schemas.openxmlformats.org/officeDocument/2006/relationships/slideLayout" Target="../slideLayouts/slideLayout19.xml"/><Relationship Id="rId4" Type="http://schemas.openxmlformats.org/officeDocument/2006/relationships/hyperlink" Target="https://hbr.org/2004/01/understanding-leadership"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Emotional_intelligence" TargetMode="External"/><Relationship Id="rId2" Type="http://schemas.openxmlformats.org/officeDocument/2006/relationships/hyperlink" Target="https://www.amazon.co.uk/Time-Think-Listening-Ignite-Human/dp/0706377451" TargetMode="External"/><Relationship Id="rId1" Type="http://schemas.openxmlformats.org/officeDocument/2006/relationships/slideLayout" Target="../slideLayouts/slideLayout19.xml"/><Relationship Id="rId6" Type="http://schemas.openxmlformats.org/officeDocument/2006/relationships/hyperlink" Target="https://www.robertsoncooper.com/blog/what-is-presenteeism/" TargetMode="External"/><Relationship Id="rId5" Type="http://schemas.openxmlformats.org/officeDocument/2006/relationships/hyperlink" Target="https://usa.kaspersky.com/resource-center/preemptive-safety/top-10-internet-safety-rules-and-what-not-to-do-online" TargetMode="External"/><Relationship Id="rId4" Type="http://schemas.openxmlformats.org/officeDocument/2006/relationships/hyperlink" Target="https://blog.zoom.us/video-meeting-etiquette-tip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en-IE" sz="4000" dirty="0"/>
              <a:t>Leading a Digital Workforce</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a:t>Module 5</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n-US" dirty="0"/>
              <a:t>Modelling Behaviour and Setting Expectations</a:t>
            </a: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Modelling Behaviour</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13624" y="1485868"/>
            <a:ext cx="5353769" cy="4820803"/>
          </a:xfrm>
        </p:spPr>
        <p:txBody>
          <a:bodyPr/>
          <a:lstStyle/>
          <a:p>
            <a:r>
              <a:rPr lang="en-US" sz="2000" dirty="0"/>
              <a:t>Workplace culture can most simply be defined as ‘the way we do things around here,’ and is a complex mixture of the way people in an organisation behave and the beliefs and attitudes – including organisational and societal norms – that guide behaviour.  </a:t>
            </a:r>
          </a:p>
          <a:p>
            <a:endParaRPr lang="en-US" sz="2000" dirty="0"/>
          </a:p>
          <a:p>
            <a:r>
              <a:rPr lang="en-US" sz="2000" dirty="0"/>
              <a:t>It follows that even leaders within organisations cannot create a culture alone – however much they may want to, however they do have more influence than most.  </a:t>
            </a:r>
          </a:p>
          <a:p>
            <a:endParaRPr lang="en-US" sz="2000" dirty="0"/>
          </a:p>
          <a:p>
            <a:r>
              <a:rPr lang="en-US" sz="2000" dirty="0"/>
              <a:t>One such lever is through the development of policies, and we will consider this later in this module.  </a:t>
            </a:r>
          </a:p>
        </p:txBody>
      </p:sp>
    </p:spTree>
    <p:extLst>
      <p:ext uri="{BB962C8B-B14F-4D97-AF65-F5344CB8AC3E}">
        <p14:creationId xmlns:p14="http://schemas.microsoft.com/office/powerpoint/2010/main" val="169933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en-US" sz="3200" dirty="0"/>
              <a:t>Modelling Behaviour</a:t>
            </a:r>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693261"/>
          </a:xfrm>
        </p:spPr>
        <p:txBody>
          <a:bodyPr/>
          <a:lstStyle/>
          <a:p>
            <a:r>
              <a:rPr lang="en-US" sz="2000" dirty="0"/>
              <a:t>The other is though the behaviours they model.  This sets the standards against which others will act.</a:t>
            </a:r>
          </a:p>
          <a:p>
            <a:endParaRPr lang="en-US" sz="2000" dirty="0"/>
          </a:p>
          <a:p>
            <a:r>
              <a:rPr lang="en-US" sz="2000" dirty="0"/>
              <a:t>Employees look to their leaders and managers as exemplars of the behaviour they are themselves expected to exhibit.</a:t>
            </a:r>
          </a:p>
          <a:p>
            <a:endParaRPr lang="en-US" sz="2000" dirty="0"/>
          </a:p>
          <a:p>
            <a:r>
              <a:rPr lang="en-US" sz="2400" b="1" dirty="0">
                <a:solidFill>
                  <a:srgbClr val="7030A0"/>
                </a:solidFill>
              </a:rPr>
              <a:t>Quick Exercise: </a:t>
            </a:r>
          </a:p>
          <a:p>
            <a:endParaRPr lang="en-US" sz="2000" dirty="0"/>
          </a:p>
          <a:p>
            <a:r>
              <a:rPr lang="en-US" sz="2000" dirty="0"/>
              <a:t>Before turning to the next slide, think about the behaviours you model for your team through your behaviour.   What are the positive behaviours you can model in terms of digital technology use?</a:t>
            </a:r>
          </a:p>
          <a:p>
            <a:endParaRPr lang="en-US" sz="2000" dirty="0"/>
          </a:p>
        </p:txBody>
      </p:sp>
    </p:spTree>
    <p:extLst>
      <p:ext uri="{BB962C8B-B14F-4D97-AF65-F5344CB8AC3E}">
        <p14:creationId xmlns:p14="http://schemas.microsoft.com/office/powerpoint/2010/main" val="39575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en-US" sz="3200" dirty="0"/>
              <a:t>Setting Expectations and Work Pace</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5073356"/>
          </a:xfrm>
        </p:spPr>
        <p:txBody>
          <a:bodyPr/>
          <a:lstStyle/>
          <a:p>
            <a:r>
              <a:rPr lang="en-IE" sz="2000" dirty="0"/>
              <a:t>How many of these did you get?  </a:t>
            </a:r>
          </a:p>
          <a:p>
            <a:endParaRPr lang="en-IE" sz="2000" dirty="0"/>
          </a:p>
          <a:p>
            <a:pPr marL="285750" indent="-285750">
              <a:buFont typeface="Arial" panose="020B0604020202020204" pitchFamily="34" charset="0"/>
              <a:buChar char="•"/>
            </a:pPr>
            <a:r>
              <a:rPr lang="en-IE" sz="2000" dirty="0"/>
              <a:t>Take breaks regular screen breaks.</a:t>
            </a:r>
          </a:p>
          <a:p>
            <a:pPr marL="285750" indent="-285750">
              <a:buFont typeface="Arial" panose="020B0604020202020204" pitchFamily="34" charset="0"/>
              <a:buChar char="•"/>
            </a:pPr>
            <a:r>
              <a:rPr lang="en-IE" sz="2000" dirty="0"/>
              <a:t>Build some physical activity - such as moving or stretching – into your working day.</a:t>
            </a:r>
          </a:p>
          <a:p>
            <a:pPr marL="285750" indent="-285750">
              <a:buFont typeface="Arial" panose="020B0604020202020204" pitchFamily="34" charset="0"/>
              <a:buChar char="•"/>
            </a:pPr>
            <a:r>
              <a:rPr lang="en-IE" sz="2000" dirty="0"/>
              <a:t>Log off at the end of the working day.</a:t>
            </a:r>
          </a:p>
          <a:p>
            <a:pPr marL="285750" indent="-285750">
              <a:buFont typeface="Arial" panose="020B0604020202020204" pitchFamily="34" charset="0"/>
              <a:buChar char="•"/>
            </a:pPr>
            <a:r>
              <a:rPr lang="en-IE" sz="2000" dirty="0"/>
              <a:t>Do not send or reply to emails outside agreed working hours.</a:t>
            </a:r>
          </a:p>
          <a:p>
            <a:pPr marL="285750" indent="-285750">
              <a:buFont typeface="Arial" panose="020B0604020202020204" pitchFamily="34" charset="0"/>
              <a:buChar char="•"/>
            </a:pPr>
            <a:r>
              <a:rPr lang="en-IE" sz="2000" dirty="0"/>
              <a:t>Allow time for social interactions.</a:t>
            </a:r>
          </a:p>
          <a:p>
            <a:pPr marL="285750" indent="-285750">
              <a:buFont typeface="Arial" panose="020B0604020202020204" pitchFamily="34" charset="0"/>
              <a:buChar char="•"/>
            </a:pPr>
            <a:r>
              <a:rPr lang="en-IE" sz="2000" dirty="0"/>
              <a:t>Ask colleagues how they are.</a:t>
            </a:r>
          </a:p>
          <a:p>
            <a:pPr marL="285750" indent="-285750">
              <a:buFont typeface="Arial" panose="020B0604020202020204" pitchFamily="34" charset="0"/>
              <a:buChar char="•"/>
            </a:pPr>
            <a:r>
              <a:rPr lang="en-IE" sz="2000" dirty="0"/>
              <a:t>Use a standing desk.</a:t>
            </a:r>
          </a:p>
          <a:p>
            <a:pPr marL="285750" indent="-285750">
              <a:buFont typeface="Arial" panose="020B0604020202020204" pitchFamily="34" charset="0"/>
              <a:buChar char="•"/>
            </a:pPr>
            <a:r>
              <a:rPr lang="en-IE" sz="2000" dirty="0"/>
              <a:t>Get your eyes tested regularly</a:t>
            </a:r>
          </a:p>
          <a:p>
            <a:endParaRPr lang="en-IE" sz="2000" dirty="0"/>
          </a:p>
          <a:p>
            <a:r>
              <a:rPr lang="en-IE" sz="2000" dirty="0"/>
              <a:t>The list is far from exhaustive.   Perhaps you could use it as a prompt for team discussion?</a:t>
            </a:r>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206969E-345E-85ED-9D93-AA8AC009612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145984"/>
            <a:ext cx="6776598" cy="842867"/>
          </a:xfrm>
        </p:spPr>
        <p:txBody>
          <a:bodyPr/>
          <a:lstStyle/>
          <a:p>
            <a:r>
              <a:rPr lang="en-US" sz="3200" dirty="0"/>
              <a:t>Setting Expectations and Work Pace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8788" y="1182550"/>
            <a:ext cx="6507268" cy="5413459"/>
          </a:xfrm>
        </p:spPr>
        <p:txBody>
          <a:bodyPr/>
          <a:lstStyle/>
          <a:p>
            <a:pPr algn="l"/>
            <a:r>
              <a:rPr lang="en-GB" sz="2000" b="0" i="0" u="none" strike="noStrike" dirty="0">
                <a:solidFill>
                  <a:srgbClr val="000000"/>
                </a:solidFill>
                <a:effectLst/>
              </a:rPr>
              <a:t>Learning how to set expectations is an important part of a leader’s role and is concerned with the behaviours, performance, work tasks and outcomes.   These expectations can be defined formally in an employee handbook or job description. They can also be agreed more informally during team meetings or 1:1 performance meetings. </a:t>
            </a:r>
          </a:p>
          <a:p>
            <a:pPr algn="l"/>
            <a:endParaRPr lang="en-GB" sz="2000" dirty="0">
              <a:solidFill>
                <a:srgbClr val="000000"/>
              </a:solidFill>
            </a:endParaRPr>
          </a:p>
          <a:p>
            <a:pPr algn="l"/>
            <a:r>
              <a:rPr lang="en-GB" sz="2000" b="0" i="0" u="none" strike="noStrike" dirty="0">
                <a:solidFill>
                  <a:srgbClr val="000000"/>
                </a:solidFill>
                <a:effectLst/>
              </a:rPr>
              <a:t>Another important aspect of expectation setting </a:t>
            </a:r>
            <a:r>
              <a:rPr lang="en-GB" sz="2000" dirty="0">
                <a:solidFill>
                  <a:srgbClr val="000000"/>
                </a:solidFill>
              </a:rPr>
              <a:t>concerns Work Pace –the speed at which tasks are undertaken.   It is important that this is agreed collaboratively to allow discussion of the complexity of the task and the support that may be needed.   Imposing unrealistic timeframes on a staff member of team will lead to undue pressure.   This can be a particular problem for remote workers given their potential isolation, possible limited ability to collaborate, and the risk of working beyond appropriate boundaries to complete a task to time.</a:t>
            </a:r>
            <a:endParaRPr lang="en-GB" sz="2000" b="0" i="0" u="none" strike="noStrike" dirty="0">
              <a:solidFill>
                <a:srgbClr val="000000"/>
              </a:solidFill>
              <a:effectLst/>
            </a:endParaRPr>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en-US" sz="3200" dirty="0"/>
              <a:t>Setting Expectations and Work Pace</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4813657"/>
          </a:xfrm>
        </p:spPr>
        <p:txBody>
          <a:bodyPr/>
          <a:lstStyle/>
          <a:p>
            <a:pPr algn="l"/>
            <a:r>
              <a:rPr lang="en-GB" sz="2000" b="0" i="0" u="none" strike="noStrike" dirty="0">
                <a:solidFill>
                  <a:srgbClr val="000000"/>
                </a:solidFill>
                <a:effectLst/>
              </a:rPr>
              <a:t>Here are our five top tips for how to set expectations for employees:</a:t>
            </a:r>
          </a:p>
          <a:p>
            <a:pPr algn="l"/>
            <a:endParaRPr lang="en-GB" sz="2000" b="0" i="0" u="none" strike="noStrike" dirty="0">
              <a:solidFill>
                <a:srgbClr val="000000"/>
              </a:solidFill>
              <a:effectLst/>
            </a:endParaRPr>
          </a:p>
          <a:p>
            <a:pPr marL="457200" indent="-457200">
              <a:buFont typeface="+mj-lt"/>
              <a:buAutoNum type="arabicPeriod"/>
            </a:pPr>
            <a:r>
              <a:rPr lang="en-GB" sz="2000" b="0" i="0" u="none" strike="noStrike" dirty="0">
                <a:solidFill>
                  <a:srgbClr val="000000"/>
                </a:solidFill>
                <a:effectLst/>
              </a:rPr>
              <a:t>Be open to collaborating on expectations.</a:t>
            </a:r>
          </a:p>
          <a:p>
            <a:pPr marL="457200" indent="-457200" algn="l">
              <a:buFont typeface="+mj-lt"/>
              <a:buAutoNum type="arabicPeriod"/>
            </a:pPr>
            <a:r>
              <a:rPr lang="en-GB" sz="2000" b="0" i="0" u="none" strike="noStrike" dirty="0">
                <a:solidFill>
                  <a:srgbClr val="000000"/>
                </a:solidFill>
                <a:effectLst/>
              </a:rPr>
              <a:t>Agree employee expectations early and often.</a:t>
            </a:r>
          </a:p>
          <a:p>
            <a:pPr marL="457200" indent="-457200" algn="l">
              <a:buFont typeface="+mj-lt"/>
              <a:buAutoNum type="arabicPeriod"/>
            </a:pPr>
            <a:r>
              <a:rPr lang="en-GB" sz="2000" dirty="0">
                <a:solidFill>
                  <a:srgbClr val="000000"/>
                </a:solidFill>
              </a:rPr>
              <a:t>F</a:t>
            </a:r>
            <a:r>
              <a:rPr lang="en-GB" sz="2000" b="0" i="0" u="none" strike="noStrike" dirty="0">
                <a:solidFill>
                  <a:srgbClr val="000000"/>
                </a:solidFill>
                <a:effectLst/>
              </a:rPr>
              <a:t>ollow the SMART framework when setting expectations – Specific; Measurable; Achievable; Realistic; Timebound.</a:t>
            </a:r>
          </a:p>
          <a:p>
            <a:pPr marL="457200" indent="-457200" algn="l">
              <a:buFont typeface="+mj-lt"/>
              <a:buAutoNum type="arabicPeriod"/>
            </a:pPr>
            <a:r>
              <a:rPr lang="en-GB" sz="2000" b="0" i="0" u="none" strike="noStrike" dirty="0">
                <a:solidFill>
                  <a:srgbClr val="000000"/>
                </a:solidFill>
                <a:effectLst/>
              </a:rPr>
              <a:t>Review employee performance regularly.</a:t>
            </a:r>
          </a:p>
          <a:p>
            <a:pPr marL="457200" indent="-457200" algn="l">
              <a:buFont typeface="+mj-lt"/>
              <a:buAutoNum type="arabicPeriod"/>
            </a:pPr>
            <a:r>
              <a:rPr lang="en-GB" sz="2000" dirty="0">
                <a:solidFill>
                  <a:srgbClr val="000000"/>
                </a:solidFill>
              </a:rPr>
              <a:t>Ensure consistency of expectation for all staff.</a:t>
            </a:r>
            <a:endParaRPr lang="en-GB" sz="2000" b="0" i="0" u="none" strike="noStrike" dirty="0">
              <a:solidFill>
                <a:srgbClr val="000000"/>
              </a:solidFill>
              <a:effectLst/>
            </a:endParaRPr>
          </a:p>
          <a:p>
            <a:endParaRPr lang="en-IE" sz="2000" dirty="0"/>
          </a:p>
          <a:p>
            <a:r>
              <a:rPr lang="en-IE" sz="2000" dirty="0"/>
              <a:t>You may want to consider scheduling expectation setting and performance review meetings for days when employees will be in the office.  You may also want to consider providing training in online meeting skills for all staff with line management responsibility.</a:t>
            </a:r>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599130" y="912233"/>
            <a:ext cx="10993739" cy="804265"/>
          </a:xfrm>
        </p:spPr>
        <p:txBody>
          <a:bodyPr/>
          <a:lstStyle/>
          <a:p>
            <a:pPr algn="ctr">
              <a:spcBef>
                <a:spcPts val="0"/>
              </a:spcBef>
            </a:pPr>
            <a:r>
              <a:rPr lang="en-IE" dirty="0"/>
              <a:t>Modelling Behaviours and Setting Expectations:</a:t>
            </a:r>
          </a:p>
          <a:p>
            <a:pPr algn="ctr">
              <a:spcBef>
                <a:spcPts val="0"/>
              </a:spcBef>
            </a:pPr>
            <a:r>
              <a:rPr lang="en-IE" dirty="0"/>
              <a:t>Personal Reflection</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595282"/>
            <a:ext cx="6685808" cy="3630705"/>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5909A24-104C-4F3B-5DA1-DDA74DC0E81A}"/>
              </a:ext>
            </a:extLst>
          </p:cNvPr>
          <p:cNvSpPr txBox="1"/>
          <p:nvPr/>
        </p:nvSpPr>
        <p:spPr>
          <a:xfrm>
            <a:off x="3164335" y="2756647"/>
            <a:ext cx="5863328" cy="3416320"/>
          </a:xfrm>
          <a:prstGeom prst="rect">
            <a:avLst/>
          </a:prstGeom>
          <a:noFill/>
        </p:spPr>
        <p:txBody>
          <a:bodyPr wrap="square" rtlCol="0">
            <a:spAutoFit/>
          </a:bodyPr>
          <a:lstStyle/>
          <a:p>
            <a:pPr marL="457200" indent="-457200">
              <a:buFont typeface="+mj-lt"/>
              <a:buAutoNum type="arabicPeriod"/>
            </a:pPr>
            <a:r>
              <a:rPr lang="en-US" sz="2400" dirty="0">
                <a:solidFill>
                  <a:schemeClr val="bg1"/>
                </a:solidFill>
                <a:latin typeface="Calibri" panose="020F0502020204030204" pitchFamily="34" charset="0"/>
                <a:cs typeface="Calibri" panose="020F0502020204030204" pitchFamily="34" charset="0"/>
              </a:rPr>
              <a:t>Think abut the behaviours you have seen modelled by your own line manager?   How have these influenced the way you behave yourself?</a:t>
            </a: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a:solidFill>
                  <a:schemeClr val="bg1"/>
                </a:solidFill>
                <a:latin typeface="Calibri" panose="020F0502020204030204" pitchFamily="34" charset="0"/>
                <a:cs typeface="Calibri" panose="020F0502020204030204" pitchFamily="34" charset="0"/>
              </a:rPr>
              <a:t>Think about the way in which you work with team members to set expectations and work pace.  What do you think you do well?</a:t>
            </a:r>
          </a:p>
        </p:txBody>
      </p:sp>
    </p:spTree>
    <p:extLst>
      <p:ext uri="{BB962C8B-B14F-4D97-AF65-F5344CB8AC3E}">
        <p14:creationId xmlns:p14="http://schemas.microsoft.com/office/powerpoint/2010/main" val="3017782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0" y="4110228"/>
            <a:ext cx="6680005" cy="972741"/>
          </a:xfrm>
        </p:spPr>
        <p:txBody>
          <a:bodyPr/>
          <a:lstStyle/>
          <a:p>
            <a:r>
              <a:rPr lang="en-US" dirty="0"/>
              <a:t>People Focus:</a:t>
            </a: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4" y="221963"/>
            <a:ext cx="6986465" cy="842867"/>
          </a:xfrm>
        </p:spPr>
        <p:txBody>
          <a:bodyPr/>
          <a:lstStyle/>
          <a:p>
            <a:pPr algn="ctr"/>
            <a:r>
              <a:rPr lang="en-US" sz="3200" dirty="0"/>
              <a:t>People Focus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220855" y="1203760"/>
            <a:ext cx="5574211" cy="4813657"/>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People focus characteristics include skills such as effective communication, active listening, emotional intelligence and building trust-based relationships.</a:t>
            </a:r>
          </a:p>
          <a:p>
            <a:endParaRPr lang="en-US" sz="2000" dirty="0">
              <a:ea typeface="Calibri" panose="020F0502020204030204" pitchFamily="34" charset="0"/>
            </a:endParaRPr>
          </a:p>
          <a:p>
            <a:r>
              <a:rPr lang="en-US" sz="2000" dirty="0">
                <a:ea typeface="Calibri" panose="020F0502020204030204" pitchFamily="34" charset="0"/>
              </a:rPr>
              <a:t>Some people simply seem to be born with these skills, but the truth is they can all be learned.   They also share some characteristics</a:t>
            </a:r>
          </a:p>
          <a:p>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t>This section of the course is designed to give a taster, as in reality each of these is a huge subject in its own right with a wealth of material available on-line and and through specific in-depth training is also available.</a:t>
            </a:r>
          </a:p>
        </p:txBody>
      </p:sp>
    </p:spTree>
    <p:extLst>
      <p:ext uri="{BB962C8B-B14F-4D97-AF65-F5344CB8AC3E}">
        <p14:creationId xmlns:p14="http://schemas.microsoft.com/office/powerpoint/2010/main" val="130181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a:lstStyle/>
          <a:p>
            <a:pPr algn="ctr"/>
            <a:r>
              <a:rPr lang="en-US" sz="3200" dirty="0"/>
              <a:t>People Focus – Active Listening Skills</a:t>
            </a:r>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264160" y="1459955"/>
            <a:ext cx="6461760" cy="4833269"/>
          </a:xfrm>
        </p:spPr>
        <p:txBody>
          <a:bodyPr/>
          <a:lstStyle/>
          <a:p>
            <a:pPr algn="l"/>
            <a:r>
              <a:rPr lang="en-US" sz="2000" b="1" i="0" dirty="0">
                <a:solidFill>
                  <a:srgbClr val="374151"/>
                </a:solidFill>
                <a:effectLst/>
                <a:ea typeface="Calibri" panose="020F0502020204030204" pitchFamily="34" charset="0"/>
              </a:rPr>
              <a:t>Active Listening Skills</a:t>
            </a:r>
          </a:p>
          <a:p>
            <a:pPr algn="l"/>
            <a:endParaRPr lang="en-US" sz="2000" b="1" dirty="0">
              <a:solidFill>
                <a:srgbClr val="374151"/>
              </a:solidFill>
              <a:ea typeface="Calibri" panose="020F0502020204030204" pitchFamily="34" charset="0"/>
            </a:endParaRPr>
          </a:p>
          <a:p>
            <a:pPr algn="l"/>
            <a:r>
              <a:rPr lang="en-US" sz="2000" dirty="0">
                <a:solidFill>
                  <a:srgbClr val="374151"/>
                </a:solidFill>
                <a:ea typeface="Calibri" panose="020F0502020204030204" pitchFamily="34" charset="0"/>
              </a:rPr>
              <a:t>Active listening skills are crucial for all leaders, but when you are leading people remotely and interacting with them on screen or by phone, they are even more important.  There is a vast array of material available on the subject, but here are six key things to consider:</a:t>
            </a:r>
          </a:p>
          <a:p>
            <a:pPr algn="l"/>
            <a:endParaRPr lang="en-US" sz="2000" dirty="0">
              <a:solidFill>
                <a:srgbClr val="374151"/>
              </a:solidFill>
              <a:ea typeface="Calibri" panose="020F0502020204030204" pitchFamily="34" charset="0"/>
            </a:endParaRPr>
          </a:p>
          <a:p>
            <a:pPr marL="342900" indent="-342900" algn="l">
              <a:buFont typeface="Arial" panose="020B0604020202020204" pitchFamily="34" charset="0"/>
              <a:buChar char="•"/>
            </a:pPr>
            <a:r>
              <a:rPr lang="en-US" sz="2000" dirty="0">
                <a:solidFill>
                  <a:srgbClr val="374151"/>
                </a:solidFill>
                <a:ea typeface="Calibri" panose="020F0502020204030204" pitchFamily="34" charset="0"/>
              </a:rPr>
              <a:t>Focus on the person and the message - look at the camera if on-line and put your mouse or phone down!</a:t>
            </a:r>
          </a:p>
          <a:p>
            <a:pPr marL="342900" indent="-342900" algn="l">
              <a:buFont typeface="Arial" panose="020B0604020202020204" pitchFamily="34" charset="0"/>
              <a:buChar char="•"/>
            </a:pPr>
            <a:r>
              <a:rPr lang="en-US" sz="2000" dirty="0">
                <a:solidFill>
                  <a:srgbClr val="374151"/>
                </a:solidFill>
                <a:ea typeface="Calibri" panose="020F0502020204030204" pitchFamily="34" charset="0"/>
              </a:rPr>
              <a:t>Communicate your attention such as by nodding</a:t>
            </a:r>
          </a:p>
          <a:p>
            <a:pPr marL="342900" indent="-342900" algn="l">
              <a:buFont typeface="Arial" panose="020B0604020202020204" pitchFamily="34" charset="0"/>
              <a:buChar char="•"/>
            </a:pPr>
            <a:r>
              <a:rPr lang="en-US" sz="2000" dirty="0">
                <a:solidFill>
                  <a:srgbClr val="374151"/>
                </a:solidFill>
                <a:ea typeface="Calibri" panose="020F0502020204030204" pitchFamily="34" charset="0"/>
              </a:rPr>
              <a:t>Acknowledge what is being said – say ‘uh-hum’ or ‘I see’</a:t>
            </a:r>
          </a:p>
          <a:p>
            <a:pPr marL="342900" indent="-342900" algn="l">
              <a:buFont typeface="Arial" panose="020B0604020202020204" pitchFamily="34" charset="0"/>
              <a:buChar char="•"/>
            </a:pPr>
            <a:r>
              <a:rPr lang="en-US" sz="2000" dirty="0">
                <a:solidFill>
                  <a:srgbClr val="374151"/>
                </a:solidFill>
                <a:ea typeface="Calibri" panose="020F0502020204030204" pitchFamily="34" charset="0"/>
              </a:rPr>
              <a:t>Don’t interrupt!</a:t>
            </a:r>
          </a:p>
          <a:p>
            <a:pPr marL="342900" indent="-342900" algn="l">
              <a:buFont typeface="Arial" panose="020B0604020202020204" pitchFamily="34" charset="0"/>
              <a:buChar char="•"/>
            </a:pPr>
            <a:r>
              <a:rPr lang="en-US" sz="2000" dirty="0">
                <a:solidFill>
                  <a:srgbClr val="374151"/>
                </a:solidFill>
                <a:ea typeface="Calibri" panose="020F0502020204030204" pitchFamily="34" charset="0"/>
              </a:rPr>
              <a:t>Build rapport by reflecting-back or asking a question.</a:t>
            </a:r>
          </a:p>
          <a:p>
            <a:pPr marL="342900" indent="-342900" algn="l">
              <a:buFont typeface="Arial" panose="020B0604020202020204" pitchFamily="34" charset="0"/>
              <a:buChar char="•"/>
            </a:pPr>
            <a:r>
              <a:rPr lang="en-US" sz="2000" dirty="0">
                <a:solidFill>
                  <a:srgbClr val="374151"/>
                </a:solidFill>
                <a:ea typeface="Calibri" panose="020F0502020204030204" pitchFamily="34" charset="0"/>
              </a:rPr>
              <a:t>Be authentic – by being honest when responding.</a:t>
            </a:r>
          </a:p>
          <a:p>
            <a:pPr algn="l"/>
            <a:endParaRPr lang="en-US" sz="2000" dirty="0">
              <a:solidFill>
                <a:srgbClr val="374151"/>
              </a:solidFill>
              <a:ea typeface="Calibri" panose="020F0502020204030204" pitchFamily="34" charset="0"/>
            </a:endParaRPr>
          </a:p>
          <a:p>
            <a:pPr algn="l"/>
            <a:endParaRPr lang="en-US" sz="2000" b="1" dirty="0">
              <a:solidFill>
                <a:srgbClr val="374151"/>
              </a:solidFill>
              <a:ea typeface="Calibri" panose="020F0502020204030204" pitchFamily="34" charset="0"/>
            </a:endParaRPr>
          </a:p>
          <a:p>
            <a:pPr algn="l"/>
            <a:endParaRPr lang="en-IE" sz="2000" dirty="0">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IE" dirty="0">
                <a:effectLst/>
              </a:rPr>
              <a:t>Digital Leadership and Teleworking</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1739651"/>
            <a:ext cx="6067533" cy="223986"/>
          </a:xfrm>
        </p:spPr>
        <p:txBody>
          <a:bodyPr/>
          <a:lstStyle/>
          <a:p>
            <a:r>
              <a:rPr lang="en-US" dirty="0"/>
              <a:t>Modelling Behaviour and Setting Expectations</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People Focus</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797318" y="2450895"/>
            <a:ext cx="7358362" cy="532330"/>
          </a:xfrm>
        </p:spPr>
        <p:txBody>
          <a:bodyPr/>
          <a:lstStyle/>
          <a:p>
            <a:r>
              <a:rPr lang="en-US" dirty="0"/>
              <a:t>Long Term Orientation</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a:xfrm>
            <a:off x="2679029" y="3045398"/>
            <a:ext cx="1045074" cy="223473"/>
          </a:xfrm>
        </p:spPr>
        <p:txBody>
          <a:bodyPr/>
          <a:lstStyle/>
          <a:p>
            <a:r>
              <a:rPr lang="en-US" dirty="0"/>
              <a:t>05</a:t>
            </a:r>
          </a:p>
        </p:txBody>
      </p:sp>
      <p:sp>
        <p:nvSpPr>
          <p:cNvPr id="22" name="Text Placeholder 21">
            <a:extLst>
              <a:ext uri="{FF2B5EF4-FFF2-40B4-BE49-F238E27FC236}">
                <a16:creationId xmlns:a16="http://schemas.microsoft.com/office/drawing/2014/main" id="{F86FC308-78A2-C09B-14D9-CCA008FAE1A2}"/>
              </a:ext>
            </a:extLst>
          </p:cNvPr>
          <p:cNvSpPr>
            <a:spLocks noGrp="1"/>
          </p:cNvSpPr>
          <p:nvPr>
            <p:ph type="body" sz="quarter" idx="53"/>
          </p:nvPr>
        </p:nvSpPr>
        <p:spPr>
          <a:xfrm>
            <a:off x="2694576" y="3923812"/>
            <a:ext cx="1045074" cy="223473"/>
          </a:xfrm>
        </p:spPr>
        <p:txBody>
          <a:bodyPr/>
          <a:lstStyle/>
          <a:p>
            <a:r>
              <a:rPr lang="en-IE" dirty="0"/>
              <a:t>07</a:t>
            </a:r>
          </a:p>
        </p:txBody>
      </p:sp>
      <p:sp>
        <p:nvSpPr>
          <p:cNvPr id="24" name="Text Placeholder 23">
            <a:extLst>
              <a:ext uri="{FF2B5EF4-FFF2-40B4-BE49-F238E27FC236}">
                <a16:creationId xmlns:a16="http://schemas.microsoft.com/office/drawing/2014/main" id="{BAD54CE6-FBD2-6676-E894-ED35ABA94F0E}"/>
              </a:ext>
            </a:extLst>
          </p:cNvPr>
          <p:cNvSpPr>
            <a:spLocks noGrp="1"/>
          </p:cNvSpPr>
          <p:nvPr>
            <p:ph type="body" sz="quarter" idx="54"/>
          </p:nvPr>
        </p:nvSpPr>
        <p:spPr>
          <a:xfrm>
            <a:off x="3812737" y="3911008"/>
            <a:ext cx="5715653" cy="223473"/>
          </a:xfrm>
        </p:spPr>
        <p:txBody>
          <a:bodyPr/>
          <a:lstStyle/>
          <a:p>
            <a:r>
              <a:rPr lang="en-US" dirty="0"/>
              <a:t>Quiz</a:t>
            </a:r>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4752704" cy="532331"/>
          </a:xfrm>
        </p:spPr>
        <p:txBody>
          <a:bodyPr/>
          <a:lstStyle/>
          <a:p>
            <a:r>
              <a:rPr lang="en-IE"/>
              <a:t>Content of Module 5</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a:p>
        </p:txBody>
      </p:sp>
      <p:sp>
        <p:nvSpPr>
          <p:cNvPr id="2" name="TextBox 1">
            <a:extLst>
              <a:ext uri="{FF2B5EF4-FFF2-40B4-BE49-F238E27FC236}">
                <a16:creationId xmlns:a16="http://schemas.microsoft.com/office/drawing/2014/main" id="{6DBF28C0-DA66-FA05-AF32-30EAA41F811F}"/>
              </a:ext>
            </a:extLst>
          </p:cNvPr>
          <p:cNvSpPr txBox="1"/>
          <p:nvPr/>
        </p:nvSpPr>
        <p:spPr>
          <a:xfrm>
            <a:off x="3812737" y="2931454"/>
            <a:ext cx="6372842" cy="461665"/>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Digital Savvy</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
        <p:nvSpPr>
          <p:cNvPr id="23" name="Text Placeholder 21">
            <a:extLst>
              <a:ext uri="{FF2B5EF4-FFF2-40B4-BE49-F238E27FC236}">
                <a16:creationId xmlns:a16="http://schemas.microsoft.com/office/drawing/2014/main" id="{F65BBBA7-7AE7-6C3E-1BC2-27904134F9F1}"/>
              </a:ext>
            </a:extLst>
          </p:cNvPr>
          <p:cNvSpPr txBox="1">
            <a:spLocks/>
          </p:cNvSpPr>
          <p:nvPr/>
        </p:nvSpPr>
        <p:spPr>
          <a:xfrm>
            <a:off x="2679029" y="3471430"/>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dirty="0"/>
              <a:t>06</a:t>
            </a:r>
          </a:p>
        </p:txBody>
      </p:sp>
      <p:sp>
        <p:nvSpPr>
          <p:cNvPr id="27" name="TextBox 26">
            <a:extLst>
              <a:ext uri="{FF2B5EF4-FFF2-40B4-BE49-F238E27FC236}">
                <a16:creationId xmlns:a16="http://schemas.microsoft.com/office/drawing/2014/main" id="{D325F97C-807A-2560-D80E-DF3B2536504A}"/>
              </a:ext>
            </a:extLst>
          </p:cNvPr>
          <p:cNvSpPr txBox="1"/>
          <p:nvPr/>
        </p:nvSpPr>
        <p:spPr>
          <a:xfrm>
            <a:off x="3812737" y="3338428"/>
            <a:ext cx="6372842" cy="461665"/>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Case Studies and Activities</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pic>
        <p:nvPicPr>
          <p:cNvPr id="2050" name="Obraz 3" descr="Downloads - Creative Commons">
            <a:extLst>
              <a:ext uri="{FF2B5EF4-FFF2-40B4-BE49-F238E27FC236}">
                <a16:creationId xmlns:a16="http://schemas.microsoft.com/office/drawing/2014/main" id="{342AC723-D6B2-F0FB-82F2-490B3731E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en-US" sz="3200" dirty="0"/>
              <a:t>People Focus – Emotional Intelligence</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683624" cy="4952333"/>
          </a:xfrm>
        </p:spPr>
        <p:txBody>
          <a:bodyPr/>
          <a:lstStyle/>
          <a:p>
            <a:r>
              <a:rPr lang="en-US" sz="2000" b="1" dirty="0"/>
              <a:t>Emotional Intelligence</a:t>
            </a:r>
          </a:p>
          <a:p>
            <a:endParaRPr lang="en-US" sz="2000" b="1" dirty="0"/>
          </a:p>
          <a:p>
            <a:r>
              <a:rPr lang="en-US" sz="2000" dirty="0"/>
              <a:t>Emotional Intelligence was first described by the American psychologist Daniel Goleman and is defined as </a:t>
            </a:r>
            <a:r>
              <a:rPr lang="en-GB" sz="2000" i="0" u="none" strike="noStrike" dirty="0">
                <a:solidFill>
                  <a:srgbClr val="202122"/>
                </a:solidFill>
                <a:effectLst/>
              </a:rPr>
              <a:t>perceiving, using, understanding, and managing emotions.   </a:t>
            </a:r>
            <a:r>
              <a:rPr lang="en-GB" sz="2000" b="0" i="0" u="none" strike="noStrike" dirty="0">
                <a:solidFill>
                  <a:srgbClr val="303031"/>
                </a:solidFill>
                <a:effectLst/>
              </a:rPr>
              <a:t>It comprises five core components:</a:t>
            </a:r>
          </a:p>
          <a:p>
            <a:endParaRPr lang="en-GB" sz="2000" b="0" i="0" u="none" strike="noStrike" dirty="0">
              <a:solidFill>
                <a:srgbClr val="303031"/>
              </a:solidFill>
              <a:effectLst/>
            </a:endParaRPr>
          </a:p>
          <a:p>
            <a:pPr marL="342900" indent="-342900">
              <a:buFont typeface="Arial" panose="020B0604020202020204" pitchFamily="34" charset="0"/>
              <a:buChar char="•"/>
            </a:pPr>
            <a:r>
              <a:rPr lang="en-GB" sz="2000" dirty="0">
                <a:solidFill>
                  <a:srgbClr val="303031"/>
                </a:solidFill>
              </a:rPr>
              <a:t>E</a:t>
            </a:r>
            <a:r>
              <a:rPr lang="en-GB" sz="2000" b="0" i="0" u="none" strike="noStrike" dirty="0">
                <a:solidFill>
                  <a:srgbClr val="303031"/>
                </a:solidFill>
                <a:effectLst/>
              </a:rPr>
              <a:t>mpathy – being able to ‘walk in another’s shoes.’</a:t>
            </a:r>
          </a:p>
          <a:p>
            <a:pPr marL="342900" indent="-342900">
              <a:buFont typeface="Arial" panose="020B0604020202020204" pitchFamily="34" charset="0"/>
              <a:buChar char="•"/>
            </a:pPr>
            <a:r>
              <a:rPr lang="en-GB" sz="2000" dirty="0">
                <a:solidFill>
                  <a:srgbClr val="303031"/>
                </a:solidFill>
              </a:rPr>
              <a:t>E</a:t>
            </a:r>
            <a:r>
              <a:rPr lang="en-GB" sz="2000" b="0" i="0" u="none" strike="noStrike" dirty="0">
                <a:solidFill>
                  <a:srgbClr val="303031"/>
                </a:solidFill>
                <a:effectLst/>
              </a:rPr>
              <a:t>ffective communication and social skills.</a:t>
            </a:r>
          </a:p>
          <a:p>
            <a:pPr marL="342900" indent="-342900">
              <a:buFont typeface="Arial" panose="020B0604020202020204" pitchFamily="34" charset="0"/>
              <a:buChar char="•"/>
            </a:pPr>
            <a:r>
              <a:rPr lang="en-GB" sz="2000" dirty="0">
                <a:solidFill>
                  <a:srgbClr val="303031"/>
                </a:solidFill>
              </a:rPr>
              <a:t>S</a:t>
            </a:r>
            <a:r>
              <a:rPr lang="en-GB" sz="2000" b="0" i="0" u="none" strike="noStrike" dirty="0">
                <a:solidFill>
                  <a:srgbClr val="303031"/>
                </a:solidFill>
                <a:effectLst/>
              </a:rPr>
              <a:t>elf-awareness – knowing your own strengths and weaknesses.</a:t>
            </a:r>
          </a:p>
          <a:p>
            <a:pPr marL="342900" indent="-342900">
              <a:buFont typeface="Arial" panose="020B0604020202020204" pitchFamily="34" charset="0"/>
              <a:buChar char="•"/>
            </a:pPr>
            <a:r>
              <a:rPr lang="en-GB" sz="2000" dirty="0">
                <a:solidFill>
                  <a:srgbClr val="303031"/>
                </a:solidFill>
              </a:rPr>
              <a:t>S</a:t>
            </a:r>
            <a:r>
              <a:rPr lang="en-GB" sz="2000" b="0" i="0" u="none" strike="noStrike" dirty="0">
                <a:solidFill>
                  <a:srgbClr val="303031"/>
                </a:solidFill>
                <a:effectLst/>
              </a:rPr>
              <a:t>elf-regulation – resilience and being able to manage negative thoughts.</a:t>
            </a:r>
          </a:p>
          <a:p>
            <a:pPr marL="342900" indent="-342900">
              <a:buFont typeface="Arial" panose="020B0604020202020204" pitchFamily="34" charset="0"/>
              <a:buChar char="•"/>
            </a:pPr>
            <a:r>
              <a:rPr lang="en-GB" sz="2000" dirty="0">
                <a:solidFill>
                  <a:srgbClr val="303031"/>
                </a:solidFill>
              </a:rPr>
              <a:t>Self-m</a:t>
            </a:r>
            <a:r>
              <a:rPr lang="en-GB" sz="2000" b="0" i="0" u="none" strike="noStrike" dirty="0">
                <a:solidFill>
                  <a:srgbClr val="303031"/>
                </a:solidFill>
                <a:effectLst/>
              </a:rPr>
              <a:t>otivation – the internal drive to move forwards.</a:t>
            </a:r>
            <a:endParaRPr lang="en-GB" sz="2000" i="0" u="none" strike="noStrike" dirty="0">
              <a:solidFill>
                <a:srgbClr val="202122"/>
              </a:solidFill>
              <a:effectLst/>
            </a:endParaRPr>
          </a:p>
          <a:p>
            <a:endParaRPr lang="en-GB" sz="2000" dirty="0">
              <a:solidFill>
                <a:srgbClr val="202122"/>
              </a:solidFill>
            </a:endParaRPr>
          </a:p>
          <a:p>
            <a:endParaRPr lang="en-US" sz="2000" dirty="0"/>
          </a:p>
          <a:p>
            <a:endParaRPr lang="en-US" sz="2000" b="1" dirty="0"/>
          </a:p>
          <a:p>
            <a:endParaRPr lang="en-IE" dirty="0"/>
          </a:p>
        </p:txBody>
      </p:sp>
    </p:spTree>
    <p:extLst>
      <p:ext uri="{BB962C8B-B14F-4D97-AF65-F5344CB8AC3E}">
        <p14:creationId xmlns:p14="http://schemas.microsoft.com/office/powerpoint/2010/main" val="265230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7" y="440624"/>
            <a:ext cx="7105151" cy="842867"/>
          </a:xfrm>
        </p:spPr>
        <p:txBody>
          <a:bodyPr/>
          <a:lstStyle/>
          <a:p>
            <a:r>
              <a:rPr lang="en-US" sz="3200" dirty="0"/>
              <a:t>People Focus – Trust Based Relationships</a:t>
            </a:r>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916781"/>
          </a:xfrm>
        </p:spPr>
        <p:txBody>
          <a:bodyPr/>
          <a:lstStyle/>
          <a:p>
            <a:r>
              <a:rPr lang="en-US" sz="2000" b="1" dirty="0"/>
              <a:t>Trust Based Relationships</a:t>
            </a:r>
          </a:p>
          <a:p>
            <a:endParaRPr lang="en-US" sz="2000" dirty="0"/>
          </a:p>
          <a:p>
            <a:pPr algn="l" fontAlgn="base"/>
            <a:r>
              <a:rPr lang="en-GB" sz="2000" b="0" i="0" u="none" strike="noStrike" dirty="0">
                <a:solidFill>
                  <a:srgbClr val="000000"/>
                </a:solidFill>
                <a:effectLst/>
                <a:latin typeface="NationalBook"/>
              </a:rPr>
              <a:t>Leaders are critical to building trust within their organisations and without it, communication, collaboration and innovation will not flourish.   Trust is built by the way we behave, and three characteristics are essential to it:</a:t>
            </a:r>
          </a:p>
          <a:p>
            <a:endParaRPr lang="en-US" sz="2000" dirty="0"/>
          </a:p>
          <a:p>
            <a:pPr marL="342900" indent="-342900">
              <a:buFont typeface="Arial" panose="020B0604020202020204" pitchFamily="34" charset="0"/>
              <a:buChar char="•"/>
            </a:pPr>
            <a:r>
              <a:rPr lang="en-US" sz="2000" dirty="0"/>
              <a:t>Transparency – by encouraging communication, sharing information and providing feedback.</a:t>
            </a:r>
          </a:p>
          <a:p>
            <a:pPr marL="342900" indent="-342900">
              <a:buFont typeface="Arial" panose="020B0604020202020204" pitchFamily="34" charset="0"/>
              <a:buChar char="•"/>
            </a:pPr>
            <a:r>
              <a:rPr lang="en-US" sz="2000" dirty="0"/>
              <a:t>Authenticity – though self awareness and admitting to and learning from our own mistakes.</a:t>
            </a:r>
          </a:p>
          <a:p>
            <a:pPr marL="342900" indent="-342900">
              <a:buFont typeface="Arial" panose="020B0604020202020204" pitchFamily="34" charset="0"/>
              <a:buChar char="•"/>
            </a:pPr>
            <a:r>
              <a:rPr lang="en-US" sz="2000" dirty="0"/>
              <a:t>Reliability and Fairness – by following through on commitments and being consistent in your actions.</a:t>
            </a:r>
          </a:p>
        </p:txBody>
      </p:sp>
    </p:spTree>
    <p:extLst>
      <p:ext uri="{BB962C8B-B14F-4D97-AF65-F5344CB8AC3E}">
        <p14:creationId xmlns:p14="http://schemas.microsoft.com/office/powerpoint/2010/main" val="362534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n-IE" dirty="0"/>
              <a:t>People Focus:</a:t>
            </a:r>
          </a:p>
          <a:p>
            <a:pPr algn="ctr">
              <a:spcBef>
                <a:spcPts val="0"/>
              </a:spcBef>
            </a:pPr>
            <a:r>
              <a:rPr lang="en-IE" dirty="0"/>
              <a:t>Personal Reflection</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753096" y="2194038"/>
            <a:ext cx="6685808" cy="3738282"/>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000" dirty="0">
              <a:latin typeface="Calibri" panose="020F0502020204030204" pitchFamily="34" charset="0"/>
              <a:cs typeface="Calibri" panose="020F0502020204030204" pitchFamily="34" charset="0"/>
            </a:endParaRPr>
          </a:p>
          <a:p>
            <a:pPr marL="457200" indent="-457200">
              <a:buFont typeface="+mj-lt"/>
              <a:buAutoNum type="arabicPeriod"/>
            </a:pPr>
            <a:r>
              <a:rPr lang="en-IE" sz="2400" dirty="0">
                <a:latin typeface="Calibri" panose="020F0502020204030204" pitchFamily="34" charset="0"/>
                <a:cs typeface="Calibri" panose="020F0502020204030204" pitchFamily="34" charset="0"/>
              </a:rPr>
              <a:t>Which of these People Focus skills and characteristics do you see in yourself?   Do you have any particular strengths or weaknesses?</a:t>
            </a:r>
          </a:p>
          <a:p>
            <a:pPr marL="457200" indent="-457200">
              <a:buFont typeface="+mj-lt"/>
              <a:buAutoNum type="arabicPeriod"/>
            </a:pPr>
            <a:endParaRPr lang="en-IE" sz="2400" dirty="0">
              <a:latin typeface="Calibri" panose="020F0502020204030204" pitchFamily="34" charset="0"/>
              <a:cs typeface="Calibri" panose="020F0502020204030204" pitchFamily="34" charset="0"/>
            </a:endParaRPr>
          </a:p>
          <a:p>
            <a:pPr marL="457200" indent="-457200">
              <a:buFont typeface="+mj-lt"/>
              <a:buAutoNum type="arabicPeriod"/>
            </a:pPr>
            <a:r>
              <a:rPr lang="en-IE" sz="2400" dirty="0">
                <a:latin typeface="Calibri" panose="020F0502020204030204" pitchFamily="34" charset="0"/>
                <a:cs typeface="Calibri" panose="020F0502020204030204" pitchFamily="34" charset="0"/>
              </a:rPr>
              <a:t>Does it highlight anything you would like to discuss with your own line manager for inclusion in your personal development or learning plan?</a:t>
            </a:r>
          </a:p>
          <a:p>
            <a:pPr algn="ctr"/>
            <a:endParaRPr lang="en-IE" sz="2000" dirty="0">
              <a:latin typeface="Calibri" panose="020F0502020204030204" pitchFamily="34" charset="0"/>
              <a:cs typeface="Calibri" panose="020F0502020204030204" pitchFamily="34" charset="0"/>
            </a:endParaRPr>
          </a:p>
          <a:p>
            <a:pPr algn="ctr"/>
            <a:endParaRPr lang="en-IE" dirty="0"/>
          </a:p>
        </p:txBody>
      </p:sp>
    </p:spTree>
    <p:extLst>
      <p:ext uri="{BB962C8B-B14F-4D97-AF65-F5344CB8AC3E}">
        <p14:creationId xmlns:p14="http://schemas.microsoft.com/office/powerpoint/2010/main" val="404542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SECTION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a:t>Future Orientation</a:t>
            </a:r>
          </a:p>
          <a:p>
            <a:endParaRPr lang="en-US"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378151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012DB1ED-DDC0-8238-2626-AEE0EA87EBF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895180"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en-US" sz="3200" dirty="0"/>
              <a:t>Future Orientation - Presenteeism</a:t>
            </a:r>
          </a:p>
        </p:txBody>
      </p:sp>
      <p:sp>
        <p:nvSpPr>
          <p:cNvPr id="6" name="Text Placeholder 6">
            <a:extLst>
              <a:ext uri="{FF2B5EF4-FFF2-40B4-BE49-F238E27FC236}">
                <a16:creationId xmlns:a16="http://schemas.microsoft.com/office/drawing/2014/main" id="{67A4B281-9A19-C418-A621-278D537F93F4}"/>
              </a:ext>
            </a:extLst>
          </p:cNvPr>
          <p:cNvSpPr>
            <a:spLocks noGrp="1"/>
          </p:cNvSpPr>
          <p:nvPr>
            <p:ph type="body" sz="quarter" idx="48"/>
          </p:nvPr>
        </p:nvSpPr>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Having a clear focus on long-term positive</a:t>
            </a:r>
          </a:p>
          <a:p>
            <a:r>
              <a:rPr lang="en-US" sz="2000" dirty="0">
                <a:latin typeface="Calibri" panose="020F0502020204030204" pitchFamily="34" charset="0"/>
                <a:ea typeface="Calibri" panose="020F0502020204030204" pitchFamily="34" charset="0"/>
                <a:cs typeface="Calibri" panose="020F0502020204030204" pitchFamily="34" charset="0"/>
              </a:rPr>
              <a:t>outcomes for the organisation is central to a leader’s responsibilities, however this is more that just thinking about the bottom-line.</a:t>
            </a:r>
          </a:p>
          <a:p>
            <a:endParaRPr lang="en-US" sz="2000" dirty="0">
              <a:ea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Being a successful organisation means having a safe, healthy</a:t>
            </a:r>
            <a:r>
              <a:rPr lang="en-US" sz="2000" dirty="0">
                <a:ea typeface="Calibri" panose="020F0502020204030204" pitchFamily="34" charset="0"/>
              </a:rPr>
              <a:t> and</a:t>
            </a:r>
            <a:r>
              <a:rPr lang="en-US" sz="2000" dirty="0">
                <a:latin typeface="Calibri" panose="020F0502020204030204" pitchFamily="34" charset="0"/>
                <a:ea typeface="Calibri" panose="020F0502020204030204" pitchFamily="34" charset="0"/>
                <a:cs typeface="Calibri" panose="020F0502020204030204" pitchFamily="34" charset="0"/>
              </a:rPr>
              <a:t> productive workforce – after all, your workforce is the most important asset an employer has.</a:t>
            </a:r>
          </a:p>
          <a:p>
            <a:endParaRPr lang="en-US" sz="2000" dirty="0">
              <a:ea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This means thinking about, and having systems in place to tackle presenteeism, promoting health and wellbeing as a core activity, and keeping people safe and healthy through risk assessment.</a:t>
            </a:r>
          </a:p>
        </p:txBody>
      </p:sp>
    </p:spTree>
    <p:extLst>
      <p:ext uri="{BB962C8B-B14F-4D97-AF65-F5344CB8AC3E}">
        <p14:creationId xmlns:p14="http://schemas.microsoft.com/office/powerpoint/2010/main" val="333074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flipH="1">
            <a:off x="6795792" y="0"/>
            <a:ext cx="4993772"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402436" y="306896"/>
            <a:ext cx="6776598" cy="842867"/>
          </a:xfrm>
        </p:spPr>
        <p:txBody>
          <a:bodyPr/>
          <a:lstStyle/>
          <a:p>
            <a:r>
              <a:rPr lang="en-US" sz="3200" dirty="0"/>
              <a:t>Future Orientation - Presenteeism</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402436" y="1456659"/>
            <a:ext cx="6504441" cy="4975649"/>
          </a:xfrm>
        </p:spPr>
        <p:txBody>
          <a:bodyPr/>
          <a:lstStyle/>
          <a:p>
            <a:pPr algn="l" fontAlgn="base"/>
            <a:r>
              <a:rPr lang="en-GB" sz="2000" b="0" i="0" u="none" strike="noStrike" dirty="0">
                <a:solidFill>
                  <a:srgbClr val="373737"/>
                </a:solidFill>
                <a:effectLst/>
              </a:rPr>
              <a:t>Absenteeism is relatively understood, can be easily measured and tracked and there are many </a:t>
            </a:r>
            <a:r>
              <a:rPr lang="en-GB" sz="2000" dirty="0">
                <a:solidFill>
                  <a:srgbClr val="373737"/>
                </a:solidFill>
              </a:rPr>
              <a:t>approaches to tackling it,</a:t>
            </a:r>
            <a:r>
              <a:rPr lang="en-GB" sz="2000" b="0" i="0" u="none" strike="noStrike" dirty="0">
                <a:solidFill>
                  <a:srgbClr val="373737"/>
                </a:solidFill>
                <a:effectLst/>
              </a:rPr>
              <a:t> </a:t>
            </a:r>
            <a:r>
              <a:rPr lang="en-GB" sz="2000" dirty="0">
                <a:solidFill>
                  <a:srgbClr val="373737"/>
                </a:solidFill>
              </a:rPr>
              <a:t>however there is another more important </a:t>
            </a:r>
            <a:r>
              <a:rPr lang="en-GB" sz="2000" b="0" i="0" u="none" strike="noStrike" dirty="0">
                <a:solidFill>
                  <a:srgbClr val="373737"/>
                </a:solidFill>
                <a:effectLst/>
              </a:rPr>
              <a:t>metric of lost productivity in our organisations – presenteeism.</a:t>
            </a:r>
          </a:p>
          <a:p>
            <a:pPr algn="l" fontAlgn="base"/>
            <a:endParaRPr lang="en-GB" sz="2000" dirty="0">
              <a:solidFill>
                <a:srgbClr val="373737"/>
              </a:solidFill>
            </a:endParaRPr>
          </a:p>
          <a:p>
            <a:pPr algn="l" fontAlgn="base"/>
            <a:r>
              <a:rPr lang="en-GB" sz="2000" b="0" i="0" u="none" strike="noStrike" dirty="0">
                <a:solidFill>
                  <a:srgbClr val="373737"/>
                </a:solidFill>
                <a:effectLst/>
              </a:rPr>
              <a:t>It is estimated that for every Euro lost to absenteeism, two Euros are lost to presenteeism.</a:t>
            </a:r>
          </a:p>
          <a:p>
            <a:pPr algn="l" fontAlgn="base"/>
            <a:endParaRPr lang="en-GB" sz="2000" dirty="0">
              <a:solidFill>
                <a:srgbClr val="373737"/>
              </a:solidFill>
            </a:endParaRPr>
          </a:p>
          <a:p>
            <a:pPr algn="l" fontAlgn="base"/>
            <a:r>
              <a:rPr lang="en-GB" sz="2000" b="0" i="0" u="none" strike="noStrike" dirty="0">
                <a:solidFill>
                  <a:srgbClr val="373737"/>
                </a:solidFill>
                <a:effectLst/>
              </a:rPr>
              <a:t>So, what is presenteeism?</a:t>
            </a:r>
          </a:p>
          <a:p>
            <a:pPr algn="l" fontAlgn="base"/>
            <a:endParaRPr lang="en-GB" sz="2000" dirty="0">
              <a:solidFill>
                <a:srgbClr val="151D24"/>
              </a:solidFill>
            </a:endParaRPr>
          </a:p>
          <a:p>
            <a:pPr algn="l" fontAlgn="base"/>
            <a:r>
              <a:rPr lang="en-GB" sz="2000" b="0" i="0" u="none" strike="noStrike" dirty="0">
                <a:solidFill>
                  <a:srgbClr val="151D24"/>
                </a:solidFill>
                <a:effectLst/>
              </a:rPr>
              <a:t>Presentation is defined as “being at work when you should be at home either because you are ill or because you are working such long hours that you are no longer effective.”  </a:t>
            </a:r>
          </a:p>
          <a:p>
            <a:pPr algn="l" fontAlgn="base"/>
            <a:r>
              <a:rPr lang="en-GB" sz="2000" b="0" i="0" u="none" strike="noStrike" dirty="0">
                <a:solidFill>
                  <a:srgbClr val="151D24"/>
                </a:solidFill>
                <a:effectLst/>
              </a:rPr>
              <a:t>It therefore describes a combination of of physical presence and functional incapacitation.” Cary Cooper 1996.</a:t>
            </a:r>
          </a:p>
          <a:p>
            <a:pPr algn="l" fontAlgn="base"/>
            <a:endParaRPr lang="en-GB" sz="2000" dirty="0">
              <a:solidFill>
                <a:srgbClr val="373737"/>
              </a:solidFill>
            </a:endParaRPr>
          </a:p>
        </p:txBody>
      </p:sp>
    </p:spTree>
    <p:extLst>
      <p:ext uri="{BB962C8B-B14F-4D97-AF65-F5344CB8AC3E}">
        <p14:creationId xmlns:p14="http://schemas.microsoft.com/office/powerpoint/2010/main" val="264049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en-US" sz="3200" dirty="0"/>
              <a:t>Future Orientation - Presenteeism</a:t>
            </a:r>
          </a:p>
        </p:txBody>
      </p:sp>
      <p:sp>
        <p:nvSpPr>
          <p:cNvPr id="9" name="Text Placeholder 6">
            <a:extLst>
              <a:ext uri="{FF2B5EF4-FFF2-40B4-BE49-F238E27FC236}">
                <a16:creationId xmlns:a16="http://schemas.microsoft.com/office/drawing/2014/main" id="{98E382F2-FBA3-92CE-CD18-BF465EE3A456}"/>
              </a:ext>
            </a:extLst>
          </p:cNvPr>
          <p:cNvSpPr>
            <a:spLocks noGrp="1"/>
          </p:cNvSpPr>
          <p:nvPr>
            <p:ph type="body" sz="quarter" idx="48"/>
          </p:nvPr>
        </p:nvSpPr>
        <p:spPr>
          <a:xfrm>
            <a:off x="5911132" y="1286793"/>
            <a:ext cx="6280868" cy="5008221"/>
          </a:xfrm>
        </p:spPr>
        <p:txBody>
          <a:bodyPr/>
          <a:lstStyle/>
          <a:p>
            <a:r>
              <a:rPr lang="en-US" sz="2000" dirty="0"/>
              <a:t>In the case of some health conditions, the impact can be very significant.  Mental health conditions are a good example, and because they generally lack physical symptoms, may be misdiagnosed as disciplinary issues.</a:t>
            </a:r>
          </a:p>
          <a:p>
            <a:endParaRPr lang="en-US" sz="2000" dirty="0"/>
          </a:p>
          <a:p>
            <a:r>
              <a:rPr lang="en-US" sz="2000" dirty="0"/>
              <a:t>There are varied and complex reasons why people may feel under pressure to be at their desks  </a:t>
            </a:r>
          </a:p>
          <a:p>
            <a:endParaRPr lang="en-US" sz="2000" dirty="0"/>
          </a:p>
          <a:p>
            <a:pPr marL="342900" indent="-342900">
              <a:buFont typeface="Arial" panose="020B0604020202020204" pitchFamily="34" charset="0"/>
              <a:buChar char="•"/>
            </a:pPr>
            <a:r>
              <a:rPr lang="en-US" sz="2000" dirty="0"/>
              <a:t>A sense of job insecurity if they are not visible.</a:t>
            </a:r>
          </a:p>
          <a:p>
            <a:pPr marL="342900" indent="-342900">
              <a:buFont typeface="Arial" panose="020B0604020202020204" pitchFamily="34" charset="0"/>
              <a:buChar char="•"/>
            </a:pPr>
            <a:r>
              <a:rPr lang="en-US" sz="2000" dirty="0"/>
              <a:t>A feeling of duty to their colleagues and not wanting to give them extra work if they are absent.</a:t>
            </a:r>
          </a:p>
          <a:p>
            <a:pPr marL="342900" indent="-342900">
              <a:buFont typeface="Arial" panose="020B0604020202020204" pitchFamily="34" charset="0"/>
              <a:buChar char="•"/>
            </a:pPr>
            <a:r>
              <a:rPr lang="en-US" sz="2000" dirty="0"/>
              <a:t>Having to great a workload, or inadequate support or training to do a job within a given timescale.</a:t>
            </a:r>
          </a:p>
          <a:p>
            <a:pPr marL="342900" indent="-342900">
              <a:buFont typeface="Arial" panose="020B0604020202020204" pitchFamily="34" charset="0"/>
              <a:buChar char="•"/>
            </a:pPr>
            <a:r>
              <a:rPr lang="en-US" sz="2000" dirty="0"/>
              <a:t>Struggling with what would normally be a reasonable workload due to other issues or pressures.</a:t>
            </a:r>
          </a:p>
          <a:p>
            <a:pPr marL="342900" indent="-342900">
              <a:buFont typeface="Arial" panose="020B0604020202020204" pitchFamily="34" charset="0"/>
              <a:buChar char="•"/>
            </a:pPr>
            <a:r>
              <a:rPr lang="en-US" sz="2000" dirty="0"/>
              <a:t>Avoiding problems elsewhere – such as at home.</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90617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en-US" sz="3200" dirty="0"/>
              <a:t>Future Orientation - Presenteeism</a:t>
            </a:r>
            <a:endParaRPr lang="en-IE" sz="3200" dirty="0"/>
          </a:p>
        </p:txBody>
      </p:sp>
      <p:sp>
        <p:nvSpPr>
          <p:cNvPr id="5" name="Text Placeholder 6">
            <a:extLst>
              <a:ext uri="{FF2B5EF4-FFF2-40B4-BE49-F238E27FC236}">
                <a16:creationId xmlns:a16="http://schemas.microsoft.com/office/drawing/2014/main" id="{CB8C7594-FDF3-2998-569B-64FE0AE0D7CC}"/>
              </a:ext>
            </a:extLst>
          </p:cNvPr>
          <p:cNvSpPr>
            <a:spLocks noGrp="1"/>
          </p:cNvSpPr>
          <p:nvPr>
            <p:ph type="body" sz="quarter" idx="48"/>
          </p:nvPr>
        </p:nvSpPr>
        <p:spPr>
          <a:xfrm>
            <a:off x="398308" y="1352135"/>
            <a:ext cx="5697192" cy="5065241"/>
          </a:xfrm>
        </p:spPr>
        <p:txBody>
          <a:bodyPr/>
          <a:lstStyle/>
          <a:p>
            <a:r>
              <a:rPr lang="en-US" sz="2000" dirty="0"/>
              <a:t>Tacking Presenteeism therefore requires and equally varied and complex response.  Prof. Cary Cooper, who first defined Presenteeism, recommends 5 ways to tackle it.</a:t>
            </a:r>
          </a:p>
          <a:p>
            <a:endParaRPr lang="en-US" sz="2000" dirty="0"/>
          </a:p>
          <a:p>
            <a:pPr marL="457200" indent="-457200">
              <a:buAutoNum type="arabicPeriod"/>
            </a:pPr>
            <a:r>
              <a:rPr lang="en-US" sz="2000" dirty="0"/>
              <a:t>Don’t ignore output in </a:t>
            </a:r>
            <a:r>
              <a:rPr lang="en-US" sz="2000" dirty="0" err="1"/>
              <a:t>favour</a:t>
            </a:r>
            <a:r>
              <a:rPr lang="en-US" sz="2000" dirty="0"/>
              <a:t> of input - feeling pressure to be present is harmful.</a:t>
            </a:r>
          </a:p>
          <a:p>
            <a:pPr marL="457200" indent="-457200">
              <a:buAutoNum type="arabicPeriod"/>
            </a:pPr>
            <a:r>
              <a:rPr lang="en-US" sz="2000" dirty="0"/>
              <a:t>Overhaul your absence management policy to support more flexible approaches to absence.</a:t>
            </a:r>
          </a:p>
          <a:p>
            <a:pPr marL="457200" indent="-457200">
              <a:buAutoNum type="arabicPeriod"/>
            </a:pPr>
            <a:r>
              <a:rPr lang="en-US" sz="2000" dirty="0"/>
              <a:t>Be aware of causes – managers must aware of the causes of stress such </a:t>
            </a:r>
            <a:r>
              <a:rPr lang="en-US" sz="2000" dirty="0" err="1"/>
              <a:t>unreaslistic</a:t>
            </a:r>
            <a:r>
              <a:rPr lang="en-US" sz="2000" dirty="0"/>
              <a:t> expectations</a:t>
            </a:r>
          </a:p>
          <a:p>
            <a:pPr marL="457200" indent="-457200">
              <a:buAutoNum type="arabicPeriod"/>
            </a:pPr>
            <a:r>
              <a:rPr lang="en-US" sz="2000" dirty="0"/>
              <a:t>Recognise the symptoms early through training and awareness of comment mental and physical health issues.</a:t>
            </a:r>
          </a:p>
          <a:p>
            <a:pPr marL="457200" indent="-457200">
              <a:buAutoNum type="arabicPeriod"/>
            </a:pPr>
            <a:r>
              <a:rPr lang="en-US" sz="2000" dirty="0"/>
              <a:t>Introduce staff wellbeing policy and programmes including exercise and financial management.</a:t>
            </a:r>
          </a:p>
          <a:p>
            <a:pPr marL="457200" indent="-457200">
              <a:buAutoNum type="arabicPeriod"/>
            </a:pPr>
            <a:endParaRPr lang="en-US" sz="2000" dirty="0"/>
          </a:p>
        </p:txBody>
      </p:sp>
    </p:spTree>
    <p:extLst>
      <p:ext uri="{BB962C8B-B14F-4D97-AF65-F5344CB8AC3E}">
        <p14:creationId xmlns:p14="http://schemas.microsoft.com/office/powerpoint/2010/main" val="3179291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a:xfrm>
            <a:off x="4693024" y="221963"/>
            <a:ext cx="6974369" cy="842867"/>
          </a:xfrm>
        </p:spPr>
        <p:txBody>
          <a:bodyPr/>
          <a:lstStyle/>
          <a:p>
            <a:pPr algn="ctr"/>
            <a:r>
              <a:rPr lang="en-US" sz="3200" dirty="0"/>
              <a:t>Future Orientation - Workplace Policies</a:t>
            </a:r>
            <a:endParaRPr lang="en-IE" sz="32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313624" y="1286793"/>
            <a:ext cx="5574211" cy="4813657"/>
          </a:xfrm>
        </p:spPr>
        <p:txBody>
          <a:bodyPr/>
          <a:lstStyle/>
          <a:p>
            <a:r>
              <a:rPr lang="en-US" sz="2000" dirty="0">
                <a:solidFill>
                  <a:srgbClr val="374151"/>
                </a:solidFill>
                <a:ea typeface="Calibri" panose="020F0502020204030204" pitchFamily="34" charset="0"/>
              </a:rPr>
              <a:t>Workplace policies provide an important foundation for </a:t>
            </a:r>
            <a:r>
              <a:rPr lang="en-US" sz="2000" dirty="0" err="1">
                <a:solidFill>
                  <a:srgbClr val="374151"/>
                </a:solidFill>
                <a:ea typeface="Calibri" panose="020F0502020204030204" pitchFamily="34" charset="0"/>
              </a:rPr>
              <a:t>organisational</a:t>
            </a:r>
            <a:r>
              <a:rPr lang="en-US" sz="2000" dirty="0">
                <a:solidFill>
                  <a:srgbClr val="374151"/>
                </a:solidFill>
                <a:ea typeface="Calibri" panose="020F0502020204030204" pitchFamily="34" charset="0"/>
              </a:rPr>
              <a:t> culture and practice and set out clearly ‘the way we do things around here.’</a:t>
            </a:r>
          </a:p>
          <a:p>
            <a:endParaRPr lang="en-US" sz="2000" b="0" i="0" dirty="0">
              <a:solidFill>
                <a:srgbClr val="374151"/>
              </a:solidFill>
              <a:effectLst/>
              <a:ea typeface="Calibri" panose="020F0502020204030204" pitchFamily="34" charset="0"/>
            </a:endParaRPr>
          </a:p>
          <a:p>
            <a:r>
              <a:rPr lang="en-US" sz="2000" b="0" i="0" dirty="0">
                <a:solidFill>
                  <a:srgbClr val="374151"/>
                </a:solidFill>
                <a:effectLst/>
                <a:ea typeface="Calibri" panose="020F0502020204030204" pitchFamily="34" charset="0"/>
              </a:rPr>
              <a:t>Most organisations, especially larger ones, have workplace policies in place on issues including health and safety, absenteeism and working practices however they can be absent in smaller organisations.</a:t>
            </a:r>
            <a:endParaRPr lang="en-US" sz="2000" dirty="0">
              <a:solidFill>
                <a:srgbClr val="374151"/>
              </a:solidFill>
              <a:ea typeface="Calibri" panose="020F0502020204030204" pitchFamily="34" charset="0"/>
            </a:endParaRPr>
          </a:p>
          <a:p>
            <a:endParaRPr lang="en-US" sz="2000" b="0" i="0" dirty="0">
              <a:solidFill>
                <a:srgbClr val="374151"/>
              </a:solidFill>
              <a:effectLst/>
              <a:ea typeface="Calibri" panose="020F0502020204030204" pitchFamily="34" charset="0"/>
            </a:endParaRPr>
          </a:p>
          <a:p>
            <a:r>
              <a:rPr lang="en-US" sz="2000" b="0" i="0" dirty="0">
                <a:solidFill>
                  <a:srgbClr val="374151"/>
                </a:solidFill>
                <a:effectLst/>
                <a:ea typeface="Calibri" panose="020F0502020204030204" pitchFamily="34" charset="0"/>
              </a:rPr>
              <a:t>However very few organisations have specific policies in place on </a:t>
            </a:r>
            <a:r>
              <a:rPr lang="en-US" sz="2000" dirty="0">
                <a:solidFill>
                  <a:srgbClr val="374151"/>
                </a:solidFill>
                <a:ea typeface="Calibri" panose="020F0502020204030204" pitchFamily="34" charset="0"/>
              </a:rPr>
              <a:t>digital/teleworking, </a:t>
            </a:r>
            <a:r>
              <a:rPr lang="en-US" sz="2000" b="0" i="0" dirty="0">
                <a:solidFill>
                  <a:srgbClr val="374151"/>
                </a:solidFill>
                <a:effectLst/>
                <a:ea typeface="Calibri" panose="020F0502020204030204" pitchFamily="34" charset="0"/>
              </a:rPr>
              <a:t>mental health and wellbeing or presenteeism.</a:t>
            </a:r>
          </a:p>
          <a:p>
            <a:endParaRPr lang="en-US" sz="2000" dirty="0">
              <a:solidFill>
                <a:srgbClr val="374151"/>
              </a:solidFill>
              <a:ea typeface="Calibri" panose="020F0502020204030204" pitchFamily="34" charset="0"/>
            </a:endParaRPr>
          </a:p>
          <a:p>
            <a:r>
              <a:rPr lang="en-US" sz="2000" b="0" i="0" dirty="0">
                <a:solidFill>
                  <a:srgbClr val="374151"/>
                </a:solidFill>
                <a:effectLst/>
                <a:ea typeface="Calibri" panose="020F0502020204030204" pitchFamily="34" charset="0"/>
              </a:rPr>
              <a:t>Ultimately a workplace policy must be context specific, so the content is down to you, however we can look at the process of developing your policy.</a:t>
            </a:r>
          </a:p>
          <a:p>
            <a:endParaRPr lang="en-US" sz="2000" dirty="0">
              <a:solidFill>
                <a:srgbClr val="374151"/>
              </a:solidFill>
              <a:ea typeface="Calibri" panose="020F0502020204030204" pitchFamily="34" charset="0"/>
            </a:endParaRPr>
          </a:p>
          <a:p>
            <a:endParaRPr lang="en-US" sz="2000" b="0" i="0" dirty="0">
              <a:solidFill>
                <a:srgbClr val="374151"/>
              </a:solidFill>
              <a:effectLst/>
              <a:ea typeface="Calibri" panose="020F0502020204030204" pitchFamily="34" charset="0"/>
            </a:endParaRPr>
          </a:p>
          <a:p>
            <a:endParaRPr lang="en-US" sz="2000" b="0" i="0" dirty="0">
              <a:solidFill>
                <a:srgbClr val="374151"/>
              </a:solidFill>
              <a:effectLst/>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B170A4B-5D89-1235-2289-AD486BEB3A0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440624"/>
            <a:ext cx="7266516" cy="842867"/>
          </a:xfrm>
        </p:spPr>
        <p:txBody>
          <a:bodyPr/>
          <a:lstStyle/>
          <a:p>
            <a:r>
              <a:rPr lang="en-US" sz="3200" dirty="0"/>
              <a:t>Future Orientation – Workplace Policies</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241852" y="1409155"/>
            <a:ext cx="6280868" cy="5008221"/>
          </a:xfrm>
        </p:spPr>
        <p:txBody>
          <a:bodyPr/>
          <a:lstStyle/>
          <a:p>
            <a:pPr>
              <a:spcAft>
                <a:spcPts val="300"/>
              </a:spcAft>
            </a:pPr>
            <a:r>
              <a:rPr lang="en-US" sz="2000" i="0" dirty="0">
                <a:effectLst/>
                <a:ea typeface="Calibri" panose="020F0502020204030204" pitchFamily="34" charset="0"/>
              </a:rPr>
              <a:t>The policy development process:</a:t>
            </a:r>
          </a:p>
          <a:p>
            <a:pPr marL="457200" indent="-457200">
              <a:spcAft>
                <a:spcPts val="300"/>
              </a:spcAft>
              <a:buAutoNum type="arabicPeriod"/>
            </a:pPr>
            <a:endParaRPr lang="en-US" sz="2000" dirty="0">
              <a:ea typeface="Calibri" panose="020F0502020204030204" pitchFamily="34" charset="0"/>
            </a:endParaRPr>
          </a:p>
          <a:p>
            <a:pPr marL="457200" indent="-457200">
              <a:spcAft>
                <a:spcPts val="300"/>
              </a:spcAft>
              <a:buAutoNum type="arabicPeriod"/>
            </a:pPr>
            <a:r>
              <a:rPr lang="en-US" sz="2000" i="0" dirty="0">
                <a:effectLst/>
                <a:ea typeface="Calibri" panose="020F0502020204030204" pitchFamily="34" charset="0"/>
              </a:rPr>
              <a:t>Identify the need for a policy.   What is the issue you are seeing to clarify, address or improve?</a:t>
            </a:r>
          </a:p>
          <a:p>
            <a:pPr marL="457200" indent="-457200">
              <a:spcAft>
                <a:spcPts val="300"/>
              </a:spcAft>
              <a:buAutoNum type="arabicPeriod"/>
            </a:pPr>
            <a:r>
              <a:rPr lang="en-US" sz="2000" dirty="0">
                <a:ea typeface="Calibri" panose="020F0502020204030204" pitchFamily="34" charset="0"/>
              </a:rPr>
              <a:t>Determine the context.  Policies need to reflect the needs of organisation and its employees.</a:t>
            </a:r>
          </a:p>
          <a:p>
            <a:pPr marL="457200" indent="-457200">
              <a:spcAft>
                <a:spcPts val="300"/>
              </a:spcAft>
              <a:buAutoNum type="arabicPeriod"/>
            </a:pPr>
            <a:r>
              <a:rPr lang="en-US" sz="2000" i="0" dirty="0">
                <a:effectLst/>
                <a:ea typeface="Calibri" panose="020F0502020204030204" pitchFamily="34" charset="0"/>
              </a:rPr>
              <a:t>Obtain stakeholder support</a:t>
            </a:r>
            <a:r>
              <a:rPr lang="en-US" sz="2000" dirty="0">
                <a:ea typeface="Calibri" panose="020F0502020204030204" pitchFamily="34" charset="0"/>
              </a:rPr>
              <a:t>.   This will depend on the size of your organisation and position in it, but will certainly mean employees and the owner/board.</a:t>
            </a:r>
            <a:endParaRPr lang="en-US" sz="2000" i="0" dirty="0">
              <a:effectLst/>
              <a:ea typeface="Calibri" panose="020F0502020204030204" pitchFamily="34" charset="0"/>
            </a:endParaRPr>
          </a:p>
          <a:p>
            <a:pPr marL="457200" indent="-457200">
              <a:spcAft>
                <a:spcPts val="300"/>
              </a:spcAft>
              <a:buAutoNum type="arabicPeriod"/>
            </a:pPr>
            <a:r>
              <a:rPr lang="en-US" sz="2000" dirty="0">
                <a:ea typeface="Calibri" panose="020F0502020204030204" pitchFamily="34" charset="0"/>
              </a:rPr>
              <a:t>Communicate with and involve employees in developing the policy.   Ownership is essential if a policy is to make a lasting difference.</a:t>
            </a:r>
          </a:p>
          <a:p>
            <a:pPr marL="457200" indent="-457200">
              <a:spcAft>
                <a:spcPts val="300"/>
              </a:spcAft>
              <a:buAutoNum type="arabicPeriod"/>
            </a:pPr>
            <a:r>
              <a:rPr lang="en-US" sz="2000" i="0" dirty="0">
                <a:effectLst/>
                <a:ea typeface="Calibri" panose="020F0502020204030204" pitchFamily="34" charset="0"/>
              </a:rPr>
              <a:t>Agree timescales for re</a:t>
            </a:r>
            <a:r>
              <a:rPr lang="en-US" sz="2000" dirty="0">
                <a:ea typeface="Calibri" panose="020F0502020204030204" pitchFamily="34" charset="0"/>
              </a:rPr>
              <a:t>vision and update.   Circumstances, context and legislation change, and it is important to keep polies current.</a:t>
            </a:r>
            <a:endParaRPr lang="en-US" sz="2000" i="0" dirty="0">
              <a:effectLst/>
              <a:ea typeface="Calibri" panose="020F0502020204030204" pitchFamily="34" charset="0"/>
            </a:endParaRPr>
          </a:p>
        </p:txBody>
      </p:sp>
    </p:spTree>
    <p:extLst>
      <p:ext uri="{BB962C8B-B14F-4D97-AF65-F5344CB8AC3E}">
        <p14:creationId xmlns:p14="http://schemas.microsoft.com/office/powerpoint/2010/main" val="78867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5" y="365821"/>
            <a:ext cx="5875885" cy="845139"/>
          </a:xfrm>
        </p:spPr>
        <p:txBody>
          <a:bodyPr/>
          <a:lstStyle/>
          <a:p>
            <a:r>
              <a:rPr lang="en-US" dirty="0"/>
              <a:t>Welcome to the DigiWorkWell Training Course</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65331" y="1750346"/>
            <a:ext cx="5159184" cy="4358743"/>
          </a:xfrm>
        </p:spPr>
        <p:txBody>
          <a:bodyPr/>
          <a:lstStyle/>
          <a:p>
            <a:pPr marL="285750" indent="-285750">
              <a:buFont typeface="Arial" panose="020B0604020202020204" pitchFamily="34" charset="0"/>
              <a:buChar char="•"/>
            </a:pPr>
            <a:r>
              <a:rPr lang="en-GB" sz="2400" dirty="0"/>
              <a:t>You will understand the importance of digital leadership to implementing teleworking</a:t>
            </a:r>
            <a:r>
              <a:rPr lang="fi-FI" sz="2400" dirty="0"/>
              <a:t>.</a:t>
            </a:r>
          </a:p>
          <a:p>
            <a:endParaRPr lang="en-GB" sz="2400" dirty="0"/>
          </a:p>
          <a:p>
            <a:pPr marL="285750" indent="-285750">
              <a:buFont typeface="Arial" panose="020B0604020202020204" pitchFamily="34" charset="0"/>
              <a:buChar char="•"/>
            </a:pPr>
            <a:r>
              <a:rPr lang="en-GB" sz="2400" dirty="0"/>
              <a:t>You will understand the skills needed to allow your organisation to maximise the benefits of teleworking</a:t>
            </a:r>
            <a:r>
              <a:rPr lang="fi-FI" sz="2400" dirty="0"/>
              <a:t>.</a:t>
            </a:r>
          </a:p>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r>
              <a:rPr lang="en-GB" sz="2400" dirty="0"/>
              <a:t>You will understand how to support your workforce to realise the benefits of Teleworking whilst avoiding the risks.</a:t>
            </a:r>
          </a:p>
          <a:p>
            <a:pPr marL="285750" indent="-285750">
              <a:buFont typeface="Arial" panose="020B0604020202020204" pitchFamily="34" charset="0"/>
              <a:buChar char="•"/>
            </a:pPr>
            <a:endParaRPr lang="fi-FI" sz="2400" dirty="0">
              <a:highlight>
                <a:srgbClr val="FFFF00"/>
              </a:highlight>
            </a:endParaRP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735818" y="556054"/>
            <a:ext cx="8168154" cy="1025611"/>
          </a:xfrm>
        </p:spPr>
        <p:txBody>
          <a:bodyPr/>
          <a:lstStyle/>
          <a:p>
            <a:pPr algn="r"/>
            <a:r>
              <a:rPr lang="en-US" sz="3200" dirty="0"/>
              <a:t>Future Orientation - Workplace Policies</a:t>
            </a:r>
            <a:endParaRPr lang="en-IE" sz="32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30</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754385"/>
            <a:ext cx="5519942" cy="4547561"/>
          </a:xfrm>
        </p:spPr>
        <p:txBody>
          <a:bodyPr/>
          <a:lstStyle/>
          <a:p>
            <a:pPr marL="0"/>
            <a:r>
              <a:rPr lang="en-US" sz="2000" dirty="0"/>
              <a:t>It is important to remember that:</a:t>
            </a:r>
          </a:p>
          <a:p>
            <a:pPr marL="0"/>
            <a:endParaRPr lang="en-US" sz="2000" dirty="0"/>
          </a:p>
          <a:p>
            <a:pPr marL="342900" indent="-342900">
              <a:buFont typeface="Arial" panose="020B0604020202020204" pitchFamily="34" charset="0"/>
              <a:buChar char="•"/>
            </a:pPr>
            <a:r>
              <a:rPr lang="en-US" sz="2000" dirty="0"/>
              <a:t>Policies are guidelines and not hard and fast rules.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Policy development should be participatory.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Policy without training and awareness is pointless.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Induction training, ongoing training and awareness sessions for all staff are all necessary to embed a new policy.</a:t>
            </a: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713480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7">
            <a:extLst>
              <a:ext uri="{FF2B5EF4-FFF2-40B4-BE49-F238E27FC236}">
                <a16:creationId xmlns:a16="http://schemas.microsoft.com/office/drawing/2014/main" id="{940FC7CB-82E6-41DF-D9E7-F82FC60F45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4" name="Text Placeholder 6">
            <a:extLst>
              <a:ext uri="{FF2B5EF4-FFF2-40B4-BE49-F238E27FC236}">
                <a16:creationId xmlns:a16="http://schemas.microsoft.com/office/drawing/2014/main" id="{0B6264CC-6241-4AD1-53B7-F53733EFE564}"/>
              </a:ext>
            </a:extLst>
          </p:cNvPr>
          <p:cNvSpPr txBox="1">
            <a:spLocks/>
          </p:cNvSpPr>
          <p:nvPr/>
        </p:nvSpPr>
        <p:spPr>
          <a:xfrm>
            <a:off x="398308" y="1522409"/>
            <a:ext cx="5558219" cy="469326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2000" dirty="0"/>
              <a:t>Legal duties exist in all EU countries that require employers to protect their employees, and others, from harm.</a:t>
            </a:r>
          </a:p>
          <a:p>
            <a:endParaRPr lang="en-US" sz="2000" dirty="0"/>
          </a:p>
          <a:p>
            <a:r>
              <a:rPr lang="en-US" sz="2000" dirty="0"/>
              <a:t>Though regulations differ from country to country, by industry and by the size of an employer, the minimum you must do is:</a:t>
            </a:r>
          </a:p>
          <a:p>
            <a:pPr marL="342900" indent="-342900">
              <a:buFont typeface="Arial" panose="020B0604020202020204" pitchFamily="34" charset="0"/>
              <a:buChar char="•"/>
            </a:pPr>
            <a:r>
              <a:rPr lang="en-US" sz="2000" dirty="0"/>
              <a:t>Identify the hazards that may cause ill health or injury.</a:t>
            </a:r>
          </a:p>
          <a:p>
            <a:pPr marL="342900" indent="-342900">
              <a:buFont typeface="Arial" panose="020B0604020202020204" pitchFamily="34" charset="0"/>
              <a:buChar char="•"/>
            </a:pPr>
            <a:r>
              <a:rPr lang="en-US" sz="2000" dirty="0"/>
              <a:t>Determine the likelihood and potential severity of the risk.</a:t>
            </a:r>
          </a:p>
          <a:p>
            <a:pPr marL="342900" indent="-342900">
              <a:buFont typeface="Arial" panose="020B0604020202020204" pitchFamily="34" charset="0"/>
              <a:buChar char="•"/>
            </a:pPr>
            <a:r>
              <a:rPr lang="en-US" sz="2000" dirty="0"/>
              <a:t>Take action to eliminate, or if this is not possible, to control the risk.</a:t>
            </a:r>
          </a:p>
          <a:p>
            <a:endParaRPr lang="en-US" sz="2000" dirty="0"/>
          </a:p>
          <a:p>
            <a:r>
              <a:rPr lang="en-US" sz="2000" dirty="0"/>
              <a:t>The rapid rise in hybrid, digital and teleworking has meant that this is an area that has been overlooked.</a:t>
            </a:r>
          </a:p>
        </p:txBody>
      </p:sp>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440624"/>
            <a:ext cx="9175998" cy="842867"/>
          </a:xfrm>
        </p:spPr>
        <p:txBody>
          <a:bodyPr/>
          <a:lstStyle/>
          <a:p>
            <a:r>
              <a:rPr lang="en-US" sz="3200" dirty="0"/>
              <a:t>Future Orientation – Teleworking Risk Assessment</a:t>
            </a:r>
          </a:p>
        </p:txBody>
      </p:sp>
    </p:spTree>
    <p:extLst>
      <p:ext uri="{BB962C8B-B14F-4D97-AF65-F5344CB8AC3E}">
        <p14:creationId xmlns:p14="http://schemas.microsoft.com/office/powerpoint/2010/main" val="340048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8" name="Text Placeholder 6">
            <a:extLst>
              <a:ext uri="{FF2B5EF4-FFF2-40B4-BE49-F238E27FC236}">
                <a16:creationId xmlns:a16="http://schemas.microsoft.com/office/drawing/2014/main" id="{3995EA65-4C87-69F2-A1F4-4C5C2F8B45BA}"/>
              </a:ext>
            </a:extLst>
          </p:cNvPr>
          <p:cNvSpPr txBox="1">
            <a:spLocks/>
          </p:cNvSpPr>
          <p:nvPr/>
        </p:nvSpPr>
        <p:spPr>
          <a:xfrm>
            <a:off x="6313489" y="1193815"/>
            <a:ext cx="5558219" cy="469326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2000" dirty="0"/>
              <a:t>The </a:t>
            </a:r>
            <a:r>
              <a:rPr lang="en-US" sz="2000" dirty="0" err="1"/>
              <a:t>DigiWorkwell</a:t>
            </a:r>
            <a:r>
              <a:rPr lang="en-US" sz="2000" dirty="0"/>
              <a:t> Project has developed a model Teleworking Risk Assessment.</a:t>
            </a:r>
            <a:r>
              <a:rPr lang="en-GB" sz="2000" dirty="0">
                <a:solidFill>
                  <a:srgbClr val="282828"/>
                </a:solidFill>
              </a:rPr>
              <a:t>  It is based on earlier work by the EU-OSHA and is designed around the DigiWorkWell Digital Wellbeing Model.</a:t>
            </a:r>
          </a:p>
          <a:p>
            <a:endParaRPr lang="en-GB" sz="2000" dirty="0">
              <a:solidFill>
                <a:srgbClr val="282828"/>
              </a:solidFill>
            </a:endParaRPr>
          </a:p>
          <a:p>
            <a:r>
              <a:rPr lang="en-GB" sz="2000" dirty="0">
                <a:solidFill>
                  <a:srgbClr val="282828"/>
                </a:solidFill>
              </a:rPr>
              <a:t>It provides a good starting point for most SMEs, though it is recommended that it is adapted to your own particular workplace and sector.</a:t>
            </a:r>
          </a:p>
          <a:p>
            <a:endParaRPr lang="en-GB" sz="2000" dirty="0">
              <a:solidFill>
                <a:srgbClr val="282828"/>
              </a:solidFill>
            </a:endParaRPr>
          </a:p>
          <a:p>
            <a:r>
              <a:rPr lang="en-GB" sz="2000" dirty="0">
                <a:solidFill>
                  <a:srgbClr val="282828"/>
                </a:solidFill>
              </a:rPr>
              <a:t>It is the first step in carrying out a risk assessment. The risks it highlights should be considered in further detail and risk management measures put in place. </a:t>
            </a:r>
          </a:p>
          <a:p>
            <a:endParaRPr lang="en-GB" sz="2000" dirty="0">
              <a:solidFill>
                <a:srgbClr val="282828"/>
              </a:solidFill>
            </a:endParaRPr>
          </a:p>
          <a:p>
            <a:r>
              <a:rPr lang="en-GB" sz="2000" dirty="0">
                <a:solidFill>
                  <a:srgbClr val="282828"/>
                </a:solidFill>
              </a:rPr>
              <a:t>It is also crucial that the risk assessment process, including agreeing any measures to be taken, is a shared endeavour between management/OHS and the employee.</a:t>
            </a:r>
            <a:endParaRPr lang="en-GB" sz="2000" dirty="0"/>
          </a:p>
          <a:p>
            <a:endParaRPr lang="en-US" sz="2000" dirty="0"/>
          </a:p>
        </p:txBody>
      </p:sp>
      <p:sp>
        <p:nvSpPr>
          <p:cNvPr id="9" name="Text Placeholder 5">
            <a:extLst>
              <a:ext uri="{FF2B5EF4-FFF2-40B4-BE49-F238E27FC236}">
                <a16:creationId xmlns:a16="http://schemas.microsoft.com/office/drawing/2014/main" id="{449C69D4-B2AD-FB60-90A3-77CDB1D92321}"/>
              </a:ext>
            </a:extLst>
          </p:cNvPr>
          <p:cNvSpPr>
            <a:spLocks noGrp="1"/>
          </p:cNvSpPr>
          <p:nvPr>
            <p:ph type="body" sz="quarter" idx="30"/>
          </p:nvPr>
        </p:nvSpPr>
        <p:spPr>
          <a:xfrm>
            <a:off x="2805332" y="175474"/>
            <a:ext cx="9175998" cy="842867"/>
          </a:xfrm>
        </p:spPr>
        <p:txBody>
          <a:bodyPr/>
          <a:lstStyle/>
          <a:p>
            <a:r>
              <a:rPr lang="en-US" sz="3200" dirty="0"/>
              <a:t>Future Orientation – Teleworking Risk Assessment</a:t>
            </a:r>
          </a:p>
        </p:txBody>
      </p:sp>
    </p:spTree>
    <p:extLst>
      <p:ext uri="{BB962C8B-B14F-4D97-AF65-F5344CB8AC3E}">
        <p14:creationId xmlns:p14="http://schemas.microsoft.com/office/powerpoint/2010/main" val="147226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440624"/>
            <a:ext cx="9808010" cy="842867"/>
          </a:xfrm>
        </p:spPr>
        <p:txBody>
          <a:bodyPr/>
          <a:lstStyle/>
          <a:p>
            <a:r>
              <a:rPr lang="en-US" sz="3200" dirty="0" err="1"/>
              <a:t>Furture</a:t>
            </a:r>
            <a:r>
              <a:rPr lang="en-US" sz="3200" dirty="0"/>
              <a:t> Orientation – Teleworking  Risk Assessment</a:t>
            </a:r>
          </a:p>
        </p:txBody>
      </p:sp>
      <p:sp>
        <p:nvSpPr>
          <p:cNvPr id="4" name="Text Placeholder 15">
            <a:extLst>
              <a:ext uri="{FF2B5EF4-FFF2-40B4-BE49-F238E27FC236}">
                <a16:creationId xmlns:a16="http://schemas.microsoft.com/office/drawing/2014/main" id="{D2F50127-CA7E-8B9C-0425-3F80A00EF657}"/>
              </a:ext>
            </a:extLst>
          </p:cNvPr>
          <p:cNvSpPr>
            <a:spLocks noGrp="1"/>
          </p:cNvSpPr>
          <p:nvPr>
            <p:ph type="body" sz="quarter" idx="48"/>
          </p:nvPr>
        </p:nvSpPr>
        <p:spPr>
          <a:xfrm>
            <a:off x="812009" y="1582845"/>
            <a:ext cx="5574211" cy="4813657"/>
          </a:xfrm>
        </p:spPr>
        <p:txBody>
          <a:bodyPr/>
          <a:lstStyle/>
          <a:p>
            <a:r>
              <a:rPr lang="en-US" sz="2000" dirty="0"/>
              <a:t>The model Teleworking Risk Assessment covers seven areas:</a:t>
            </a:r>
          </a:p>
          <a:p>
            <a:endParaRPr lang="en-US" sz="2000" dirty="0"/>
          </a:p>
          <a:p>
            <a:pPr marL="342900" indent="-342900">
              <a:buFont typeface="Arial" panose="020B0604020202020204" pitchFamily="34" charset="0"/>
              <a:buChar char="•"/>
            </a:pPr>
            <a:r>
              <a:rPr lang="en-US" sz="2000" dirty="0"/>
              <a:t>How the work is organized</a:t>
            </a:r>
          </a:p>
          <a:p>
            <a:pPr marL="342900" indent="-342900">
              <a:buFont typeface="Arial" panose="020B0604020202020204" pitchFamily="34" charset="0"/>
              <a:buChar char="•"/>
            </a:pPr>
            <a:r>
              <a:rPr lang="en-US" sz="2000" dirty="0"/>
              <a:t>Social Aspects of Work</a:t>
            </a:r>
          </a:p>
          <a:p>
            <a:pPr marL="342900" indent="-342900">
              <a:buFont typeface="Arial" panose="020B0604020202020204" pitchFamily="34" charset="0"/>
              <a:buChar char="•"/>
            </a:pPr>
            <a:r>
              <a:rPr lang="en-US" sz="2000" dirty="0"/>
              <a:t>Family Interface</a:t>
            </a:r>
          </a:p>
          <a:p>
            <a:pPr marL="342900" indent="-342900">
              <a:buFont typeface="Arial" panose="020B0604020202020204" pitchFamily="34" charset="0"/>
              <a:buChar char="•"/>
            </a:pPr>
            <a:r>
              <a:rPr lang="en-US" sz="2000" dirty="0"/>
              <a:t>Safety and Health/Ergonomics</a:t>
            </a:r>
          </a:p>
          <a:p>
            <a:pPr marL="342900" indent="-342900">
              <a:buFont typeface="Arial" panose="020B0604020202020204" pitchFamily="34" charset="0"/>
              <a:buChar char="•"/>
            </a:pPr>
            <a:r>
              <a:rPr lang="en-US" sz="2000" dirty="0"/>
              <a:t>Technical Issues</a:t>
            </a:r>
          </a:p>
          <a:p>
            <a:pPr marL="342900" indent="-342900">
              <a:buFont typeface="Arial" panose="020B0604020202020204" pitchFamily="34" charset="0"/>
              <a:buChar char="•"/>
            </a:pPr>
            <a:r>
              <a:rPr lang="en-US" sz="2000" dirty="0"/>
              <a:t>Physical Work Environment</a:t>
            </a:r>
          </a:p>
          <a:p>
            <a:pPr marL="342900" indent="-342900">
              <a:buFont typeface="Arial" panose="020B0604020202020204" pitchFamily="34" charset="0"/>
              <a:buChar char="•"/>
            </a:pPr>
            <a:r>
              <a:rPr lang="en-US" sz="2000" dirty="0"/>
              <a:t>Occupational Health</a:t>
            </a:r>
          </a:p>
          <a:p>
            <a:endParaRPr lang="en-US" sz="2000" dirty="0"/>
          </a:p>
          <a:p>
            <a:r>
              <a:rPr lang="en-US" sz="2000" dirty="0"/>
              <a:t>The Model Risk Assessment is contained in the DigiWorkWell Guide and is downloadable at </a:t>
            </a:r>
            <a:r>
              <a:rPr lang="en-US" sz="2000" dirty="0">
                <a:hlinkClick r:id="rId3"/>
              </a:rPr>
              <a:t>https://digiworkwell.eu/digi-workwell-business-case/</a:t>
            </a:r>
            <a:endParaRPr lang="en-US" sz="2000" dirty="0"/>
          </a:p>
          <a:p>
            <a:endParaRPr lang="en-US" sz="2000" dirty="0"/>
          </a:p>
          <a:p>
            <a:endParaRPr lang="en-IE" dirty="0"/>
          </a:p>
        </p:txBody>
      </p:sp>
    </p:spTree>
    <p:extLst>
      <p:ext uri="{BB962C8B-B14F-4D97-AF65-F5344CB8AC3E}">
        <p14:creationId xmlns:p14="http://schemas.microsoft.com/office/powerpoint/2010/main" val="3021228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n-IE" dirty="0"/>
              <a:t>Future Orientation </a:t>
            </a:r>
          </a:p>
          <a:p>
            <a:pPr algn="ctr">
              <a:spcBef>
                <a:spcPts val="0"/>
              </a:spcBef>
            </a:pPr>
            <a:r>
              <a:rPr lang="en-IE" dirty="0"/>
              <a:t>Personal Reflection</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420471"/>
            <a:ext cx="6685808" cy="3382816"/>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2971801" y="2783541"/>
            <a:ext cx="6393872" cy="2875082"/>
          </a:xfrm>
          <a:prstGeom prst="rect">
            <a:avLst/>
          </a:prstGeom>
          <a:noFill/>
        </p:spPr>
        <p:txBody>
          <a:bodyPr wrap="square" rtlCol="0">
            <a:spAutoFit/>
          </a:bodyPr>
          <a:lstStyle/>
          <a:p>
            <a:pPr marL="457200" indent="-457200">
              <a:buFont typeface="+mj-lt"/>
              <a:buAutoNum type="arabicPeriod"/>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Does your own organisation have policies and risk assessments in place on teleworking, mental health and wellbeing, and presenteeism?</a:t>
            </a: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a:solidFill>
                  <a:schemeClr val="bg1"/>
                </a:solidFill>
                <a:latin typeface="Calibri" panose="020F0502020204030204" pitchFamily="34" charset="0"/>
                <a:cs typeface="Calibri" panose="020F0502020204030204" pitchFamily="34" charset="0"/>
              </a:rPr>
              <a:t>If not, what steps can you, as a leader, personally take to address this?</a:t>
            </a:r>
            <a:endParaRPr lang="en-US" dirty="0">
              <a:solidFill>
                <a:schemeClr val="bg1"/>
              </a:solidFill>
              <a:latin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276895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05</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Digital Savvy</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75833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6">
            <a:extLst>
              <a:ext uri="{FF2B5EF4-FFF2-40B4-BE49-F238E27FC236}">
                <a16:creationId xmlns:a16="http://schemas.microsoft.com/office/drawing/2014/main" id="{D7780FD8-A19D-3DEB-6926-F11C37C5564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Digital Savvy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186939"/>
            <a:ext cx="5574211" cy="5650340"/>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Being Digital Savvy means having the knowledge and skills to </a:t>
            </a:r>
            <a:r>
              <a:rPr lang="en-US" sz="2000" dirty="0" err="1">
                <a:latin typeface="Calibri" panose="020F0502020204030204" pitchFamily="34" charset="0"/>
                <a:ea typeface="Calibri" panose="020F0502020204030204" pitchFamily="34" charset="0"/>
                <a:cs typeface="Calibri" panose="020F0502020204030204" pitchFamily="34" charset="0"/>
              </a:rPr>
              <a:t>maximise</a:t>
            </a:r>
            <a:r>
              <a:rPr lang="en-US" sz="2000" dirty="0">
                <a:latin typeface="Calibri" panose="020F0502020204030204" pitchFamily="34" charset="0"/>
                <a:ea typeface="Calibri" panose="020F0502020204030204" pitchFamily="34" charset="0"/>
                <a:cs typeface="Calibri" panose="020F0502020204030204" pitchFamily="34" charset="0"/>
              </a:rPr>
              <a:t> the benefits of digital technology and leading others in its use.   It includes:</a:t>
            </a:r>
          </a:p>
          <a:p>
            <a:endParaRPr lang="en-US" sz="2000" dirty="0">
              <a:ea typeface="Calibri" panose="020F0502020204030204" pitchFamily="34" charset="0"/>
            </a:endParaRPr>
          </a:p>
          <a:p>
            <a:pPr marL="342900" indent="-342900">
              <a:buFont typeface="Arial" panose="020B0604020202020204" pitchFamily="34" charset="0"/>
              <a:buChar char="•"/>
            </a:pPr>
            <a:r>
              <a:rPr lang="en-US" sz="2000" dirty="0">
                <a:ea typeface="Calibri" panose="020F0502020204030204" pitchFamily="34" charset="0"/>
              </a:rPr>
              <a:t>M</a:t>
            </a:r>
            <a:r>
              <a:rPr lang="en-US" sz="2000" dirty="0">
                <a:latin typeface="Calibri" panose="020F0502020204030204" pitchFamily="34" charset="0"/>
                <a:ea typeface="Calibri" panose="020F0502020204030204" pitchFamily="34" charset="0"/>
                <a:cs typeface="Calibri" panose="020F0502020204030204" pitchFamily="34" charset="0"/>
              </a:rPr>
              <a:t>aintaining a positive digital reputation – which includes what we do outside of work.</a:t>
            </a:r>
          </a:p>
          <a:p>
            <a:pPr marL="342900" indent="-342900">
              <a:buFont typeface="Arial" panose="020B0604020202020204" pitchFamily="34" charset="0"/>
              <a:buChar char="•"/>
            </a:pPr>
            <a:endParaRPr lang="en-US" sz="2000" dirty="0">
              <a:ea typeface="Calibri" panose="020F0502020204030204" pitchFamily="34" charset="0"/>
            </a:endParaRPr>
          </a:p>
          <a:p>
            <a:pPr marL="342900" indent="-342900">
              <a:buFont typeface="Arial" panose="020B0604020202020204" pitchFamily="34" charset="0"/>
              <a:buChar char="•"/>
            </a:pPr>
            <a:r>
              <a:rPr lang="en-US" sz="2000" dirty="0">
                <a:ea typeface="Calibri" panose="020F0502020204030204" pitchFamily="34" charset="0"/>
              </a:rPr>
              <a:t>S</a:t>
            </a:r>
            <a:r>
              <a:rPr lang="en-US" sz="2000" dirty="0">
                <a:latin typeface="Calibri" panose="020F0502020204030204" pitchFamily="34" charset="0"/>
                <a:ea typeface="Calibri" panose="020F0502020204030204" pitchFamily="34" charset="0"/>
                <a:cs typeface="Calibri" panose="020F0502020204030204" pitchFamily="34" charset="0"/>
              </a:rPr>
              <a:t>taying safe when online.</a:t>
            </a:r>
          </a:p>
          <a:p>
            <a:pPr marL="342900" indent="-342900">
              <a:buFont typeface="Arial" panose="020B0604020202020204" pitchFamily="34" charset="0"/>
              <a:buChar char="•"/>
            </a:pPr>
            <a:endParaRPr lang="en-US" sz="2000" dirty="0">
              <a:ea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Collaborating effectively in the digital world. </a:t>
            </a:r>
            <a:endParaRPr lang="en-IE" sz="2000" dirty="0"/>
          </a:p>
          <a:p>
            <a:pPr marL="342900"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ea typeface="Calibri" panose="020F0502020204030204" pitchFamily="34" charset="0"/>
              </a:rPr>
              <a:t>This section of the module provides some practical tips that you can use yourself and share with colleagues.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p>
          <a:p>
            <a:endParaRPr lang="en-US" sz="2200" dirty="0"/>
          </a:p>
        </p:txBody>
      </p:sp>
    </p:spTree>
    <p:extLst>
      <p:ext uri="{BB962C8B-B14F-4D97-AF65-F5344CB8AC3E}">
        <p14:creationId xmlns:p14="http://schemas.microsoft.com/office/powerpoint/2010/main" val="2218324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440624"/>
            <a:ext cx="8207810" cy="842867"/>
          </a:xfrm>
        </p:spPr>
        <p:txBody>
          <a:bodyPr/>
          <a:lstStyle/>
          <a:p>
            <a:r>
              <a:rPr lang="en-US" sz="3200" dirty="0"/>
              <a:t>Digital Savvy – Professional Digital Reputation</a:t>
            </a:r>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693261"/>
          </a:xfrm>
        </p:spPr>
        <p:txBody>
          <a:bodyPr/>
          <a:lstStyle/>
          <a:p>
            <a:r>
              <a:rPr lang="en-US" sz="2000" dirty="0" err="1"/>
              <a:t>Organisational</a:t>
            </a:r>
            <a:r>
              <a:rPr lang="en-US" sz="2000" dirty="0"/>
              <a:t> and professional reputations are important and can take many years to establish. Whilst in the past it is fair to say that what happened in the workplace stayed in the workplace, the advent of email, social media and now digital and teleworking has entirely changed the situation.</a:t>
            </a:r>
          </a:p>
          <a:p>
            <a:endParaRPr lang="en-US" sz="2000" dirty="0"/>
          </a:p>
          <a:p>
            <a:r>
              <a:rPr lang="en-GB" sz="2000" b="0" i="0" u="none" strike="noStrike" dirty="0">
                <a:effectLst/>
                <a:latin typeface="Google Sans"/>
              </a:rPr>
              <a:t>Your digital reputation is the digital footprint created by all the things you say and do online, as well as what others post about you. The people and sites you follow, the content you post, like or share, and the comments you make, all contribute to your digital reputation.</a:t>
            </a:r>
            <a:endParaRPr lang="en-IE" sz="2000" dirty="0"/>
          </a:p>
          <a:p>
            <a:endParaRPr lang="en-US" sz="2000" dirty="0"/>
          </a:p>
        </p:txBody>
      </p:sp>
    </p:spTree>
    <p:extLst>
      <p:ext uri="{BB962C8B-B14F-4D97-AF65-F5344CB8AC3E}">
        <p14:creationId xmlns:p14="http://schemas.microsoft.com/office/powerpoint/2010/main" val="1697135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E3FBEEAC-D03B-6951-889B-5986168D395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923555" y="0"/>
            <a:ext cx="4993772" cy="6858000"/>
          </a:xfrm>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3617259" y="128268"/>
            <a:ext cx="8050134" cy="842867"/>
          </a:xfrm>
        </p:spPr>
        <p:txBody>
          <a:bodyPr/>
          <a:lstStyle/>
          <a:p>
            <a:r>
              <a:rPr lang="en-US" sz="3200" dirty="0"/>
              <a:t>Digital Savvy – Professional Digital Reputation</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5301956"/>
          </a:xfrm>
        </p:spPr>
        <p:txBody>
          <a:bodyPr/>
          <a:lstStyle/>
          <a:p>
            <a:r>
              <a:rPr lang="en-IE" sz="2000" dirty="0"/>
              <a:t>Here are some tips for helping to project your digital reputation</a:t>
            </a:r>
          </a:p>
          <a:p>
            <a:pPr marL="342900" indent="-342900">
              <a:buFont typeface="Arial" panose="020B0604020202020204" pitchFamily="34" charset="0"/>
              <a:buChar char="•"/>
            </a:pPr>
            <a:r>
              <a:rPr lang="en-GB" sz="2000" b="0" i="0" u="none" strike="noStrike" dirty="0">
                <a:solidFill>
                  <a:srgbClr val="000000"/>
                </a:solidFill>
                <a:effectLst/>
              </a:rPr>
              <a:t>Separate your personal and professional profiles by using a different names or nick-names.</a:t>
            </a:r>
          </a:p>
          <a:p>
            <a:pPr marL="342900" indent="-342900">
              <a:buFont typeface="Arial" panose="020B0604020202020204" pitchFamily="34" charset="0"/>
              <a:buChar char="•"/>
            </a:pPr>
            <a:r>
              <a:rPr lang="en-IE" sz="2000" dirty="0"/>
              <a:t>Control your privacy settings – </a:t>
            </a:r>
            <a:r>
              <a:rPr lang="en-GB" sz="2000" dirty="0">
                <a:solidFill>
                  <a:srgbClr val="000000"/>
                </a:solidFill>
              </a:rPr>
              <a:t>there may be </a:t>
            </a:r>
            <a:r>
              <a:rPr lang="en-GB" sz="2000" b="0" i="1" u="none" strike="noStrike" dirty="0">
                <a:solidFill>
                  <a:srgbClr val="000000"/>
                </a:solidFill>
                <a:effectLst/>
              </a:rPr>
              <a:t>more people </a:t>
            </a:r>
            <a:r>
              <a:rPr lang="en-GB" sz="2000" b="0" i="0" u="none" strike="noStrike" dirty="0">
                <a:solidFill>
                  <a:srgbClr val="000000"/>
                </a:solidFill>
                <a:effectLst/>
              </a:rPr>
              <a:t>who know </a:t>
            </a:r>
            <a:r>
              <a:rPr lang="en-GB" sz="2000" b="0" i="1" u="none" strike="noStrike" dirty="0">
                <a:solidFill>
                  <a:srgbClr val="000000"/>
                </a:solidFill>
                <a:effectLst/>
              </a:rPr>
              <a:t>more about you </a:t>
            </a:r>
            <a:r>
              <a:rPr lang="en-GB" sz="2000" b="0" i="0" u="none" strike="noStrike" dirty="0">
                <a:solidFill>
                  <a:srgbClr val="000000"/>
                </a:solidFill>
                <a:effectLst/>
              </a:rPr>
              <a:t>than you think!</a:t>
            </a:r>
          </a:p>
          <a:p>
            <a:pPr marL="342900" indent="-342900" algn="l">
              <a:buFont typeface="Arial" panose="020B0604020202020204" pitchFamily="34" charset="0"/>
              <a:buChar char="•"/>
            </a:pPr>
            <a:r>
              <a:rPr lang="en-GB" sz="2000" b="0" i="0" u="none" strike="noStrike" dirty="0">
                <a:solidFill>
                  <a:srgbClr val="000000"/>
                </a:solidFill>
                <a:effectLst/>
              </a:rPr>
              <a:t>Delete old social media accounts.</a:t>
            </a:r>
          </a:p>
          <a:p>
            <a:pPr marL="342900" indent="-342900" algn="l">
              <a:buFont typeface="Arial" panose="020B0604020202020204" pitchFamily="34" charset="0"/>
              <a:buChar char="•"/>
            </a:pPr>
            <a:r>
              <a:rPr lang="en-GB" sz="2000" b="0" i="0" u="none" strike="noStrike" dirty="0">
                <a:solidFill>
                  <a:srgbClr val="000000"/>
                </a:solidFill>
                <a:effectLst/>
              </a:rPr>
              <a:t>Prevention is better than cure! </a:t>
            </a:r>
            <a:r>
              <a:rPr lang="en-GB" sz="2000" dirty="0">
                <a:solidFill>
                  <a:srgbClr val="000000"/>
                </a:solidFill>
              </a:rPr>
              <a:t>T</a:t>
            </a:r>
            <a:r>
              <a:rPr lang="en-GB" sz="2000" b="0" i="0" u="none" strike="noStrike" dirty="0">
                <a:solidFill>
                  <a:srgbClr val="000000"/>
                </a:solidFill>
                <a:effectLst/>
              </a:rPr>
              <a:t>hink very carefully before you post content online.</a:t>
            </a:r>
          </a:p>
          <a:p>
            <a:pPr marL="342900" indent="-342900" algn="l">
              <a:buFont typeface="Arial" panose="020B0604020202020204" pitchFamily="34" charset="0"/>
              <a:buChar char="•"/>
            </a:pPr>
            <a:r>
              <a:rPr lang="en-GB" sz="2000" b="0" i="0" u="none" strike="noStrike" dirty="0">
                <a:solidFill>
                  <a:srgbClr val="000000"/>
                </a:solidFill>
                <a:effectLst/>
              </a:rPr>
              <a:t>Remove anything personal or private from your public profile, and anything that might cause potential problems with colleagues or your current or prospective employer.</a:t>
            </a:r>
          </a:p>
          <a:p>
            <a:pPr marL="342900" indent="-342900" algn="l">
              <a:buFont typeface="Arial" panose="020B0604020202020204" pitchFamily="34" charset="0"/>
              <a:buChar char="•"/>
            </a:pPr>
            <a:r>
              <a:rPr lang="en-GB" sz="2000" dirty="0">
                <a:solidFill>
                  <a:srgbClr val="000000"/>
                </a:solidFill>
              </a:rPr>
              <a:t>Try googling yourself to see what is out there.</a:t>
            </a:r>
            <a:endParaRPr lang="en-GB" sz="2000" b="0" i="0" u="none" strike="noStrike" dirty="0">
              <a:solidFill>
                <a:srgbClr val="000000"/>
              </a:solidFill>
              <a:effectLst/>
            </a:endParaRPr>
          </a:p>
          <a:p>
            <a:pPr marL="342900" indent="-342900" algn="l">
              <a:buFont typeface="Arial" panose="020B0604020202020204" pitchFamily="34" charset="0"/>
              <a:buChar char="•"/>
            </a:pPr>
            <a:r>
              <a:rPr lang="en-GB" sz="2000" b="0" i="0" u="none" strike="noStrike" dirty="0">
                <a:solidFill>
                  <a:srgbClr val="000000"/>
                </a:solidFill>
                <a:effectLst/>
              </a:rPr>
              <a:t>Remember that we live in a digital world and digital content can be easily accessed.</a:t>
            </a:r>
          </a:p>
          <a:p>
            <a:endParaRPr lang="en-IE" dirty="0"/>
          </a:p>
          <a:p>
            <a:endParaRPr lang="en-IE" dirty="0"/>
          </a:p>
          <a:p>
            <a:endParaRPr lang="en-IE" dirty="0"/>
          </a:p>
          <a:p>
            <a:r>
              <a:rPr lang="en-IE" dirty="0"/>
              <a:t>Above all, remember that </a:t>
            </a:r>
          </a:p>
        </p:txBody>
      </p:sp>
    </p:spTree>
    <p:extLst>
      <p:ext uri="{BB962C8B-B14F-4D97-AF65-F5344CB8AC3E}">
        <p14:creationId xmlns:p14="http://schemas.microsoft.com/office/powerpoint/2010/main" val="2526076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a:extLst>
              <a:ext uri="{FF2B5EF4-FFF2-40B4-BE49-F238E27FC236}">
                <a16:creationId xmlns:a16="http://schemas.microsoft.com/office/drawing/2014/main" id="{2FC13FDE-DA96-76FE-955A-2862DE5ADC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198577"/>
            <a:ext cx="8207810" cy="842867"/>
          </a:xfrm>
        </p:spPr>
        <p:txBody>
          <a:bodyPr/>
          <a:lstStyle/>
          <a:p>
            <a:r>
              <a:rPr lang="en-US" sz="3200" dirty="0"/>
              <a:t>Digital Savvy – Videoconference Etiquette</a:t>
            </a:r>
          </a:p>
        </p:txBody>
      </p:sp>
      <p:sp>
        <p:nvSpPr>
          <p:cNvPr id="4" name="Text Placeholder 15">
            <a:extLst>
              <a:ext uri="{FF2B5EF4-FFF2-40B4-BE49-F238E27FC236}">
                <a16:creationId xmlns:a16="http://schemas.microsoft.com/office/drawing/2014/main" id="{494BDFF3-5DCD-4D42-35DE-C93522156556}"/>
              </a:ext>
            </a:extLst>
          </p:cNvPr>
          <p:cNvSpPr>
            <a:spLocks noGrp="1"/>
          </p:cNvSpPr>
          <p:nvPr>
            <p:ph type="body" sz="quarter" idx="48"/>
          </p:nvPr>
        </p:nvSpPr>
        <p:spPr>
          <a:xfrm>
            <a:off x="398308" y="1240021"/>
            <a:ext cx="6056280" cy="4813657"/>
          </a:xfrm>
        </p:spPr>
        <p:txBody>
          <a:bodyPr/>
          <a:lstStyle/>
          <a:p>
            <a:r>
              <a:rPr lang="en-GB" sz="2000" dirty="0">
                <a:solidFill>
                  <a:srgbClr val="232333"/>
                </a:solidFill>
                <a:effectLst/>
                <a:ea typeface="Times New Roman" panose="02020603050405020304" pitchFamily="18" charset="0"/>
              </a:rPr>
              <a:t>Videoconferencing tolls such as Zoom and Teams became household names during the Covid pandemic. </a:t>
            </a:r>
            <a:r>
              <a:rPr lang="en-GB" sz="2000" dirty="0">
                <a:solidFill>
                  <a:srgbClr val="232333"/>
                </a:solidFill>
                <a:ea typeface="Times New Roman" panose="02020603050405020304" pitchFamily="18" charset="0"/>
              </a:rPr>
              <a:t>F</a:t>
            </a:r>
            <a:r>
              <a:rPr lang="en-GB" sz="2000" dirty="0">
                <a:solidFill>
                  <a:srgbClr val="232333"/>
                </a:solidFill>
                <a:effectLst/>
                <a:ea typeface="Times New Roman" panose="02020603050405020304" pitchFamily="18" charset="0"/>
              </a:rPr>
              <a:t>or many of us, they have remained an important part of our working lives but how many of us have been trained in their use?</a:t>
            </a:r>
          </a:p>
          <a:p>
            <a:endParaRPr lang="en-GB" sz="2000" dirty="0">
              <a:solidFill>
                <a:srgbClr val="232333"/>
              </a:solidFill>
              <a:ea typeface="Times New Roman" panose="02020603050405020304" pitchFamily="18" charset="0"/>
            </a:endParaRPr>
          </a:p>
          <a:p>
            <a:r>
              <a:rPr lang="en-GB" sz="2000" dirty="0">
                <a:solidFill>
                  <a:srgbClr val="232333"/>
                </a:solidFill>
                <a:effectLst/>
                <a:ea typeface="Times New Roman" panose="02020603050405020304" pitchFamily="18" charset="0"/>
              </a:rPr>
              <a:t>Zoom offer seven tips on meeting etiquette:</a:t>
            </a:r>
          </a:p>
          <a:p>
            <a:endParaRPr lang="en-GB" sz="2000" dirty="0">
              <a:solidFill>
                <a:srgbClr val="232333"/>
              </a:solidFill>
              <a:ea typeface="Times New Roman" panose="02020603050405020304" pitchFamily="18" charset="0"/>
            </a:endParaRPr>
          </a:p>
          <a:p>
            <a:r>
              <a:rPr lang="en-GB" sz="2000" dirty="0">
                <a:solidFill>
                  <a:srgbClr val="232333"/>
                </a:solidFill>
                <a:effectLst/>
                <a:ea typeface="Times New Roman" panose="02020603050405020304" pitchFamily="18" charset="0"/>
              </a:rPr>
              <a:t>Make sure to introduce everyone at the beginning.</a:t>
            </a:r>
            <a:endParaRPr lang="en-GB" sz="2000" dirty="0">
              <a:solidFill>
                <a:srgbClr val="1F3763"/>
              </a:solidFill>
              <a:effectLst/>
              <a:ea typeface="Times New Roman" panose="02020603050405020304" pitchFamily="18" charset="0"/>
            </a:endParaRPr>
          </a:p>
          <a:p>
            <a:r>
              <a:rPr lang="en-GB" sz="2000" i="0" u="none" strike="noStrike" dirty="0">
                <a:solidFill>
                  <a:srgbClr val="232333"/>
                </a:solidFill>
                <a:effectLst/>
              </a:rPr>
              <a:t>2. Ensure that you have a clean, work-appropriate background.</a:t>
            </a:r>
          </a:p>
          <a:p>
            <a:r>
              <a:rPr lang="en-GB" sz="2000" i="0" u="none" strike="noStrike" dirty="0">
                <a:solidFill>
                  <a:srgbClr val="232333"/>
                </a:solidFill>
                <a:effectLst/>
              </a:rPr>
              <a:t>3. Look into the camera when talking instead of looking at yourself.</a:t>
            </a:r>
          </a:p>
          <a:p>
            <a:r>
              <a:rPr lang="en-GB" sz="2000" i="0" u="none" strike="noStrike" dirty="0">
                <a:solidFill>
                  <a:srgbClr val="232333"/>
                </a:solidFill>
                <a:effectLst/>
              </a:rPr>
              <a:t>4. Eliminate distractions and focus on the agenda.</a:t>
            </a:r>
          </a:p>
          <a:p>
            <a:r>
              <a:rPr lang="en-GB" sz="2000" i="0" u="none" strike="noStrike" dirty="0">
                <a:solidFill>
                  <a:srgbClr val="232333"/>
                </a:solidFill>
                <a:effectLst/>
              </a:rPr>
              <a:t>5. Be aware of your audio and video settings.</a:t>
            </a:r>
          </a:p>
          <a:p>
            <a:r>
              <a:rPr lang="en-GB" sz="2000" i="0" u="none" strike="noStrike" dirty="0">
                <a:solidFill>
                  <a:srgbClr val="232333"/>
                </a:solidFill>
                <a:effectLst/>
              </a:rPr>
              <a:t>6. Only invite meeting participants who need to be there.</a:t>
            </a:r>
          </a:p>
          <a:p>
            <a:r>
              <a:rPr lang="en-GB" sz="2000" i="0" u="none" strike="noStrike" dirty="0">
                <a:solidFill>
                  <a:srgbClr val="232333"/>
                </a:solidFill>
                <a:effectLst/>
              </a:rPr>
              <a:t>7. If you’re the host, stick around.</a:t>
            </a:r>
          </a:p>
          <a:p>
            <a:pPr algn="l"/>
            <a:endParaRPr lang="en-GB" sz="2000" b="0" i="0" u="none" strike="noStrike"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17857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392817" y="3925104"/>
            <a:ext cx="5155422" cy="972741"/>
          </a:xfrm>
        </p:spPr>
        <p:txBody>
          <a:bodyPr/>
          <a:lstStyle/>
          <a:p>
            <a:r>
              <a:rPr lang="en-IE">
                <a:effectLst/>
              </a:rPr>
              <a:t>Digital Leadership and Teleworking</a:t>
            </a:r>
            <a:endParaRPr lang="en-US"/>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en-US" sz="3200" dirty="0"/>
              <a:t>Digital Savvy – Staying Safe Online</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5248168"/>
          </a:xfrm>
        </p:spPr>
        <p:txBody>
          <a:bodyPr/>
          <a:lstStyle/>
          <a:p>
            <a:pPr fontAlgn="base">
              <a:spcAft>
                <a:spcPts val="200"/>
              </a:spcAft>
            </a:pPr>
            <a:r>
              <a:rPr lang="en-GB" sz="2000" dirty="0" err="1">
                <a:solidFill>
                  <a:srgbClr val="444444"/>
                </a:solidFill>
                <a:effectLst/>
                <a:ea typeface="Times New Roman" panose="02020603050405020304" pitchFamily="18" charset="0"/>
              </a:rPr>
              <a:t>Kapersky</a:t>
            </a:r>
            <a:r>
              <a:rPr lang="en-GB" sz="2000" dirty="0">
                <a:solidFill>
                  <a:srgbClr val="444444"/>
                </a:solidFill>
                <a:effectLst/>
                <a:ea typeface="Times New Roman" panose="02020603050405020304" pitchFamily="18" charset="0"/>
              </a:rPr>
              <a:t>, a global cyber-security business, have ten online tips for digital safety.</a:t>
            </a:r>
          </a:p>
          <a:p>
            <a:pPr fontAlgn="base">
              <a:spcAft>
                <a:spcPts val="200"/>
              </a:spcAft>
            </a:pPr>
            <a:endParaRPr lang="en-GB" sz="2000" dirty="0">
              <a:solidFill>
                <a:srgbClr val="444444"/>
              </a:solidFill>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1. Keep Personal Information Professional and Limited</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2. Keep Your Privacy Settings On</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3. Practice Safe Browsing</a:t>
            </a:r>
            <a:endParaRPr lang="en-GB" sz="2000" dirty="0">
              <a:effectLst/>
              <a:ea typeface="Times New Roman" panose="02020603050405020304" pitchFamily="18" charset="0"/>
            </a:endParaRPr>
          </a:p>
          <a:p>
            <a:pPr algn="l" fontAlgn="base">
              <a:spcAft>
                <a:spcPts val="200"/>
              </a:spcAft>
            </a:pPr>
            <a:r>
              <a:rPr lang="en-GB" sz="2000" dirty="0">
                <a:solidFill>
                  <a:srgbClr val="444444"/>
                </a:solidFill>
                <a:effectLst/>
                <a:ea typeface="Times New Roman" panose="02020603050405020304" pitchFamily="18" charset="0"/>
              </a:rPr>
              <a:t>4. Make Sure Your Internet Connection is Secure or use a Secure VPN Connection</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5. Be Careful What You Download</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6. Choose Strong Passwords</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7. Make Online Purchases From Secure Sites</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8. Be Careful What You Post</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9. Be Careful Who You Meet Online</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10. Keep Your Antivirus Program Up To Date</a:t>
            </a:r>
            <a:endParaRPr lang="en-GB" sz="2000" dirty="0">
              <a:solidFill>
                <a:srgbClr val="2F5496"/>
              </a:solidFill>
              <a:effectLst/>
              <a:ea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n-GB" sz="2000" b="0" i="0" u="none" strike="noStrike"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85777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en-US" sz="3200" dirty="0"/>
              <a:t>Digital Savvy - Collaboration</a:t>
            </a:r>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693261"/>
          </a:xfrm>
        </p:spPr>
        <p:txBody>
          <a:bodyPr/>
          <a:lstStyle/>
          <a:p>
            <a:r>
              <a:rPr lang="en-GB" sz="2000" b="0" i="0" u="none" strike="noStrike" dirty="0">
                <a:solidFill>
                  <a:srgbClr val="000000"/>
                </a:solidFill>
                <a:effectLst/>
              </a:rPr>
              <a:t>Collaboration happens when two or more people work together to achieve a common goal.  In a workplace this may mean a team working on a project, a few colleagues brainstorming ideas in a meeting, or a line manager and their report working on personal objectives.</a:t>
            </a:r>
          </a:p>
          <a:p>
            <a:endParaRPr lang="en-GB" sz="2000" dirty="0">
              <a:solidFill>
                <a:srgbClr val="000000"/>
              </a:solidFill>
            </a:endParaRPr>
          </a:p>
          <a:p>
            <a:r>
              <a:rPr lang="en-GB" sz="2000" dirty="0">
                <a:solidFill>
                  <a:srgbClr val="000000"/>
                </a:solidFill>
              </a:rPr>
              <a:t>Collaboration software and videoconferencing allow these things to happen for remote and teleworkers. It is essential that all employees, whether they are office or remotely based, are as involved in things as possible.    As a digital leader, you have a critical role in setting the culture and putting in place the systems to ensure this is the case. </a:t>
            </a:r>
            <a:endParaRPr lang="en-US" sz="2000" dirty="0"/>
          </a:p>
        </p:txBody>
      </p:sp>
    </p:spTree>
    <p:extLst>
      <p:ext uri="{BB962C8B-B14F-4D97-AF65-F5344CB8AC3E}">
        <p14:creationId xmlns:p14="http://schemas.microsoft.com/office/powerpoint/2010/main" val="546144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n-IE" dirty="0"/>
              <a:t>Digital Savvy: </a:t>
            </a:r>
          </a:p>
          <a:p>
            <a:pPr algn="ctr">
              <a:spcBef>
                <a:spcPts val="0"/>
              </a:spcBef>
            </a:pPr>
            <a:r>
              <a:rPr lang="en-IE" dirty="0"/>
              <a:t>Personal Reflection</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60667" y="2299446"/>
            <a:ext cx="6685808" cy="330213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IE" sz="2400" dirty="0">
                <a:latin typeface="Calibri" panose="020F0502020204030204" pitchFamily="34" charset="0"/>
                <a:cs typeface="Calibri" panose="020F0502020204030204" pitchFamily="34" charset="0"/>
              </a:rPr>
              <a:t>Reflecting on what you have read, how digitally savvy do you think you are?</a:t>
            </a:r>
          </a:p>
          <a:p>
            <a:pPr marL="457200" indent="-457200">
              <a:buAutoNum type="arabicPeriod"/>
            </a:pPr>
            <a:endParaRPr lang="en-IE" sz="2400" dirty="0">
              <a:latin typeface="Calibri" panose="020F0502020204030204" pitchFamily="34" charset="0"/>
              <a:cs typeface="Calibri" panose="020F0502020204030204" pitchFamily="34" charset="0"/>
            </a:endParaRPr>
          </a:p>
          <a:p>
            <a:pPr marL="457200" indent="-457200">
              <a:buAutoNum type="arabicPeriod"/>
            </a:pPr>
            <a:r>
              <a:rPr lang="en-IE" sz="2400" dirty="0">
                <a:latin typeface="Calibri" panose="020F0502020204030204" pitchFamily="34" charset="0"/>
                <a:cs typeface="Calibri" panose="020F0502020204030204" pitchFamily="34" charset="0"/>
              </a:rPr>
              <a:t>How do you think you can best raise these issues with you team and colleagues</a:t>
            </a:r>
          </a:p>
        </p:txBody>
      </p:sp>
    </p:spTree>
    <p:extLst>
      <p:ext uri="{BB962C8B-B14F-4D97-AF65-F5344CB8AC3E}">
        <p14:creationId xmlns:p14="http://schemas.microsoft.com/office/powerpoint/2010/main" val="3948099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endParaRPr lang="fi-FI"/>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a:t>Case Studies and Activities</a:t>
            </a:r>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516631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2A235C-DFB0-86FE-560F-800F65460D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235829" y="481728"/>
            <a:ext cx="8580251" cy="842867"/>
          </a:xfrm>
        </p:spPr>
        <p:txBody>
          <a:bodyPr/>
          <a:lstStyle/>
          <a:p>
            <a:r>
              <a:rPr lang="en-US" dirty="0"/>
              <a:t>Leading a Digital Workforce - Case Studies</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44</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727723" y="1806323"/>
            <a:ext cx="4939670" cy="4495623"/>
          </a:xfrm>
        </p:spPr>
        <p:txBody>
          <a:bodyPr/>
          <a:lstStyle/>
          <a:p>
            <a:r>
              <a:rPr lang="en-US" sz="2000" dirty="0">
                <a:solidFill>
                  <a:srgbClr val="151D24"/>
                </a:solidFill>
              </a:rPr>
              <a:t>On the next three slides you will find case studies exploring different aspects of the module.</a:t>
            </a:r>
          </a:p>
          <a:p>
            <a:endParaRPr lang="en-US" sz="2000" dirty="0">
              <a:solidFill>
                <a:srgbClr val="151D24"/>
              </a:solidFill>
            </a:endParaRPr>
          </a:p>
          <a:p>
            <a:r>
              <a:rPr lang="en-US" sz="2000" dirty="0">
                <a:solidFill>
                  <a:srgbClr val="151D24"/>
                </a:solidFill>
              </a:rPr>
              <a:t>As you consider them, ask yourself three questions:</a:t>
            </a:r>
          </a:p>
          <a:p>
            <a:endParaRPr lang="en-US" sz="2000" dirty="0">
              <a:solidFill>
                <a:srgbClr val="151D24"/>
              </a:solidFill>
            </a:endParaRPr>
          </a:p>
          <a:p>
            <a:pPr marL="457200" indent="-457200">
              <a:buAutoNum type="arabicPeriod"/>
            </a:pPr>
            <a:r>
              <a:rPr lang="en-US" sz="2000" dirty="0">
                <a:solidFill>
                  <a:srgbClr val="151D24"/>
                </a:solidFill>
              </a:rPr>
              <a:t>Which part of the module do they illustrate – it may be more than one!</a:t>
            </a:r>
          </a:p>
          <a:p>
            <a:pPr marL="457200" indent="-457200">
              <a:buAutoNum type="arabicPeriod"/>
            </a:pPr>
            <a:r>
              <a:rPr lang="en-US" sz="2000" dirty="0">
                <a:solidFill>
                  <a:srgbClr val="151D24"/>
                </a:solidFill>
              </a:rPr>
              <a:t>Do any of the issues resonate with experiences you have had?</a:t>
            </a:r>
          </a:p>
          <a:p>
            <a:pPr marL="457200" indent="-457200">
              <a:buAutoNum type="arabicPeriod"/>
            </a:pPr>
            <a:r>
              <a:rPr lang="en-US" sz="2000" dirty="0">
                <a:solidFill>
                  <a:srgbClr val="151D24"/>
                </a:solidFill>
              </a:rPr>
              <a:t>How would you have approached the issues described?</a:t>
            </a:r>
          </a:p>
          <a:p>
            <a:endParaRPr lang="en-US" sz="2000" dirty="0">
              <a:solidFill>
                <a:srgbClr val="151D24"/>
              </a:solidFill>
            </a:endParaRPr>
          </a:p>
          <a:p>
            <a:endParaRPr lang="en-US" sz="2000" dirty="0">
              <a:solidFill>
                <a:srgbClr val="FF0000"/>
              </a:solidFill>
            </a:endParaRPr>
          </a:p>
          <a:p>
            <a:endParaRPr lang="en-US" sz="2000" dirty="0">
              <a:solidFill>
                <a:srgbClr val="FF0000"/>
              </a:solidFill>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073184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a:xfrm>
            <a:off x="6609248" y="510385"/>
            <a:ext cx="4951851" cy="845139"/>
          </a:xfrm>
        </p:spPr>
        <p:txBody>
          <a:bodyPr/>
          <a:lstStyle/>
          <a:p>
            <a:r>
              <a:rPr lang="en-US" dirty="0"/>
              <a:t>Case Study 1</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609248" y="1355524"/>
            <a:ext cx="5318292" cy="3466570"/>
          </a:xfrm>
        </p:spPr>
        <p:txBody>
          <a:bodyPr/>
          <a:lstStyle/>
          <a:p>
            <a:r>
              <a:rPr lang="en-US" sz="1800" dirty="0"/>
              <a:t>A manager notices that one particular remote team is experiencing an unusual amount of staff turnover, something that means experienced staff are leaving and recruitment costs are quite high.</a:t>
            </a:r>
          </a:p>
          <a:p>
            <a:endParaRPr lang="en-US" sz="1800" dirty="0"/>
          </a:p>
          <a:p>
            <a:r>
              <a:rPr lang="en-US" sz="1800" dirty="0"/>
              <a:t>In discussion between the team manager and his line manager, it becomes clear that he feels he lacks the training for the task and to compensate he often works late and sends emails at weekends.</a:t>
            </a:r>
          </a:p>
          <a:p>
            <a:endParaRPr lang="en-US" sz="1800" dirty="0"/>
          </a:p>
          <a:p>
            <a:r>
              <a:rPr lang="en-US" sz="1800" dirty="0"/>
              <a:t>His team, not understanding this, feel pressure to answer emails there and then and believe long hours is the norm.  This has affected morale and led to staff leaving and other taking time or work with stress.</a:t>
            </a:r>
          </a:p>
          <a:p>
            <a:endParaRPr lang="en-US" sz="1800" dirty="0"/>
          </a:p>
          <a:p>
            <a:r>
              <a:rPr lang="en-US" sz="1800" dirty="0"/>
              <a:t>Training is offered to the manager and the organisation reviews its practices.</a:t>
            </a:r>
          </a:p>
        </p:txBody>
      </p:sp>
    </p:spTree>
    <p:extLst>
      <p:ext uri="{BB962C8B-B14F-4D97-AF65-F5344CB8AC3E}">
        <p14:creationId xmlns:p14="http://schemas.microsoft.com/office/powerpoint/2010/main" val="2262895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0" y="0"/>
            <a:ext cx="5875886" cy="6858000"/>
          </a:xfrm>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a:xfrm>
            <a:off x="6609248" y="631410"/>
            <a:ext cx="4951851" cy="845139"/>
          </a:xfrm>
        </p:spPr>
        <p:txBody>
          <a:bodyPr/>
          <a:lstStyle/>
          <a:p>
            <a:r>
              <a:rPr lang="en-US" dirty="0"/>
              <a:t>Case Study 2</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609248" y="1842247"/>
            <a:ext cx="4939670" cy="3783609"/>
          </a:xfrm>
        </p:spPr>
        <p:txBody>
          <a:bodyPr/>
          <a:lstStyle/>
          <a:p>
            <a:r>
              <a:rPr lang="en-US" sz="1800" dirty="0"/>
              <a:t>A company receives feedback through a staff survey that communication from line managers can sometimes be poor, and that this is felt particularly by remote workers.</a:t>
            </a:r>
          </a:p>
          <a:p>
            <a:endParaRPr lang="en-US" sz="1800" dirty="0"/>
          </a:p>
          <a:p>
            <a:r>
              <a:rPr lang="en-US" sz="1800" dirty="0"/>
              <a:t>The senior management team discuss this with staff representatives and agree to bring in a training company to deliver training in active listening skills.  The training is also made available to staff side representatives.</a:t>
            </a:r>
          </a:p>
          <a:p>
            <a:endParaRPr lang="en-US" sz="1800" dirty="0"/>
          </a:p>
          <a:p>
            <a:r>
              <a:rPr lang="en-US" sz="1800" dirty="0"/>
              <a:t>Reviewing the impact of the training six months later, the company finds that staff absence has fallen and there has been a reduction is the number of staff grievances.</a:t>
            </a:r>
          </a:p>
          <a:p>
            <a:endParaRPr lang="en-US" sz="1800" dirty="0"/>
          </a:p>
        </p:txBody>
      </p:sp>
    </p:spTree>
    <p:extLst>
      <p:ext uri="{BB962C8B-B14F-4D97-AF65-F5344CB8AC3E}">
        <p14:creationId xmlns:p14="http://schemas.microsoft.com/office/powerpoint/2010/main" val="1631563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0" y="0"/>
            <a:ext cx="5875886" cy="6858000"/>
          </a:xfrm>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p:txBody>
          <a:bodyPr/>
          <a:lstStyle/>
          <a:p>
            <a:r>
              <a:rPr lang="en-US" dirty="0"/>
              <a:t>Case Study 3</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621429" y="2065157"/>
            <a:ext cx="4939670" cy="3663290"/>
          </a:xfrm>
        </p:spPr>
        <p:txBody>
          <a:bodyPr/>
          <a:lstStyle/>
          <a:p>
            <a:r>
              <a:rPr lang="en-US" sz="1800" dirty="0"/>
              <a:t>A company decides to implement greater home working to allow more flexibility for their staff and so they can save on office costs.</a:t>
            </a:r>
          </a:p>
          <a:p>
            <a:endParaRPr lang="en-US" sz="1800" dirty="0"/>
          </a:p>
          <a:p>
            <a:r>
              <a:rPr lang="en-US" sz="1800" dirty="0"/>
              <a:t>It is felt they need a policy to capture how things will work, and a team comprising management, representatives of affected staff, Human Resources and Occupational Health is brought together to draft a policy.</a:t>
            </a:r>
          </a:p>
          <a:p>
            <a:endParaRPr lang="en-US" sz="1800" dirty="0"/>
          </a:p>
          <a:p>
            <a:r>
              <a:rPr lang="en-US" sz="1800" dirty="0"/>
              <a:t>Following consultation, the policy is agreed jointly by management and staff-side and is signed off by the Board.</a:t>
            </a:r>
          </a:p>
        </p:txBody>
      </p:sp>
    </p:spTree>
    <p:extLst>
      <p:ext uri="{BB962C8B-B14F-4D97-AF65-F5344CB8AC3E}">
        <p14:creationId xmlns:p14="http://schemas.microsoft.com/office/powerpoint/2010/main" val="389573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Digital Leadership: Want to Learn More?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en-US" sz="2000" dirty="0"/>
              <a:t>The concept of digital leadership is still very new, but the bibliometric analysis referred to earlier in the earlier material provides a great overview of current thinking:</a:t>
            </a:r>
          </a:p>
          <a:p>
            <a:pPr marL="342900" indent="-342900">
              <a:buFont typeface="Arial" panose="020B0604020202020204" pitchFamily="34" charset="0"/>
              <a:buChar char="•"/>
            </a:pPr>
            <a:r>
              <a:rPr lang="en-GB" sz="2000" b="0" i="0" u="none" strike="noStrike" dirty="0">
                <a:solidFill>
                  <a:srgbClr val="333333"/>
                </a:solidFill>
                <a:effectLst/>
              </a:rPr>
              <a:t>Tigre, F. B., </a:t>
            </a:r>
            <a:r>
              <a:rPr lang="en-GB" sz="2000" b="0" i="0" u="none" strike="noStrike" dirty="0" err="1">
                <a:solidFill>
                  <a:srgbClr val="333333"/>
                </a:solidFill>
                <a:effectLst/>
              </a:rPr>
              <a:t>Curado</a:t>
            </a:r>
            <a:r>
              <a:rPr lang="en-GB" sz="2000" b="0" i="0" u="none" strike="noStrike" dirty="0">
                <a:solidFill>
                  <a:srgbClr val="333333"/>
                </a:solidFill>
                <a:effectLst/>
              </a:rPr>
              <a:t>, C., &amp; Henriques, P. L. (2023). Digital Leadership: A Bibliometric Analysis. </a:t>
            </a:r>
            <a:r>
              <a:rPr lang="en-GB" sz="2000" b="0" i="1" u="none" strike="noStrike" dirty="0">
                <a:solidFill>
                  <a:srgbClr val="333333"/>
                </a:solidFill>
                <a:effectLst/>
              </a:rPr>
              <a:t>Journal of Leadership &amp; Organizational Studies</a:t>
            </a:r>
            <a:r>
              <a:rPr lang="en-GB" sz="2000" b="0" i="0" u="none" strike="noStrike" dirty="0">
                <a:solidFill>
                  <a:srgbClr val="333333"/>
                </a:solidFill>
                <a:effectLst/>
              </a:rPr>
              <a:t>, </a:t>
            </a:r>
            <a:r>
              <a:rPr lang="en-GB" sz="2000" b="0" i="1" u="none" strike="noStrike" dirty="0">
                <a:solidFill>
                  <a:srgbClr val="333333"/>
                </a:solidFill>
                <a:effectLst/>
              </a:rPr>
              <a:t>30</a:t>
            </a:r>
            <a:r>
              <a:rPr lang="en-GB" sz="2000" b="0" i="0" u="none" strike="noStrike" dirty="0">
                <a:solidFill>
                  <a:srgbClr val="333333"/>
                </a:solidFill>
                <a:effectLst/>
              </a:rPr>
              <a:t>(1), 40–70. </a:t>
            </a:r>
            <a:r>
              <a:rPr lang="en-GB" sz="2000" b="0" i="0" u="sng" dirty="0">
                <a:solidFill>
                  <a:srgbClr val="006ACC"/>
                </a:solidFill>
                <a:effectLst/>
                <a:hlinkClick r:id="rId2"/>
              </a:rPr>
              <a:t>https://doi.org/10.1177/15480518221123132</a:t>
            </a:r>
            <a:endParaRPr lang="en-GB" sz="2000" b="0" i="0" u="sng" dirty="0">
              <a:solidFill>
                <a:srgbClr val="006ACC"/>
              </a:solidFill>
              <a:effectLst/>
            </a:endParaRPr>
          </a:p>
          <a:p>
            <a:endParaRPr lang="en-US" sz="2000" dirty="0"/>
          </a:p>
          <a:p>
            <a:r>
              <a:rPr lang="en-US" sz="2000" dirty="0"/>
              <a:t>An excellent new book on digital leadership, which includes a valuable focus on emotional intelligence, provides a much deeper dive:</a:t>
            </a:r>
          </a:p>
          <a:p>
            <a:r>
              <a:rPr lang="en-US" sz="2000" dirty="0">
                <a:hlinkClick r:id="rId3"/>
              </a:rPr>
              <a:t>https://link.springer.com/book/10.1007/978-3-658-33489-5</a:t>
            </a:r>
            <a:endParaRPr lang="en-US" sz="2000" dirty="0"/>
          </a:p>
          <a:p>
            <a:endParaRPr lang="en-US" sz="2000" dirty="0"/>
          </a:p>
          <a:p>
            <a:r>
              <a:rPr lang="en-US" sz="2000" dirty="0"/>
              <a:t>For a more general instruction to leadership, a great starting point can be found in this short article from the Harvard Business Review:   </a:t>
            </a:r>
          </a:p>
          <a:p>
            <a:r>
              <a:rPr lang="en-US" sz="2000" dirty="0">
                <a:hlinkClick r:id="rId4"/>
              </a:rPr>
              <a:t>https://hbr.org/2004/01/understanding-leadership</a:t>
            </a:r>
            <a:endParaRPr lang="en-US" sz="2000" dirty="0"/>
          </a:p>
          <a:p>
            <a:endParaRPr lang="en-US" sz="2000" dirty="0"/>
          </a:p>
        </p:txBody>
      </p:sp>
    </p:spTree>
    <p:extLst>
      <p:ext uri="{BB962C8B-B14F-4D97-AF65-F5344CB8AC3E}">
        <p14:creationId xmlns:p14="http://schemas.microsoft.com/office/powerpoint/2010/main" val="3428437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A6C9D00-A52A-4B90-4EE1-6A7E6A98B3F2}"/>
              </a:ext>
            </a:extLst>
          </p:cNvPr>
          <p:cNvSpPr txBox="1">
            <a:spLocks/>
          </p:cNvSpPr>
          <p:nvPr/>
        </p:nvSpPr>
        <p:spPr>
          <a:xfrm>
            <a:off x="979788" y="613840"/>
            <a:ext cx="10483429" cy="604245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2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2000" b="1" dirty="0"/>
              <a:t>Active Listening:  </a:t>
            </a:r>
            <a:r>
              <a:rPr lang="en-US" sz="2000" dirty="0"/>
              <a:t>There are some great resources out there on active listening.  If you have time, there is an excellent book by Nancy Kline - </a:t>
            </a:r>
            <a:r>
              <a:rPr lang="en-US" sz="2000" i="1" dirty="0"/>
              <a:t>Time to Think: Listening to Ignite the Human Mind</a:t>
            </a:r>
            <a:r>
              <a:rPr lang="en-US" sz="2000" dirty="0"/>
              <a:t>. </a:t>
            </a:r>
            <a:r>
              <a:rPr lang="en-US" sz="2000" dirty="0">
                <a:hlinkClick r:id="rId2"/>
              </a:rPr>
              <a:t>https://www.amazon.co.uk/Time-Think-Listening-Ignite-Human/dp/0706377451</a:t>
            </a:r>
            <a:endParaRPr lang="en-US" sz="2000" dirty="0"/>
          </a:p>
          <a:p>
            <a:endParaRPr lang="en-US" sz="2000" dirty="0"/>
          </a:p>
          <a:p>
            <a:r>
              <a:rPr lang="en-US" sz="2000" b="1" dirty="0"/>
              <a:t>Emotional Intelligence (EI):</a:t>
            </a:r>
            <a:r>
              <a:rPr lang="en-US" sz="2000" dirty="0"/>
              <a:t> Wikipedia is a great resource, and this is certainly true on the subject of emotional intelligence. </a:t>
            </a:r>
            <a:r>
              <a:rPr lang="en-US" sz="2000" dirty="0">
                <a:hlinkClick r:id="rId3"/>
              </a:rPr>
              <a:t>https://en.wikipedia.org/wiki/Emotional_intelligence</a:t>
            </a:r>
            <a:endParaRPr lang="en-US" sz="2000" dirty="0"/>
          </a:p>
          <a:p>
            <a:r>
              <a:rPr lang="en-US" sz="2000" dirty="0"/>
              <a:t>If you would like to explore the subject in real depth, there are EI diagnostic tools that will help you understand your strengths and weaknesses as a basis for developing your skills.</a:t>
            </a:r>
          </a:p>
          <a:p>
            <a:endParaRPr lang="en-US" sz="2000" dirty="0"/>
          </a:p>
          <a:p>
            <a:r>
              <a:rPr lang="en-GB" sz="2000" dirty="0"/>
              <a:t>For more detail on Zoom’s seven tips for </a:t>
            </a:r>
            <a:r>
              <a:rPr lang="en-GB" sz="2000" b="1" dirty="0"/>
              <a:t>Meeting Etiquette</a:t>
            </a:r>
            <a:r>
              <a:rPr lang="en-GB" sz="2000" dirty="0"/>
              <a:t>:  </a:t>
            </a:r>
            <a:r>
              <a:rPr lang="en-GB" sz="2000" dirty="0">
                <a:hlinkClick r:id="rId4"/>
              </a:rPr>
              <a:t>https://blog.zoom.us/video-meeting-etiquette-tips/</a:t>
            </a:r>
            <a:endParaRPr lang="en-GB" sz="2000" dirty="0"/>
          </a:p>
          <a:p>
            <a:endParaRPr lang="en-US" sz="2000" dirty="0"/>
          </a:p>
          <a:p>
            <a:r>
              <a:rPr lang="en-US" sz="2000" dirty="0"/>
              <a:t>For more details on </a:t>
            </a:r>
            <a:r>
              <a:rPr lang="en-US" sz="2000" dirty="0" err="1"/>
              <a:t>Kaspersy’s</a:t>
            </a:r>
            <a:r>
              <a:rPr lang="en-US" sz="2000" dirty="0"/>
              <a:t> </a:t>
            </a:r>
            <a:r>
              <a:rPr lang="en-US" sz="2000" b="1" dirty="0"/>
              <a:t>Digital Safety </a:t>
            </a:r>
            <a:r>
              <a:rPr lang="en-US" sz="2000" dirty="0"/>
              <a:t>tips, </a:t>
            </a:r>
            <a:r>
              <a:rPr lang="en-US" sz="2000" dirty="0">
                <a:hlinkClick r:id="rId5"/>
              </a:rPr>
              <a:t>https://usa.kaspersky.com/resource-center/preemptive-safety/top-10-internet-safety-rules-and-what-not-to-do-online</a:t>
            </a:r>
            <a:endParaRPr lang="en-US" sz="2000" dirty="0"/>
          </a:p>
          <a:p>
            <a:endParaRPr lang="en-US" sz="2000" dirty="0"/>
          </a:p>
          <a:p>
            <a:r>
              <a:rPr lang="en-US" sz="2000" b="1" dirty="0"/>
              <a:t>Presenteeism: </a:t>
            </a:r>
            <a:r>
              <a:rPr lang="en-US" sz="2000" dirty="0"/>
              <a:t>The term presenteeism was originally coined by Professor Sir Cary Cooper </a:t>
            </a:r>
            <a:r>
              <a:rPr lang="en-GB" sz="2000" b="0" i="0" u="none" strike="noStrike" dirty="0">
                <a:effectLst/>
              </a:rPr>
              <a:t>Professor of Organisational Psychology and Health at the </a:t>
            </a:r>
            <a:r>
              <a:rPr lang="en-GB" sz="2000" b="0" i="1" u="none" strike="noStrike" dirty="0">
                <a:effectLst/>
              </a:rPr>
              <a:t>Alliance Manchester Business School</a:t>
            </a:r>
            <a:r>
              <a:rPr lang="en-GB" sz="2000" b="0" i="0" u="none" strike="noStrike" dirty="0">
                <a:effectLst/>
              </a:rPr>
              <a:t>, he is recognised as a world leading expert on wellbeing and workplace issues.  Here is his website:</a:t>
            </a:r>
            <a:endParaRPr lang="en-US" sz="2000" dirty="0"/>
          </a:p>
          <a:p>
            <a:r>
              <a:rPr lang="en-US" sz="2000" dirty="0">
                <a:hlinkClick r:id="rId6"/>
              </a:rPr>
              <a:t>https://www.robertsoncooper.com/blog/what-is-presenteeism/</a:t>
            </a:r>
            <a:endParaRPr lang="en-US" sz="2000" dirty="0"/>
          </a:p>
          <a:p>
            <a:endParaRPr lang="en-US" sz="2000" dirty="0"/>
          </a:p>
        </p:txBody>
      </p:sp>
    </p:spTree>
    <p:extLst>
      <p:ext uri="{BB962C8B-B14F-4D97-AF65-F5344CB8AC3E}">
        <p14:creationId xmlns:p14="http://schemas.microsoft.com/office/powerpoint/2010/main" val="180503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a:t>Introduction to the Module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01882" y="1630873"/>
            <a:ext cx="10483429" cy="4439577"/>
          </a:xfrm>
        </p:spPr>
        <p:txBody>
          <a:bodyPr/>
          <a:lstStyle/>
          <a:p>
            <a:r>
              <a:rPr lang="en-US" sz="2000" b="1" dirty="0"/>
              <a:t>Teleworking, </a:t>
            </a:r>
            <a:r>
              <a:rPr lang="en-US" sz="2000" dirty="0"/>
              <a:t>also known as remote work or telecommuting, refers to a work arrangement in which employees carry out their job responsibilities from a location outside the traditional office environment.  It involves using digital technologies such as computers, the internet, and communication tools to connect with colleagues, access work-related information, and perform tasks without the need to be physically present at a central office location.   Whether we like if or not, some degree of teleworking has become an integral aspect of many professionals' lives.</a:t>
            </a:r>
          </a:p>
          <a:p>
            <a:endParaRPr lang="en-US" sz="2000" dirty="0"/>
          </a:p>
          <a:p>
            <a:r>
              <a:rPr lang="en-US" sz="2000" dirty="0"/>
              <a:t>The move towards teleworking has accelerated in recent years, in part due to the Covid pandemic, and increasing numbers of employers are seeing that there are potential advantages for their business and their staff.   These potential advantages are however just that – potential - and require much more than just the right IT systems.    It also means having the right culture and policies, establishing effective routines, ensuring work-life balance, maintaining a sense of inclusion, the right equipment, appropriate training, support and supervision, all of which and more require great Digital Leadership. </a:t>
            </a:r>
          </a:p>
          <a:p>
            <a:endParaRPr lang="en-US" sz="2000" dirty="0"/>
          </a:p>
          <a:p>
            <a:endParaRPr lang="en-US" sz="2000" b="1"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lIns="91440" tIns="45720" rIns="91440" bIns="45720" anchor="t">
            <a:noAutofit/>
          </a:bodyPr>
          <a:lstStyle/>
          <a:p>
            <a:r>
              <a:rPr lang="fi-FI" sz="11600" dirty="0">
                <a:latin typeface="Calibri"/>
                <a:ea typeface="Calibri"/>
                <a:cs typeface="Calibri"/>
              </a:rPr>
              <a:t>07</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SECTION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a:latin typeface="Calibri"/>
                <a:ea typeface="Calibri"/>
                <a:cs typeface="Calibri"/>
              </a:rPr>
              <a:t>Quiz</a:t>
            </a:r>
            <a:endParaRPr lang="pl-PL" b="1" dirty="0">
              <a:ea typeface="Calibri"/>
            </a:endParaRPr>
          </a:p>
        </p:txBody>
      </p:sp>
      <p:pic>
        <p:nvPicPr>
          <p:cNvPr id="8" name="Picture Placeholder 7" descr="Obraz zawierający osoba, dłoń&#10;&#10;Opis wygenerowany automatycznie">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841657" y="0"/>
            <a:ext cx="5364392" cy="6325815"/>
          </a:xfrm>
        </p:spPr>
      </p:pic>
    </p:spTree>
    <p:extLst>
      <p:ext uri="{BB962C8B-B14F-4D97-AF65-F5344CB8AC3E}">
        <p14:creationId xmlns:p14="http://schemas.microsoft.com/office/powerpoint/2010/main" val="2370687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lupa&#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en-US" sz="2800" dirty="0"/>
              <a:t>Test what you’ve learned - quiz!</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51</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592056"/>
            <a:ext cx="5519942" cy="5077685"/>
          </a:xfrm>
        </p:spPr>
        <p:txBody>
          <a:bodyPr lIns="91440" tIns="45720" rIns="91440" bIns="45720" numCol="1" spcCol="288000" anchor="t">
            <a:noAutofit/>
          </a:bodyPr>
          <a:lstStyle/>
          <a:p>
            <a:pPr marL="342900" lvl="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Which of the following are characteristic of Digital Leadership?</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a:ea typeface="Calibri" panose="020F0502020204030204" pitchFamily="34" charset="0"/>
              </a:rPr>
              <a:t>People Focus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a:ea typeface="Calibri" panose="020F0502020204030204" pitchFamily="34" charset="0"/>
              </a:rPr>
              <a:t>Technical Expertise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a:ea typeface="Calibri" panose="020F0502020204030204" pitchFamily="34" charset="0"/>
              </a:rPr>
              <a:t>Modelling Behaviour</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a:ea typeface="Calibri" panose="020F0502020204030204" pitchFamily="34" charset="0"/>
              </a:rPr>
              <a:t>Digital Savvy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Which of the following are positive behaviours to model?</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Taking regular screen breaks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Working long hours </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Regularly leaving your chair to move or stretch</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a:ea typeface="Calibri" panose="020F0502020204030204" pitchFamily="34" charset="0"/>
              </a:rPr>
              <a:t>Sending emails at weekends.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Presenteeism is: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Being office based rather than remotely based</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Working long hours and therefore no longer effective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Being at work when sick</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Getting to the office very early</a:t>
            </a:r>
            <a:endParaRPr lang="en-US" sz="1400" b="1" kern="100" dirty="0">
              <a:ea typeface="Calibri" panose="020F0502020204030204" pitchFamily="34" charset="0"/>
            </a:endParaRPr>
          </a:p>
          <a:p>
            <a:pPr marL="342900" lvl="0" indent="-342900">
              <a:lnSpc>
                <a:spcPct val="107000"/>
              </a:lnSpc>
              <a:spcAft>
                <a:spcPts val="600"/>
              </a:spcAft>
              <a:buFont typeface="+mj-lt"/>
              <a:buAutoNum type="arabicPeriod"/>
            </a:pPr>
            <a:r>
              <a:rPr lang="en-US" sz="1400" b="1" kern="100" dirty="0">
                <a:ea typeface="Calibri" panose="020F0502020204030204" pitchFamily="34" charset="0"/>
              </a:rPr>
              <a:t>Compared to Absenteeism, what are the estimated costs of Presenteeism</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About </a:t>
            </a:r>
            <a:r>
              <a:rPr lang="en-US" sz="1400" kern="100" dirty="0">
                <a:ea typeface="Calibri" panose="020F0502020204030204" pitchFamily="34" charset="0"/>
              </a:rPr>
              <a:t>h</a:t>
            </a:r>
            <a:r>
              <a:rPr lang="en-US" sz="1400" kern="100" dirty="0">
                <a:effectLst/>
                <a:latin typeface="Calibri" panose="020F0502020204030204" pitchFamily="34" charset="0"/>
                <a:ea typeface="Calibri" panose="020F0502020204030204" pitchFamily="34" charset="0"/>
                <a:cs typeface="Calibri" panose="020F0502020204030204" pitchFamily="34" charset="0"/>
              </a:rPr>
              <a:t>alf</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About the same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About double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a:ea typeface="Calibri" panose="020F0502020204030204" pitchFamily="34" charset="0"/>
              </a:rPr>
              <a:t>Four times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US" sz="1400"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44295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flipH="1">
            <a:off x="6799920" y="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en-US" sz="3200" dirty="0"/>
              <a:t>Test what you've learned - quiz!</a:t>
            </a:r>
            <a:endParaRPr lang="pl-PL"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283491"/>
            <a:ext cx="5558219" cy="5458091"/>
          </a:xfrm>
        </p:spPr>
        <p:txBody>
          <a:bodyPr lIns="91440" tIns="45720" rIns="91440" bIns="45720" numCol="1" spcCol="288000" anchor="t">
            <a:normAutofit/>
          </a:bodyPr>
          <a:lstStyle/>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Which of the following </a:t>
            </a:r>
            <a:r>
              <a:rPr lang="en-US" sz="1400" b="1" kern="100" dirty="0">
                <a:ea typeface="Calibri" panose="020F0502020204030204" pitchFamily="34" charset="0"/>
              </a:rPr>
              <a:t>is NOT a </a:t>
            </a:r>
            <a:r>
              <a:rPr lang="en-US" sz="1400" b="1" kern="100" dirty="0">
                <a:effectLst/>
                <a:latin typeface="Calibri" panose="020F0502020204030204" pitchFamily="34" charset="0"/>
                <a:ea typeface="Calibri" panose="020F0502020204030204" pitchFamily="34" charset="0"/>
                <a:cs typeface="Calibri" panose="020F0502020204030204" pitchFamily="34" charset="0"/>
              </a:rPr>
              <a:t>core components of Emotional Intelligence?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Empathy</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Effective </a:t>
            </a:r>
            <a:r>
              <a:rPr lang="en-US" sz="1400" kern="100" dirty="0">
                <a:ea typeface="Calibri" panose="020F0502020204030204" pitchFamily="34" charset="0"/>
              </a:rPr>
              <a:t>c</a:t>
            </a:r>
            <a:r>
              <a:rPr lang="en-US" sz="1400" kern="100" dirty="0">
                <a:effectLst/>
                <a:latin typeface="Calibri" panose="020F0502020204030204" pitchFamily="34" charset="0"/>
                <a:ea typeface="Calibri" panose="020F0502020204030204" pitchFamily="34" charset="0"/>
                <a:cs typeface="Calibri" panose="020F0502020204030204" pitchFamily="34" charset="0"/>
              </a:rPr>
              <a:t>ommunication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a:ea typeface="Calibri" panose="020F0502020204030204" pitchFamily="34" charset="0"/>
              </a:rPr>
              <a:t>Self-awareness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 good sense of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humour</a:t>
            </a:r>
            <a:endParaRPr lang="en-US" sz="1400" kern="100" dirty="0">
              <a:ea typeface="Calibri" panose="020F0502020204030204" pitchFamily="34" charset="0"/>
            </a:endParaRPr>
          </a:p>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After identifying the hazards and  determining the risks, what come next?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Eliminate the risk</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a:ea typeface="Calibri" panose="020F0502020204030204" pitchFamily="34" charset="0"/>
              </a:rPr>
              <a:t>Record and manage the the risk</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a:ea typeface="Calibri" panose="020F0502020204030204" pitchFamily="34" charset="0"/>
              </a:rPr>
              <a:t>Eliminate or if not possible control the risk</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Control the risk</a:t>
            </a:r>
            <a:endParaRPr lang="en-US" sz="1400" kern="100" dirty="0">
              <a:ea typeface="Calibri" panose="020F0502020204030204" pitchFamily="34" charset="0"/>
            </a:endParaRPr>
          </a:p>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Your Professional Digital Reputation is: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Separate from my personal digital life.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a:ea typeface="Calibri" panose="020F0502020204030204" pitchFamily="34" charset="0"/>
              </a:rPr>
              <a:t>Influenced by my whole digital footprint.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Something relevant only to the Marketing team</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Not something I need to worry about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Which </a:t>
            </a:r>
            <a:r>
              <a:rPr lang="en-US" sz="1400" b="1" kern="100" dirty="0">
                <a:ea typeface="Calibri" panose="020F0502020204030204" pitchFamily="34" charset="0"/>
              </a:rPr>
              <a:t>of these things help to keep you safe online?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Choosing strong passwords.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Only making purchases from secure sites.</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Keeping privacy settings on.</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Keeping antivirus software up-to-date.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587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en-US" sz="2800" dirty="0"/>
              <a:t>Test what you've learned - quiz!</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53</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864664"/>
            <a:ext cx="5519942" cy="4105830"/>
          </a:xfrm>
        </p:spPr>
        <p:txBody>
          <a:bodyPr lIns="91440" tIns="45720" rIns="91440" bIns="45720" numCol="1" spcCol="288000" anchor="t">
            <a:noAutofit/>
          </a:bodyPr>
          <a:lstStyle/>
          <a:p>
            <a:pPr>
              <a:lnSpc>
                <a:spcPct val="107000"/>
              </a:lnSpc>
              <a:spcAft>
                <a:spcPts val="800"/>
              </a:spcAft>
            </a:pP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Correct</a:t>
            </a: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answers</a:t>
            </a: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   a, c &amp; 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   a &amp;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3.   b &amp;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4.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   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6.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7.   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   </a:t>
            </a: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All</a:t>
            </a: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four</a:t>
            </a:r>
            <a:endParaRPr lang="pl-PL" sz="24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775235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a:t>Follow our Journey</a:t>
            </a:r>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err="1"/>
              <a:t>www.</a:t>
            </a:r>
            <a:r>
              <a:rPr lang="en-US" b="1" err="1"/>
              <a:t>digiworkwell</a:t>
            </a:r>
            <a:r>
              <a:rPr lang="en-US" err="1"/>
              <a:t>.eu</a:t>
            </a:r>
            <a:endParaRPr lang="en-US"/>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384945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705350" y="221963"/>
            <a:ext cx="6962043" cy="842867"/>
          </a:xfrm>
        </p:spPr>
        <p:txBody>
          <a:bodyPr/>
          <a:lstStyle/>
          <a:p>
            <a:r>
              <a:rPr lang="en-US"/>
              <a:t>Digital Leadership and Teleworking</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l"/>
            <a:r>
              <a:rPr lang="en-GB" sz="2000" b="0" i="0" u="none" strike="noStrike" dirty="0">
                <a:solidFill>
                  <a:srgbClr val="000000"/>
                </a:solidFill>
                <a:effectLst/>
              </a:rPr>
              <a:t>Though the concept of Digital </a:t>
            </a:r>
            <a:r>
              <a:rPr lang="en-GB" sz="2000" dirty="0">
                <a:solidFill>
                  <a:srgbClr val="000000"/>
                </a:solidFill>
              </a:rPr>
              <a:t>L</a:t>
            </a:r>
            <a:r>
              <a:rPr lang="en-GB" sz="2000" b="0" i="0" u="none" strike="noStrike" dirty="0">
                <a:solidFill>
                  <a:srgbClr val="000000"/>
                </a:solidFill>
                <a:effectLst/>
              </a:rPr>
              <a:t>eadership is relatively new, it is grounded in general leadership theory.</a:t>
            </a:r>
          </a:p>
          <a:p>
            <a:pPr algn="l"/>
            <a:endParaRPr lang="en-GB" sz="2000" dirty="0">
              <a:solidFill>
                <a:srgbClr val="000000"/>
              </a:solidFill>
            </a:endParaRPr>
          </a:p>
          <a:p>
            <a:pPr algn="l"/>
            <a:r>
              <a:rPr lang="en-GB" sz="2000" b="0" i="0" u="none" strike="noStrike" dirty="0">
                <a:solidFill>
                  <a:srgbClr val="000000"/>
                </a:solidFill>
                <a:effectLst/>
              </a:rPr>
              <a:t>It was first defined by </a:t>
            </a:r>
            <a:r>
              <a:rPr lang="en-GB" sz="2000" b="0" i="0" u="none" strike="noStrike" dirty="0" err="1">
                <a:solidFill>
                  <a:srgbClr val="000000"/>
                </a:solidFill>
                <a:effectLst/>
              </a:rPr>
              <a:t>Aviolo</a:t>
            </a:r>
            <a:r>
              <a:rPr lang="en-GB" sz="2000" b="0" i="0" u="none" strike="noStrike" dirty="0">
                <a:solidFill>
                  <a:srgbClr val="000000"/>
                </a:solidFill>
                <a:effectLst/>
              </a:rPr>
              <a:t> in 2000 as a "process of social transformation in which advanced information technology mediates in order to affect individuals, groups, and/or organisations' manners, attitudes, emotions, thoughts, and behaviours.”</a:t>
            </a:r>
          </a:p>
          <a:p>
            <a:pPr algn="l"/>
            <a:endParaRPr lang="en-GB" sz="2000" dirty="0">
              <a:solidFill>
                <a:srgbClr val="000000"/>
              </a:solidFill>
            </a:endParaRPr>
          </a:p>
          <a:p>
            <a:pPr algn="l"/>
            <a:r>
              <a:rPr lang="en-GB" sz="2000" b="0" i="0" u="none" strike="noStrike" dirty="0">
                <a:solidFill>
                  <a:srgbClr val="000000"/>
                </a:solidFill>
                <a:effectLst/>
              </a:rPr>
              <a:t>This definition is important as it points to much more that the ‘hard’ technical skills </a:t>
            </a:r>
            <a:r>
              <a:rPr lang="en-GB" sz="2000" dirty="0">
                <a:solidFill>
                  <a:srgbClr val="000000"/>
                </a:solidFill>
              </a:rPr>
              <a:t>required to introduce a new IT system and a thorough understanding of the opportunities and risks.  It also highlights the need for ‘softer’ and often more challenging people and organisational skills.   </a:t>
            </a:r>
            <a:endParaRPr lang="en-GB" sz="2000" b="0" i="0" u="none" strike="noStrike" dirty="0">
              <a:solidFill>
                <a:srgbClr val="000000"/>
              </a:solidFill>
              <a:effectLst/>
            </a:endParaRPr>
          </a:p>
          <a:p>
            <a:pPr algn="l"/>
            <a:endParaRPr lang="en-US" sz="20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Teleworking/Remote Work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16732" y="4382382"/>
            <a:ext cx="5964317" cy="2097365"/>
          </a:xfrm>
        </p:spPr>
        <p:txBody>
          <a:bodyPr/>
          <a:lstStyle/>
          <a:p>
            <a:r>
              <a:rPr lang="en-GB" sz="2000" i="0" u="none" strike="noStrike" dirty="0">
                <a:effectLst/>
                <a:latin typeface="Calibri" panose="020F0502020204030204" pitchFamily="34" charset="0"/>
                <a:cs typeface="Calibri" panose="020F0502020204030204" pitchFamily="34" charset="0"/>
              </a:rPr>
              <a:t>A short training course cannot possibly include everything, but it can more than cover the essentials, especially as our focus is on Teleworking.  </a:t>
            </a:r>
            <a:r>
              <a:rPr lang="en-GB" sz="2000" dirty="0"/>
              <a:t>Links will also be given in each section if you want to learn more.</a:t>
            </a:r>
          </a:p>
          <a:p>
            <a:endParaRPr lang="en-GB" sz="2000" dirty="0"/>
          </a:p>
          <a:p>
            <a:r>
              <a:rPr lang="en-GB" sz="2000" dirty="0"/>
              <a:t>So, let’s start with our model and begin our journey.</a:t>
            </a:r>
          </a:p>
          <a:p>
            <a:endParaRPr lang="en-GB" sz="2000" dirty="0"/>
          </a:p>
          <a:p>
            <a:endParaRPr lang="en-GB" sz="2000" i="0" u="none" strike="noStrike" dirty="0">
              <a:effectLst/>
              <a:latin typeface="Calibri" panose="020F0502020204030204" pitchFamily="34" charset="0"/>
              <a:cs typeface="Calibri" panose="020F0502020204030204" pitchFamily="34" charset="0"/>
            </a:endParaRP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Box 3">
            <a:extLst>
              <a:ext uri="{FF2B5EF4-FFF2-40B4-BE49-F238E27FC236}">
                <a16:creationId xmlns:a16="http://schemas.microsoft.com/office/drawing/2014/main" id="{14BEB9D1-03C0-10AC-7794-C31790482003}"/>
              </a:ext>
            </a:extLst>
          </p:cNvPr>
          <p:cNvSpPr txBox="1"/>
          <p:nvPr/>
        </p:nvSpPr>
        <p:spPr>
          <a:xfrm>
            <a:off x="398308" y="1724115"/>
            <a:ext cx="3686804" cy="2862322"/>
          </a:xfrm>
          <a:prstGeom prst="rect">
            <a:avLst/>
          </a:prstGeom>
          <a:noFill/>
        </p:spPr>
        <p:txBody>
          <a:bodyPr wrap="square" rtlCol="0">
            <a:spAutoFit/>
          </a:bodyPr>
          <a:lstStyle/>
          <a:p>
            <a:pPr algn="l"/>
            <a:r>
              <a:rPr lang="en-GB" sz="2000" i="0" u="none" strike="noStrike" dirty="0">
                <a:effectLst/>
                <a:latin typeface="Calibri" panose="020F0502020204030204" pitchFamily="34" charset="0"/>
                <a:cs typeface="Calibri" panose="020F0502020204030204" pitchFamily="34" charset="0"/>
              </a:rPr>
              <a:t>A bibliometric </a:t>
            </a:r>
            <a:r>
              <a:rPr lang="en-GB" sz="2000" dirty="0">
                <a:latin typeface="Calibri" panose="020F0502020204030204" pitchFamily="34" charset="0"/>
                <a:cs typeface="Calibri" panose="020F0502020204030204" pitchFamily="34" charset="0"/>
              </a:rPr>
              <a:t>a</a:t>
            </a:r>
            <a:r>
              <a:rPr lang="en-GB" sz="2000" i="0" u="none" strike="noStrike" dirty="0">
                <a:effectLst/>
                <a:latin typeface="Calibri" panose="020F0502020204030204" pitchFamily="34" charset="0"/>
                <a:cs typeface="Calibri" panose="020F0502020204030204" pitchFamily="34" charset="0"/>
              </a:rPr>
              <a:t>nalysis of Digital </a:t>
            </a:r>
            <a:r>
              <a:rPr lang="en-GB" sz="2000" dirty="0">
                <a:latin typeface="Calibri" panose="020F0502020204030204" pitchFamily="34" charset="0"/>
                <a:cs typeface="Calibri" panose="020F0502020204030204" pitchFamily="34" charset="0"/>
              </a:rPr>
              <a:t>L</a:t>
            </a:r>
            <a:r>
              <a:rPr lang="en-GB" sz="2000" i="0" u="none" strike="noStrike" dirty="0">
                <a:effectLst/>
                <a:latin typeface="Calibri" panose="020F0502020204030204" pitchFamily="34" charset="0"/>
                <a:cs typeface="Calibri" panose="020F0502020204030204" pitchFamily="34" charset="0"/>
              </a:rPr>
              <a:t>eadership (Tigre et al, 2023) that looked at 79 </a:t>
            </a:r>
            <a:r>
              <a:rPr lang="en-GB" sz="2000" dirty="0">
                <a:latin typeface="Calibri" panose="020F0502020204030204" pitchFamily="34" charset="0"/>
                <a:cs typeface="Calibri" panose="020F0502020204030204" pitchFamily="34" charset="0"/>
              </a:rPr>
              <a:t>papers in </a:t>
            </a:r>
            <a:r>
              <a:rPr lang="en-GB" sz="2000" i="0" u="none" strike="noStrike" dirty="0">
                <a:effectLst/>
                <a:latin typeface="Calibri" panose="020F0502020204030204" pitchFamily="34" charset="0"/>
                <a:cs typeface="Calibri" panose="020F0502020204030204" pitchFamily="34" charset="0"/>
              </a:rPr>
              <a:t>peer reviewed journals identified four core characteristics required of digital leaders.  This provides an excellent model for helping us think about Digital Leadership.</a:t>
            </a:r>
          </a:p>
          <a:p>
            <a:pPr algn="l"/>
            <a:endParaRPr lang="en-GB" sz="2000" dirty="0">
              <a:latin typeface="Calibri" panose="020F0502020204030204" pitchFamily="34" charset="0"/>
              <a:cs typeface="Calibri" panose="020F0502020204030204" pitchFamily="34" charset="0"/>
            </a:endParaRPr>
          </a:p>
        </p:txBody>
      </p:sp>
      <p:sp>
        <p:nvSpPr>
          <p:cNvPr id="5" name="Text Placeholder 2">
            <a:extLst>
              <a:ext uri="{FF2B5EF4-FFF2-40B4-BE49-F238E27FC236}">
                <a16:creationId xmlns:a16="http://schemas.microsoft.com/office/drawing/2014/main" id="{B9BB8602-DFDB-D8B5-6AEF-A957639DABA5}"/>
              </a:ext>
            </a:extLst>
          </p:cNvPr>
          <p:cNvSpPr txBox="1">
            <a:spLocks/>
          </p:cNvSpPr>
          <p:nvPr/>
        </p:nvSpPr>
        <p:spPr>
          <a:xfrm>
            <a:off x="550708" y="1534991"/>
            <a:ext cx="5964317" cy="469326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sz="2000"/>
          </a:p>
          <a:p>
            <a:endParaRPr lang="en-US" sz="2000" b="1"/>
          </a:p>
          <a:p>
            <a:endParaRPr lang="en-US" sz="2000" b="1" dirty="0">
              <a:solidFill>
                <a:srgbClr val="FF0000"/>
              </a:solidFill>
            </a:endParaRPr>
          </a:p>
        </p:txBody>
      </p:sp>
      <p:sp>
        <p:nvSpPr>
          <p:cNvPr id="7" name="Oval 6">
            <a:extLst>
              <a:ext uri="{FF2B5EF4-FFF2-40B4-BE49-F238E27FC236}">
                <a16:creationId xmlns:a16="http://schemas.microsoft.com/office/drawing/2014/main" id="{B8ED81CD-EDA2-3067-D471-59FE7C2E41C5}"/>
              </a:ext>
            </a:extLst>
          </p:cNvPr>
          <p:cNvSpPr/>
          <p:nvPr/>
        </p:nvSpPr>
        <p:spPr>
          <a:xfrm>
            <a:off x="4085113" y="1828800"/>
            <a:ext cx="2429912" cy="2357251"/>
          </a:xfrm>
          <a:prstGeom prst="ellipse">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9DAA83F4-9E8D-F529-0433-5140B6B05969}"/>
              </a:ext>
            </a:extLst>
          </p:cNvPr>
          <p:cNvCxnSpPr>
            <a:stCxn id="7" idx="0"/>
            <a:endCxn id="7" idx="4"/>
          </p:cNvCxnSpPr>
          <p:nvPr/>
        </p:nvCxnSpPr>
        <p:spPr>
          <a:xfrm>
            <a:off x="5300069" y="1828800"/>
            <a:ext cx="0" cy="2357251"/>
          </a:xfrm>
          <a:prstGeom prst="line">
            <a:avLst/>
          </a:prstGeom>
          <a:ln w="19050">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1136808D-5A08-D166-FF86-77A98CE3D786}"/>
              </a:ext>
            </a:extLst>
          </p:cNvPr>
          <p:cNvCxnSpPr>
            <a:stCxn id="7" idx="2"/>
            <a:endCxn id="7" idx="6"/>
          </p:cNvCxnSpPr>
          <p:nvPr/>
        </p:nvCxnSpPr>
        <p:spPr>
          <a:xfrm>
            <a:off x="4085113" y="3007426"/>
            <a:ext cx="2429912"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7AE73C4-D173-91B7-D25D-C9FD5EE1D9DB}"/>
              </a:ext>
            </a:extLst>
          </p:cNvPr>
          <p:cNvSpPr/>
          <p:nvPr/>
        </p:nvSpPr>
        <p:spPr>
          <a:xfrm>
            <a:off x="4856872" y="2582655"/>
            <a:ext cx="872837" cy="839055"/>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2BD0C6C-8CAC-DBC1-AADF-8D1E2818BA60}"/>
              </a:ext>
            </a:extLst>
          </p:cNvPr>
          <p:cNvSpPr txBox="1"/>
          <p:nvPr/>
        </p:nvSpPr>
        <p:spPr>
          <a:xfrm>
            <a:off x="4383499" y="2214425"/>
            <a:ext cx="622991" cy="461665"/>
          </a:xfrm>
          <a:prstGeom prst="rect">
            <a:avLst/>
          </a:prstGeom>
          <a:noFill/>
        </p:spPr>
        <p:txBody>
          <a:bodyPr wrap="none" rtlCol="0">
            <a:spAutoFit/>
          </a:bodyPr>
          <a:lstStyle/>
          <a:p>
            <a:pPr algn="ctr"/>
            <a:r>
              <a:rPr lang="en-GB" sz="1200" b="1" dirty="0">
                <a:solidFill>
                  <a:srgbClr val="7030A0"/>
                </a:solidFill>
                <a:latin typeface="Calibri" panose="020F0502020204030204" pitchFamily="34" charset="0"/>
                <a:cs typeface="Calibri" panose="020F0502020204030204" pitchFamily="34" charset="0"/>
              </a:rPr>
              <a:t>People</a:t>
            </a:r>
          </a:p>
          <a:p>
            <a:pPr algn="ctr"/>
            <a:r>
              <a:rPr lang="en-GB" sz="1200" b="1" dirty="0">
                <a:solidFill>
                  <a:srgbClr val="7030A0"/>
                </a:solidFill>
                <a:latin typeface="Calibri" panose="020F0502020204030204" pitchFamily="34" charset="0"/>
                <a:cs typeface="Calibri" panose="020F0502020204030204" pitchFamily="34" charset="0"/>
              </a:rPr>
              <a:t>Focus</a:t>
            </a:r>
          </a:p>
        </p:txBody>
      </p:sp>
      <p:sp>
        <p:nvSpPr>
          <p:cNvPr id="14" name="TextBox 13">
            <a:extLst>
              <a:ext uri="{FF2B5EF4-FFF2-40B4-BE49-F238E27FC236}">
                <a16:creationId xmlns:a16="http://schemas.microsoft.com/office/drawing/2014/main" id="{90617B16-4D9A-AD81-9D6D-4B3658532D54}"/>
              </a:ext>
            </a:extLst>
          </p:cNvPr>
          <p:cNvSpPr txBox="1"/>
          <p:nvPr/>
        </p:nvSpPr>
        <p:spPr>
          <a:xfrm>
            <a:off x="5602625" y="3301236"/>
            <a:ext cx="633635" cy="461665"/>
          </a:xfrm>
          <a:prstGeom prst="rect">
            <a:avLst/>
          </a:prstGeom>
          <a:noFill/>
        </p:spPr>
        <p:txBody>
          <a:bodyPr wrap="none" rtlCol="0">
            <a:spAutoFit/>
          </a:bodyPr>
          <a:lstStyle/>
          <a:p>
            <a:pPr algn="ctr"/>
            <a:r>
              <a:rPr lang="en-GB" sz="1200" b="1" dirty="0">
                <a:solidFill>
                  <a:srgbClr val="7030A0"/>
                </a:solidFill>
                <a:latin typeface="Calibri" panose="020F0502020204030204" pitchFamily="34" charset="0"/>
                <a:cs typeface="Calibri" panose="020F0502020204030204" pitchFamily="34" charset="0"/>
              </a:rPr>
              <a:t>Digital </a:t>
            </a:r>
          </a:p>
          <a:p>
            <a:pPr algn="ctr"/>
            <a:r>
              <a:rPr lang="en-GB" sz="1200" b="1" dirty="0">
                <a:solidFill>
                  <a:srgbClr val="7030A0"/>
                </a:solidFill>
                <a:latin typeface="Calibri" panose="020F0502020204030204" pitchFamily="34" charset="0"/>
                <a:cs typeface="Calibri" panose="020F0502020204030204" pitchFamily="34" charset="0"/>
              </a:rPr>
              <a:t>Savvy</a:t>
            </a:r>
          </a:p>
        </p:txBody>
      </p:sp>
      <p:sp>
        <p:nvSpPr>
          <p:cNvPr id="15" name="TextBox 14">
            <a:extLst>
              <a:ext uri="{FF2B5EF4-FFF2-40B4-BE49-F238E27FC236}">
                <a16:creationId xmlns:a16="http://schemas.microsoft.com/office/drawing/2014/main" id="{3C2861BA-DB9D-BE00-2B47-5CD70C4E9BF9}"/>
              </a:ext>
            </a:extLst>
          </p:cNvPr>
          <p:cNvSpPr txBox="1"/>
          <p:nvPr/>
        </p:nvSpPr>
        <p:spPr>
          <a:xfrm>
            <a:off x="4292582" y="3317063"/>
            <a:ext cx="924164" cy="461665"/>
          </a:xfrm>
          <a:prstGeom prst="rect">
            <a:avLst/>
          </a:prstGeom>
          <a:noFill/>
        </p:spPr>
        <p:txBody>
          <a:bodyPr wrap="none" rtlCol="0">
            <a:spAutoFit/>
          </a:bodyPr>
          <a:lstStyle/>
          <a:p>
            <a:pPr algn="ctr"/>
            <a:r>
              <a:rPr lang="en-GB" sz="1200" b="1" dirty="0">
                <a:solidFill>
                  <a:srgbClr val="7030A0"/>
                </a:solidFill>
                <a:latin typeface="Calibri" panose="020F0502020204030204" pitchFamily="34" charset="0"/>
                <a:cs typeface="Calibri" panose="020F0502020204030204" pitchFamily="34" charset="0"/>
              </a:rPr>
              <a:t>Future</a:t>
            </a:r>
          </a:p>
          <a:p>
            <a:pPr algn="ctr"/>
            <a:r>
              <a:rPr lang="en-GB" sz="1200" b="1" dirty="0">
                <a:solidFill>
                  <a:srgbClr val="7030A0"/>
                </a:solidFill>
                <a:latin typeface="Calibri" panose="020F0502020204030204" pitchFamily="34" charset="0"/>
                <a:cs typeface="Calibri" panose="020F0502020204030204" pitchFamily="34" charset="0"/>
              </a:rPr>
              <a:t>Orientation</a:t>
            </a:r>
          </a:p>
        </p:txBody>
      </p:sp>
      <p:sp>
        <p:nvSpPr>
          <p:cNvPr id="16" name="TextBox 15">
            <a:extLst>
              <a:ext uri="{FF2B5EF4-FFF2-40B4-BE49-F238E27FC236}">
                <a16:creationId xmlns:a16="http://schemas.microsoft.com/office/drawing/2014/main" id="{22AC1D28-5E19-30F6-3FAA-6661CE7308AE}"/>
              </a:ext>
            </a:extLst>
          </p:cNvPr>
          <p:cNvSpPr txBox="1"/>
          <p:nvPr/>
        </p:nvSpPr>
        <p:spPr>
          <a:xfrm>
            <a:off x="5501701" y="2219685"/>
            <a:ext cx="835485" cy="461665"/>
          </a:xfrm>
          <a:prstGeom prst="rect">
            <a:avLst/>
          </a:prstGeom>
          <a:noFill/>
        </p:spPr>
        <p:txBody>
          <a:bodyPr wrap="none" rtlCol="0">
            <a:spAutoFit/>
          </a:bodyPr>
          <a:lstStyle/>
          <a:p>
            <a:r>
              <a:rPr lang="en-GB" sz="1200" b="1" dirty="0">
                <a:solidFill>
                  <a:srgbClr val="7030A0"/>
                </a:solidFill>
                <a:latin typeface="Calibri" panose="020F0502020204030204" pitchFamily="34" charset="0"/>
                <a:cs typeface="Calibri" panose="020F0502020204030204" pitchFamily="34" charset="0"/>
              </a:rPr>
              <a:t>Modelling</a:t>
            </a:r>
          </a:p>
          <a:p>
            <a:r>
              <a:rPr lang="en-GB" sz="1200" b="1" dirty="0">
                <a:solidFill>
                  <a:srgbClr val="7030A0"/>
                </a:solidFill>
                <a:latin typeface="Calibri" panose="020F0502020204030204" pitchFamily="34" charset="0"/>
                <a:cs typeface="Calibri" panose="020F0502020204030204" pitchFamily="34" charset="0"/>
              </a:rPr>
              <a:t>Behaviour</a:t>
            </a:r>
          </a:p>
        </p:txBody>
      </p:sp>
      <p:sp>
        <p:nvSpPr>
          <p:cNvPr id="17" name="TextBox 16">
            <a:extLst>
              <a:ext uri="{FF2B5EF4-FFF2-40B4-BE49-F238E27FC236}">
                <a16:creationId xmlns:a16="http://schemas.microsoft.com/office/drawing/2014/main" id="{489FA975-87FD-79D2-5EA3-3566103E253D}"/>
              </a:ext>
            </a:extLst>
          </p:cNvPr>
          <p:cNvSpPr txBox="1"/>
          <p:nvPr/>
        </p:nvSpPr>
        <p:spPr>
          <a:xfrm>
            <a:off x="4856976" y="2785428"/>
            <a:ext cx="881716" cy="461665"/>
          </a:xfrm>
          <a:prstGeom prst="rect">
            <a:avLst/>
          </a:prstGeom>
          <a:noFill/>
        </p:spPr>
        <p:txBody>
          <a:bodyPr wrap="none" rtlCol="0">
            <a:spAutoFit/>
          </a:bodyPr>
          <a:lstStyle/>
          <a:p>
            <a:pPr algn="ctr"/>
            <a:r>
              <a:rPr lang="en-GB" sz="1200" b="1" dirty="0">
                <a:solidFill>
                  <a:schemeClr val="bg1"/>
                </a:solidFill>
                <a:latin typeface="Calibri" panose="020F0502020204030204" pitchFamily="34" charset="0"/>
                <a:cs typeface="Calibri" panose="020F0502020204030204" pitchFamily="34" charset="0"/>
              </a:rPr>
              <a:t>Digital</a:t>
            </a:r>
          </a:p>
          <a:p>
            <a:pPr algn="ctr"/>
            <a:r>
              <a:rPr lang="en-GB" sz="1200" b="1" dirty="0">
                <a:solidFill>
                  <a:schemeClr val="bg1"/>
                </a:solidFill>
                <a:latin typeface="Calibri" panose="020F0502020204030204" pitchFamily="34" charset="0"/>
                <a:cs typeface="Calibri" panose="020F0502020204030204" pitchFamily="34" charset="0"/>
              </a:rPr>
              <a:t>Leadership</a:t>
            </a:r>
          </a:p>
        </p:txBody>
      </p:sp>
    </p:spTree>
    <p:extLst>
      <p:ext uri="{BB962C8B-B14F-4D97-AF65-F5344CB8AC3E}">
        <p14:creationId xmlns:p14="http://schemas.microsoft.com/office/powerpoint/2010/main" val="140457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4" y="624248"/>
            <a:ext cx="10483431" cy="804265"/>
          </a:xfrm>
        </p:spPr>
        <p:txBody>
          <a:bodyPr/>
          <a:lstStyle/>
          <a:p>
            <a:r>
              <a:rPr lang="en-IE" dirty="0"/>
              <a:t>Digital Leadership and Teleworking</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854280" y="1611170"/>
            <a:ext cx="4683760" cy="194545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1D58AEF5-BD0B-407A-B0E3-C8BDAE8064AB}"/>
              </a:ext>
            </a:extLst>
          </p:cNvPr>
          <p:cNvSpPr/>
          <p:nvPr/>
        </p:nvSpPr>
        <p:spPr>
          <a:xfrm>
            <a:off x="6918110" y="1568655"/>
            <a:ext cx="4598842" cy="1987968"/>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906909" y="1611170"/>
            <a:ext cx="4509689" cy="1446550"/>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People Focus</a:t>
            </a: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This includes characteristics such as effective communication and listening skills, emotional intelligence and building trust-based relationships.</a:t>
            </a:r>
            <a:endParaRPr lang="en-IE" dirty="0"/>
          </a:p>
        </p:txBody>
      </p:sp>
      <p:sp>
        <p:nvSpPr>
          <p:cNvPr id="8" name="TextBox 7">
            <a:extLst>
              <a:ext uri="{FF2B5EF4-FFF2-40B4-BE49-F238E27FC236}">
                <a16:creationId xmlns:a16="http://schemas.microsoft.com/office/drawing/2014/main" id="{76E28AD6-98F1-161B-CD1D-3E1B8160D7C8}"/>
              </a:ext>
            </a:extLst>
          </p:cNvPr>
          <p:cNvSpPr txBox="1"/>
          <p:nvPr/>
        </p:nvSpPr>
        <p:spPr>
          <a:xfrm>
            <a:off x="6957760" y="1623885"/>
            <a:ext cx="4489690" cy="1692771"/>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Modelling Behaviour</a:t>
            </a: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This is about setting a good example to others through modelling expected behaviour.</a:t>
            </a: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It is concerned with personal ethics and showing adaptability, integrity and authenticity.  </a:t>
            </a:r>
            <a:endParaRPr lang="en-IE" dirty="0"/>
          </a:p>
        </p:txBody>
      </p:sp>
      <p:sp>
        <p:nvSpPr>
          <p:cNvPr id="3" name="Rectangle: Rounded Corners 3">
            <a:extLst>
              <a:ext uri="{FF2B5EF4-FFF2-40B4-BE49-F238E27FC236}">
                <a16:creationId xmlns:a16="http://schemas.microsoft.com/office/drawing/2014/main" id="{7A122604-C1A2-58F1-6233-5DDAE51517E2}"/>
              </a:ext>
            </a:extLst>
          </p:cNvPr>
          <p:cNvSpPr/>
          <p:nvPr/>
        </p:nvSpPr>
        <p:spPr>
          <a:xfrm>
            <a:off x="6957760" y="3836907"/>
            <a:ext cx="4683760" cy="194545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4">
            <a:extLst>
              <a:ext uri="{FF2B5EF4-FFF2-40B4-BE49-F238E27FC236}">
                <a16:creationId xmlns:a16="http://schemas.microsoft.com/office/drawing/2014/main" id="{6BD6813F-B2DE-3F63-C4D7-41128BB80AD0}"/>
              </a:ext>
            </a:extLst>
          </p:cNvPr>
          <p:cNvSpPr/>
          <p:nvPr/>
        </p:nvSpPr>
        <p:spPr>
          <a:xfrm>
            <a:off x="939198" y="3836907"/>
            <a:ext cx="4598842" cy="1987968"/>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9A7D4EF0-7BAB-BA1F-954D-8A0E91E7D510}"/>
              </a:ext>
            </a:extLst>
          </p:cNvPr>
          <p:cNvSpPr txBox="1"/>
          <p:nvPr/>
        </p:nvSpPr>
        <p:spPr>
          <a:xfrm>
            <a:off x="7232080" y="3917476"/>
            <a:ext cx="4135120" cy="1446550"/>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Digital Savvy</a:t>
            </a: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This includes having the skills to stay safe, maintain a positive digital reputation and collaborate effectively in the digital world. </a:t>
            </a:r>
            <a:endParaRPr lang="en-IE" dirty="0"/>
          </a:p>
        </p:txBody>
      </p:sp>
      <p:sp>
        <p:nvSpPr>
          <p:cNvPr id="11" name="TextBox 10">
            <a:extLst>
              <a:ext uri="{FF2B5EF4-FFF2-40B4-BE49-F238E27FC236}">
                <a16:creationId xmlns:a16="http://schemas.microsoft.com/office/drawing/2014/main" id="{04FB755F-D1DD-4D23-83C3-A521AF2A1BAD}"/>
              </a:ext>
            </a:extLst>
          </p:cNvPr>
          <p:cNvSpPr txBox="1"/>
          <p:nvPr/>
        </p:nvSpPr>
        <p:spPr>
          <a:xfrm>
            <a:off x="939198" y="3917476"/>
            <a:ext cx="4598842" cy="18901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Future Orientation</a:t>
            </a:r>
          </a:p>
          <a:p>
            <a:pPr algn="ct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This is having a long-term focus on positive</a:t>
            </a: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outcomes for the organisation.  It includes thinking about promoting the health and wellbeing of staff, including through workplace policies.</a:t>
            </a:r>
            <a:endParaRPr lang="en-US" dirty="0">
              <a:solidFill>
                <a:schemeClr val="bg1"/>
              </a:solidFill>
            </a:endParaRPr>
          </a:p>
          <a:p>
            <a:pPr algn="ctr"/>
            <a:endParaRPr lang="en-IE" dirty="0"/>
          </a:p>
        </p:txBody>
      </p:sp>
    </p:spTree>
    <p:extLst>
      <p:ext uri="{BB962C8B-B14F-4D97-AF65-F5344CB8AC3E}">
        <p14:creationId xmlns:p14="http://schemas.microsoft.com/office/powerpoint/2010/main" val="270368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n-IE" dirty="0"/>
              <a:t>Digital Leadership: </a:t>
            </a:r>
          </a:p>
          <a:p>
            <a:pPr algn="ctr">
              <a:spcBef>
                <a:spcPts val="0"/>
              </a:spcBef>
            </a:pPr>
            <a:r>
              <a:rPr lang="en-IE" dirty="0"/>
              <a:t>Personal Reflection</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931459"/>
            <a:ext cx="6685808" cy="2871827"/>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3237567" y="3114496"/>
            <a:ext cx="5863328" cy="2505751"/>
          </a:xfrm>
          <a:prstGeom prst="rect">
            <a:avLst/>
          </a:prstGeom>
          <a:noFill/>
        </p:spPr>
        <p:txBody>
          <a:bodyPr wrap="square" rtlCol="0">
            <a:spAutoFit/>
          </a:bodyPr>
          <a:lstStyle/>
          <a:p>
            <a:pPr marL="457200" indent="-457200">
              <a:buFont typeface="+mj-lt"/>
              <a:buAutoNum type="arabicPeriod"/>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Think of examples you have seen of how colleagues have demonstrated these characteristics.</a:t>
            </a: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a:solidFill>
                  <a:schemeClr val="bg1"/>
                </a:solidFill>
                <a:latin typeface="Calibri" panose="020F0502020204030204" pitchFamily="34" charset="0"/>
                <a:cs typeface="Calibri" panose="020F0502020204030204" pitchFamily="34" charset="0"/>
              </a:rPr>
              <a:t>Where do you think your own strengths and weaknesses lie?</a:t>
            </a:r>
          </a:p>
          <a:p>
            <a:pPr marL="342900" indent="-342900">
              <a:buFont typeface="+mj-lt"/>
              <a:buAutoNum type="arabicPeriod"/>
            </a:pPr>
            <a:endParaRPr lang="en-IE" dirty="0"/>
          </a:p>
        </p:txBody>
      </p:sp>
    </p:spTree>
    <p:extLst>
      <p:ext uri="{BB962C8B-B14F-4D97-AF65-F5344CB8AC3E}">
        <p14:creationId xmlns:p14="http://schemas.microsoft.com/office/powerpoint/2010/main" val="314938264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purl.org/dc/elements/1.1/"/>
    <ds:schemaRef ds:uri="http://purl.org/dc/dcmitype/"/>
    <ds:schemaRef ds:uri="http://schemas.openxmlformats.org/package/2006/metadata/core-properties"/>
    <ds:schemaRef ds:uri="876de33e-aaa5-4507-9b92-b84e676ded0d"/>
    <ds:schemaRef ds:uri="http://schemas.microsoft.com/office/infopath/2007/PartnerControls"/>
    <ds:schemaRef ds:uri="http://www.w3.org/XML/1998/namespace"/>
    <ds:schemaRef ds:uri="http://schemas.microsoft.com/office/2006/documentManagement/types"/>
    <ds:schemaRef ds:uri="ef88797d-310b-4d46-ad9c-0c23fa0c8d45"/>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14450</TotalTime>
  <Words>4664</Words>
  <Application>Microsoft Office PowerPoint</Application>
  <PresentationFormat>Widescreen</PresentationFormat>
  <Paragraphs>411</Paragraphs>
  <Slides>54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Century Schoolbook</vt:lpstr>
      <vt:lpstr>Google Sans</vt:lpstr>
      <vt:lpstr>Montserrat</vt:lpstr>
      <vt:lpstr>NationalBook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412</cp:revision>
  <dcterms:created xsi:type="dcterms:W3CDTF">2021-06-15T11:45:52Z</dcterms:created>
  <dcterms:modified xsi:type="dcterms:W3CDTF">2024-01-08T10:18:17Z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