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680" r:id="rId5"/>
    <p:sldId id="681" r:id="rId6"/>
    <p:sldId id="668" r:id="rId7"/>
    <p:sldId id="699" r:id="rId8"/>
    <p:sldId id="682" r:id="rId9"/>
    <p:sldId id="689" r:id="rId10"/>
    <p:sldId id="707" r:id="rId11"/>
    <p:sldId id="710" r:id="rId12"/>
    <p:sldId id="709" r:id="rId13"/>
    <p:sldId id="687" r:id="rId14"/>
    <p:sldId id="696" r:id="rId15"/>
    <p:sldId id="711" r:id="rId16"/>
    <p:sldId id="712" r:id="rId17"/>
    <p:sldId id="714" r:id="rId18"/>
    <p:sldId id="715" r:id="rId19"/>
    <p:sldId id="688" r:id="rId20"/>
    <p:sldId id="716" r:id="rId21"/>
    <p:sldId id="717" r:id="rId22"/>
    <p:sldId id="4318" r:id="rId23"/>
    <p:sldId id="4319" r:id="rId24"/>
    <p:sldId id="713" r:id="rId25"/>
    <p:sldId id="690" r:id="rId26"/>
    <p:sldId id="718" r:id="rId27"/>
    <p:sldId id="719" r:id="rId28"/>
    <p:sldId id="720" r:id="rId29"/>
    <p:sldId id="4320" r:id="rId30"/>
    <p:sldId id="4321" r:id="rId31"/>
    <p:sldId id="691" r:id="rId32"/>
    <p:sldId id="4311" r:id="rId33"/>
    <p:sldId id="4312" r:id="rId34"/>
    <p:sldId id="4310" r:id="rId35"/>
    <p:sldId id="4325" r:id="rId36"/>
    <p:sldId id="4326" r:id="rId37"/>
    <p:sldId id="4327" r:id="rId38"/>
    <p:sldId id="4328" r:id="rId39"/>
    <p:sldId id="4329" r:id="rId40"/>
    <p:sldId id="692" r:id="rId41"/>
    <p:sldId id="4331" r:id="rId42"/>
    <p:sldId id="4332" r:id="rId43"/>
    <p:sldId id="4316" r:id="rId44"/>
    <p:sldId id="4333" r:id="rId45"/>
    <p:sldId id="4334" r:id="rId46"/>
    <p:sldId id="677" r:id="rId47"/>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ario3" initials="b" lastIdx="2" clrIdx="0">
    <p:extLst>
      <p:ext uri="{19B8F6BF-5375-455C-9EA6-DF929625EA0E}">
        <p15:presenceInfo xmlns:p15="http://schemas.microsoft.com/office/powerpoint/2012/main" userId="S-1-5-21-2922213075-1491325084-283922340-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151D2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63" d="100"/>
          <a:sy n="63" d="100"/>
        </p:scale>
        <p:origin x="75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825EBD0D-2627-0DCB-A3A9-819E23F81693}"/>
              </a:ext>
            </a:extLst>
          </p:cNvPr>
          <p:cNvPicPr>
            <a:picLocks noChangeAspect="1"/>
          </p:cNvPicPr>
          <p:nvPr userDrawn="1"/>
        </p:nvPicPr>
        <p:blipFill>
          <a:blip r:embed="rId2"/>
          <a:stretch>
            <a:fillRect/>
          </a:stretch>
        </p:blipFill>
        <p:spPr>
          <a:xfrm>
            <a:off x="136209" y="6239609"/>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F53545AD-7D4F-EE7B-50F1-03F48D3F6821}"/>
              </a:ext>
            </a:extLst>
          </p:cNvPr>
          <p:cNvPicPr>
            <a:picLocks noChangeAspect="1"/>
          </p:cNvPicPr>
          <p:nvPr userDrawn="1"/>
        </p:nvPicPr>
        <p:blipFill>
          <a:blip r:embed="rId2"/>
          <a:stretch>
            <a:fillRect/>
          </a:stretch>
        </p:blipFill>
        <p:spPr>
          <a:xfrm>
            <a:off x="136209" y="6239609"/>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10EC60AB-7CBA-B128-C85A-F4D8F5FF8E52}"/>
              </a:ext>
            </a:extLst>
          </p:cNvPr>
          <p:cNvPicPr>
            <a:picLocks noChangeAspect="1"/>
          </p:cNvPicPr>
          <p:nvPr userDrawn="1"/>
        </p:nvPicPr>
        <p:blipFill>
          <a:blip r:embed="rId2"/>
          <a:stretch>
            <a:fillRect/>
          </a:stretch>
        </p:blipFill>
        <p:spPr>
          <a:xfrm>
            <a:off x="136209" y="6239609"/>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sp>
        <p:nvSpPr>
          <p:cNvPr id="2" name="Rectangle 1">
            <a:extLst>
              <a:ext uri="{FF2B5EF4-FFF2-40B4-BE49-F238E27FC236}">
                <a16:creationId xmlns:a16="http://schemas.microsoft.com/office/drawing/2014/main" id="{8CD76076-C739-2B36-9B57-23F23E358DF5}"/>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4" name="Picture 3" descr="Blue text on a white background&#10;&#10;Description automatically generated">
            <a:extLst>
              <a:ext uri="{FF2B5EF4-FFF2-40B4-BE49-F238E27FC236}">
                <a16:creationId xmlns:a16="http://schemas.microsoft.com/office/drawing/2014/main" id="{65E6C8E6-9AFB-8557-29FD-6FD632082921}"/>
              </a:ext>
            </a:extLst>
          </p:cNvPr>
          <p:cNvPicPr>
            <a:picLocks noChangeAspect="1"/>
          </p:cNvPicPr>
          <p:nvPr userDrawn="1"/>
        </p:nvPicPr>
        <p:blipFill>
          <a:blip r:embed="rId2"/>
          <a:stretch>
            <a:fillRect/>
          </a:stretch>
        </p:blipFill>
        <p:spPr>
          <a:xfrm>
            <a:off x="9294111" y="5714048"/>
            <a:ext cx="2505116" cy="525561"/>
          </a:xfrm>
          <a:prstGeom prst="rect">
            <a:avLst/>
          </a:prstGeom>
        </p:spPr>
      </p:pic>
      <p:pic>
        <p:nvPicPr>
          <p:cNvPr id="6" name="Obraz 3" descr="Downloads - Creative Commons">
            <a:extLst>
              <a:ext uri="{FF2B5EF4-FFF2-40B4-BE49-F238E27FC236}">
                <a16:creationId xmlns:a16="http://schemas.microsoft.com/office/drawing/2014/main" id="{174532A0-1E63-EDAE-EE8F-3E29D93867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sp>
        <p:nvSpPr>
          <p:cNvPr id="2" name="Rectangle 1">
            <a:extLst>
              <a:ext uri="{FF2B5EF4-FFF2-40B4-BE49-F238E27FC236}">
                <a16:creationId xmlns:a16="http://schemas.microsoft.com/office/drawing/2014/main" id="{45273020-D07F-064B-46CD-DE05BBD0EE33}"/>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4" name="Picture 3" descr="Blue text on a white background&#10;&#10;Description automatically generated">
            <a:extLst>
              <a:ext uri="{FF2B5EF4-FFF2-40B4-BE49-F238E27FC236}">
                <a16:creationId xmlns:a16="http://schemas.microsoft.com/office/drawing/2014/main" id="{8AC04834-2E23-5C9B-E581-7297575C8125}"/>
              </a:ext>
            </a:extLst>
          </p:cNvPr>
          <p:cNvPicPr>
            <a:picLocks noChangeAspect="1"/>
          </p:cNvPicPr>
          <p:nvPr userDrawn="1"/>
        </p:nvPicPr>
        <p:blipFill>
          <a:blip r:embed="rId2"/>
          <a:stretch>
            <a:fillRect/>
          </a:stretch>
        </p:blipFill>
        <p:spPr>
          <a:xfrm>
            <a:off x="9294111" y="5714048"/>
            <a:ext cx="2505116" cy="525561"/>
          </a:xfrm>
          <a:prstGeom prst="rect">
            <a:avLst/>
          </a:prstGeom>
        </p:spPr>
      </p:pic>
      <p:pic>
        <p:nvPicPr>
          <p:cNvPr id="6" name="Obraz 3" descr="Downloads - Creative Commons">
            <a:extLst>
              <a:ext uri="{FF2B5EF4-FFF2-40B4-BE49-F238E27FC236}">
                <a16:creationId xmlns:a16="http://schemas.microsoft.com/office/drawing/2014/main" id="{62D2160B-DDC9-107A-9A29-697C418BC3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docs.google.com/forms/d/1iFPPZjRFn2DTuDqGNeYrZNBxPdZes7z6vsMf7Ki8sFQ/ed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br.org/2021/03/remote-workers-need-small-talk-too"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s://www.youtube.com/@TheAPAVideo/playlists" TargetMode="External"/><Relationship Id="rId5" Type="http://schemas.openxmlformats.org/officeDocument/2006/relationships/hyperlink" Target="https://www.apa.org/members/content/wellness-webinar-series" TargetMode="External"/><Relationship Id="rId4" Type="http://schemas.openxmlformats.org/officeDocument/2006/relationships/hyperlink" Target="https://www.themuse.com/advice/how-to-build-strong-company-culture-remote-tea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ntalhealth.org.uk/explore-mental-health/publications/how-look-after-your-mental-health-using-exercise"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hbr.org/2022/03/how-to-mentor-in-a-remote-workplace" TargetMode="External"/><Relationship Id="rId5" Type="http://schemas.openxmlformats.org/officeDocument/2006/relationships/hyperlink" Target="https://www.linkedin.com/pulse/igniting-brilliance-empower-your-workforce-employee-anjana-joseph/" TargetMode="External"/><Relationship Id="rId4" Type="http://schemas.openxmlformats.org/officeDocument/2006/relationships/hyperlink" Target="https://time.com/5809322/social-distancing-book-clu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mbonding.com/"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remo.co/" TargetMode="External"/><Relationship Id="rId5" Type="http://schemas.openxmlformats.org/officeDocument/2006/relationships/hyperlink" Target="https://hopin.com/" TargetMode="External"/><Relationship Id="rId4" Type="http://schemas.openxmlformats.org/officeDocument/2006/relationships/hyperlink" Target="https://www.microsoft.com/en-us/microsoft-viva#tabx2531e64c7b204df09202118e2b24134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hinkwithgoogle.com/intl/es-es/futuro-del-marketing/transformacion-digital/google-efectos-pandemia-mundia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en-gb/microsoft-teams/group-chat-software/"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webe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obe.com/uk/products/adobeconnect.html?s_cid=70114000002CfGJAA0&amp;s_iid=70114000002ChdJAAS" TargetMode="External"/><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zoho.com/meeting/?zredirect=f&amp;zsrc=langdropdown&amp;lb=es-x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gbluebutton.org/"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www.anthology.com/en-emea/products/teaching-and-learning/learning-effectiveness/blackboard-lear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scord.com/" TargetMode="Externa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llofduty.com/es/mobile" TargetMode="External"/><Relationship Id="rId2" Type="http://schemas.openxmlformats.org/officeDocument/2006/relationships/hyperlink" Target="https://www.gather.town/" TargetMode="External"/><Relationship Id="rId1" Type="http://schemas.openxmlformats.org/officeDocument/2006/relationships/slideLayout" Target="../slideLayouts/slideLayout19.xml"/><Relationship Id="rId4" Type="http://schemas.openxmlformats.org/officeDocument/2006/relationships/hyperlink" Target="https://www.minijuegos.com/juego/among-us-online-edi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s://docs.google.com/forms/d/1iFPPZjRFn2DTuDqGNeYrZNBxPdZes7z6vsMf7Ki8sFQ/ed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err="1"/>
              <a:t>Comunicación</a:t>
            </a:r>
            <a:r>
              <a:rPr lang="en-IE" sz="4000" dirty="0"/>
              <a:t> Digital</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Módulo</a:t>
            </a:r>
            <a:r>
              <a:rPr lang="en-US" dirty="0"/>
              <a:t> 2</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sp>
        <p:nvSpPr>
          <p:cNvPr id="2" name="Text Placeholder 3">
            <a:extLst>
              <a:ext uri="{FF2B5EF4-FFF2-40B4-BE49-F238E27FC236}">
                <a16:creationId xmlns:a16="http://schemas.microsoft.com/office/drawing/2014/main" id="{006AA383-C1F4-4972-4D51-1EFAF45ED922}"/>
              </a:ext>
            </a:extLst>
          </p:cNvPr>
          <p:cNvSpPr txBox="1">
            <a:spLocks/>
          </p:cNvSpPr>
          <p:nvPr/>
        </p:nvSpPr>
        <p:spPr>
          <a:xfrm>
            <a:off x="3174578" y="6026312"/>
            <a:ext cx="5321407" cy="744251"/>
          </a:xfrm>
          <a:prstGeom prst="rect">
            <a:avLst/>
          </a:prstGeom>
        </p:spPr>
        <p:txBody>
          <a:bodyPr anchor="t">
            <a:noAutofit/>
          </a:bodyPr>
          <a:lstStyle>
            <a:lvl1pPr marL="0" indent="0" algn="l" defTabSz="3343281" rtl="0" eaLnBrk="1" latinLnBrk="0" hangingPunct="1">
              <a:lnSpc>
                <a:spcPts val="3954"/>
              </a:lnSpc>
              <a:spcBef>
                <a:spcPts val="0"/>
              </a:spcBef>
              <a:buFont typeface="Arial" panose="020B0604020202020204" pitchFamily="34" charset="0"/>
              <a:buNone/>
              <a:defRPr sz="4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a:r>
              <a:rPr lang="en-US" sz="3200" dirty="0">
                <a:solidFill>
                  <a:srgbClr val="7654A2"/>
                </a:solidFill>
                <a:hlinkClick r:id="rId4">
                  <a:extLst>
                    <a:ext uri="{A12FA001-AC4F-418D-AE19-62706E023703}">
                      <ahyp:hlinkClr xmlns:ahyp="http://schemas.microsoft.com/office/drawing/2018/hyperlinkcolor" val="tx"/>
                    </a:ext>
                  </a:extLst>
                </a:hlinkClick>
              </a:rPr>
              <a:t>CUESTIONARIO</a:t>
            </a:r>
            <a:endParaRPr lang="en-US" dirty="0">
              <a:solidFill>
                <a:srgbClr val="7654A2"/>
              </a:solidFill>
            </a:endParaRPr>
          </a:p>
          <a:p>
            <a:pPr algn="ctr"/>
            <a:endParaRPr lang="en-US" dirty="0"/>
          </a:p>
        </p:txBody>
      </p:sp>
      <p:pic>
        <p:nvPicPr>
          <p:cNvPr id="5" name="Obraz 3" descr="Downloads - Creative Commons">
            <a:extLst>
              <a:ext uri="{FF2B5EF4-FFF2-40B4-BE49-F238E27FC236}">
                <a16:creationId xmlns:a16="http://schemas.microsoft.com/office/drawing/2014/main" id="{B9D40B69-E433-0A01-CB19-E67CFD6CB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s-ES" b="1" dirty="0"/>
              <a:t>CARACTERÍSTICAS DE UN TRABAJO DE BUENA CALIDAD</a:t>
            </a:r>
            <a:endParaRPr lang="en-US" b="1" dirty="0"/>
          </a:p>
        </p:txBody>
      </p:sp>
      <p:pic>
        <p:nvPicPr>
          <p:cNvPr id="6" name="Marcador de posición de imagen 5">
            <a:extLst>
              <a:ext uri="{FF2B5EF4-FFF2-40B4-BE49-F238E27FC236}">
                <a16:creationId xmlns:a16="http://schemas.microsoft.com/office/drawing/2014/main" id="{35710A4F-A174-F189-C873-2140AA6616E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838738" y="1156459"/>
            <a:ext cx="5828656" cy="5650340"/>
          </a:xfrm>
        </p:spPr>
        <p:txBody>
          <a:bodyPr/>
          <a:lstStyle/>
          <a:p>
            <a:pPr algn="just">
              <a:spcAft>
                <a:spcPts val="1200"/>
              </a:spcAft>
            </a:pPr>
            <a:r>
              <a:rPr lang="es-ES" sz="1800" dirty="0"/>
              <a:t>La comunicación digital es crucial para lograr resultados, impulsar el trabajo en equipo y garantizar el éxito. Comprender estos aspectos, puede ayudar a las empresas a adaptarse y prosperar en la era digital.</a:t>
            </a:r>
          </a:p>
          <a:p>
            <a:pPr algn="just">
              <a:spcAft>
                <a:spcPts val="1200"/>
              </a:spcAft>
            </a:pPr>
            <a:r>
              <a:rPr lang="es-ES" sz="1800" dirty="0"/>
              <a:t>Echemos un vistazo más de cerca a algunos de los aspectos específicos que marcan el trabajo de gran calidad.</a:t>
            </a:r>
          </a:p>
          <a:p>
            <a:pPr marL="285750" indent="-285750" algn="just">
              <a:spcAft>
                <a:spcPts val="1200"/>
              </a:spcAft>
              <a:buFont typeface="Arial" panose="020B0604020202020204" pitchFamily="34" charset="0"/>
              <a:buChar char="•"/>
            </a:pPr>
            <a:r>
              <a:rPr lang="en-GB" sz="1800" b="1" dirty="0" err="1">
                <a:solidFill>
                  <a:srgbClr val="7654A2"/>
                </a:solidFill>
              </a:rPr>
              <a:t>Expresión</a:t>
            </a:r>
            <a:r>
              <a:rPr lang="en-GB" sz="1800" b="1" dirty="0">
                <a:solidFill>
                  <a:srgbClr val="7654A2"/>
                </a:solidFill>
              </a:rPr>
              <a:t> Clara y </a:t>
            </a:r>
            <a:r>
              <a:rPr lang="en-GB" sz="1800" b="1" dirty="0" err="1">
                <a:solidFill>
                  <a:srgbClr val="7654A2"/>
                </a:solidFill>
              </a:rPr>
              <a:t>Concisa</a:t>
            </a:r>
            <a:r>
              <a:rPr lang="en-GB" sz="1800" b="1" dirty="0">
                <a:solidFill>
                  <a:srgbClr val="7654A2"/>
                </a:solidFill>
              </a:rPr>
              <a:t>: </a:t>
            </a:r>
            <a:r>
              <a:rPr lang="es-ES" sz="1800" dirty="0"/>
              <a:t>En un mundo inundado de información, la claridad es importante. Ya sea escribiendo correos electrónicos, informes o actualizaciones de proyectos, la capacidad de transmitir ideas complejas de una manera sencilla garantiza que los mensajes se comprendan y tengan un gran impacto.</a:t>
            </a:r>
          </a:p>
          <a:p>
            <a:pPr marL="285750" indent="-285750" algn="just">
              <a:spcAft>
                <a:spcPts val="1200"/>
              </a:spcAft>
              <a:buFont typeface="Arial" panose="020B0604020202020204" pitchFamily="34" charset="0"/>
              <a:buChar char="•"/>
            </a:pPr>
            <a:r>
              <a:rPr lang="en-GB" sz="1800" b="1" dirty="0" err="1">
                <a:solidFill>
                  <a:srgbClr val="7654A2"/>
                </a:solidFill>
              </a:rPr>
              <a:t>Tiempo</a:t>
            </a:r>
            <a:r>
              <a:rPr lang="en-GB" sz="1800" b="1" dirty="0">
                <a:solidFill>
                  <a:srgbClr val="7654A2"/>
                </a:solidFill>
              </a:rPr>
              <a:t> de </a:t>
            </a:r>
            <a:r>
              <a:rPr lang="en-GB" sz="1800" b="1" dirty="0" err="1">
                <a:solidFill>
                  <a:srgbClr val="7654A2"/>
                </a:solidFill>
              </a:rPr>
              <a:t>respuesta</a:t>
            </a:r>
            <a:r>
              <a:rPr lang="en-GB" sz="1800" b="1" dirty="0">
                <a:solidFill>
                  <a:srgbClr val="7654A2"/>
                </a:solidFill>
              </a:rPr>
              <a:t>: </a:t>
            </a:r>
            <a:r>
              <a:rPr lang="es-ES" sz="1800" dirty="0"/>
              <a:t>Las empresas modernas requieren respuestas rápidas. El trabajo necesita de interacciones digitales rápidas. Responder rápidamente a correos electrónicos, mensajes y solicitudes, demuestra profesionalismo y dedicación al buen trabajo en equipo.</a:t>
            </a:r>
            <a:endParaRPr lang="en-US" sz="1800" dirty="0"/>
          </a:p>
        </p:txBody>
      </p:sp>
      <p:pic>
        <p:nvPicPr>
          <p:cNvPr id="7" name="Marcador de posición de imagen 6">
            <a:extLst>
              <a:ext uri="{FF2B5EF4-FFF2-40B4-BE49-F238E27FC236}">
                <a16:creationId xmlns:a16="http://schemas.microsoft.com/office/drawing/2014/main" id="{E4318154-E39F-B92D-85BE-3D7E7744B27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783938" y="0"/>
            <a:ext cx="4993772" cy="6858000"/>
          </a:xfrm>
        </p:spPr>
      </p:pic>
      <p:sp>
        <p:nvSpPr>
          <p:cNvPr id="6" name="Marcador de texto 5">
            <a:extLst>
              <a:ext uri="{FF2B5EF4-FFF2-40B4-BE49-F238E27FC236}">
                <a16:creationId xmlns:a16="http://schemas.microsoft.com/office/drawing/2014/main" id="{7DCD012D-6137-2FB1-82F4-6E99E2DC81D6}"/>
              </a:ext>
            </a:extLst>
          </p:cNvPr>
          <p:cNvSpPr>
            <a:spLocks noGrp="1"/>
          </p:cNvSpPr>
          <p:nvPr>
            <p:ph type="body" sz="quarter" idx="30"/>
          </p:nvPr>
        </p:nvSpPr>
        <p:spPr>
          <a:xfrm>
            <a:off x="947956" y="243281"/>
            <a:ext cx="10719437" cy="796954"/>
          </a:xfrm>
        </p:spPr>
        <p:txBody>
          <a:bodyPr/>
          <a:lstStyle/>
          <a:p>
            <a:pPr algn="r">
              <a:spcBef>
                <a:spcPts val="0"/>
              </a:spcBef>
            </a:pPr>
            <a:r>
              <a:rPr lang="en-GB" sz="3000" dirty="0" err="1"/>
              <a:t>Mejorando</a:t>
            </a:r>
            <a:r>
              <a:rPr lang="en-GB" sz="3000" dirty="0"/>
              <a:t> la Calidad de </a:t>
            </a:r>
            <a:r>
              <a:rPr lang="en-GB" sz="3000" dirty="0" err="1"/>
              <a:t>Trabajo</a:t>
            </a:r>
            <a:r>
              <a:rPr lang="en-GB" sz="3000" dirty="0"/>
              <a:t> </a:t>
            </a:r>
            <a:r>
              <a:rPr lang="en-GB" sz="3000" dirty="0" err="1"/>
              <a:t>mediante</a:t>
            </a:r>
            <a:r>
              <a:rPr lang="en-GB" sz="3000" dirty="0"/>
              <a:t> la </a:t>
            </a:r>
            <a:r>
              <a:rPr lang="en-GB" sz="3000" dirty="0" err="1"/>
              <a:t>Comunicación</a:t>
            </a:r>
            <a:r>
              <a:rPr lang="en-GB" sz="3000" dirty="0"/>
              <a:t> Digital </a:t>
            </a:r>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C3ECC35B-5999-9548-71E0-D2512207B27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486561" y="1366682"/>
            <a:ext cx="6165909" cy="4943897"/>
          </a:xfrm>
        </p:spPr>
        <p:txBody>
          <a:bodyPr/>
          <a:lstStyle/>
          <a:p>
            <a:pPr marL="285750" indent="-285750" algn="just">
              <a:spcAft>
                <a:spcPts val="1200"/>
              </a:spcAft>
              <a:buFont typeface="Arial" panose="020B0604020202020204" pitchFamily="34" charset="0"/>
              <a:buChar char="•"/>
            </a:pPr>
            <a:r>
              <a:rPr lang="en-GB" sz="1800" b="1" dirty="0" err="1">
                <a:solidFill>
                  <a:srgbClr val="7654A2"/>
                </a:solidFill>
              </a:rPr>
              <a:t>Mentalidad</a:t>
            </a:r>
            <a:r>
              <a:rPr lang="en-GB" sz="1800" b="1" dirty="0">
                <a:solidFill>
                  <a:srgbClr val="7654A2"/>
                </a:solidFill>
              </a:rPr>
              <a:t> </a:t>
            </a:r>
            <a:r>
              <a:rPr lang="en-GB" sz="1800" b="1" dirty="0" err="1">
                <a:solidFill>
                  <a:srgbClr val="7654A2"/>
                </a:solidFill>
              </a:rPr>
              <a:t>Colaborativa</a:t>
            </a:r>
            <a:r>
              <a:rPr lang="en-GB" sz="1800" b="1" dirty="0">
                <a:solidFill>
                  <a:srgbClr val="7654A2"/>
                </a:solidFill>
              </a:rPr>
              <a:t>: </a:t>
            </a:r>
            <a:r>
              <a:rPr lang="es-ES" sz="1800" dirty="0"/>
              <a:t>El trabajo de calidad abarca una mentalidad colaborativa que utiliza herramientas digitales para compartir ideas y conocimientos de una manera sencilla. Participar en debates virtuales y utilizar plataformas compartidas puede crear una cultura de colaboración</a:t>
            </a:r>
            <a:r>
              <a:rPr lang="en-GB" sz="1800" dirty="0"/>
              <a:t>.</a:t>
            </a:r>
          </a:p>
          <a:p>
            <a:pPr marL="285750" indent="-285750" algn="just">
              <a:spcAft>
                <a:spcPts val="1200"/>
              </a:spcAft>
              <a:buFont typeface="Arial" panose="020B0604020202020204" pitchFamily="34" charset="0"/>
              <a:buChar char="•"/>
            </a:pPr>
            <a:r>
              <a:rPr lang="en-GB" sz="1800" b="1" dirty="0" err="1">
                <a:solidFill>
                  <a:srgbClr val="7654A2"/>
                </a:solidFill>
              </a:rPr>
              <a:t>Etiquetas</a:t>
            </a:r>
            <a:r>
              <a:rPr lang="en-GB" sz="1800" b="1" dirty="0">
                <a:solidFill>
                  <a:srgbClr val="7654A2"/>
                </a:solidFill>
              </a:rPr>
              <a:t> </a:t>
            </a:r>
            <a:r>
              <a:rPr lang="en-GB" sz="1800" b="1" dirty="0" err="1">
                <a:solidFill>
                  <a:srgbClr val="7654A2"/>
                </a:solidFill>
              </a:rPr>
              <a:t>Virtuales</a:t>
            </a:r>
            <a:r>
              <a:rPr lang="en-GB" sz="1800" b="1" dirty="0">
                <a:solidFill>
                  <a:srgbClr val="7654A2"/>
                </a:solidFill>
              </a:rPr>
              <a:t>: </a:t>
            </a:r>
            <a:r>
              <a:rPr lang="es-ES" sz="1800" dirty="0"/>
              <a:t>Dado que la línea entre la vida personal y profesional es muy fina en el entorno virtual, es importante seguir una etiqueta profesional virtual. El éxito se consigue a través de una comunicación digital respetuosa. Esto garantiza que las interacciones beneficien tanto a la persona como a la organización</a:t>
            </a:r>
            <a:r>
              <a:rPr lang="en-US" sz="1800" dirty="0"/>
              <a:t>.</a:t>
            </a:r>
          </a:p>
          <a:p>
            <a:pPr marL="285750" indent="-285750" algn="just">
              <a:spcAft>
                <a:spcPts val="1200"/>
              </a:spcAft>
              <a:buFont typeface="Arial" panose="020B0604020202020204" pitchFamily="34" charset="0"/>
              <a:buChar char="•"/>
            </a:pPr>
            <a:r>
              <a:rPr lang="en-GB" sz="1800" b="1" dirty="0" err="1">
                <a:solidFill>
                  <a:srgbClr val="7654A2"/>
                </a:solidFill>
              </a:rPr>
              <a:t>Adaptabilidad</a:t>
            </a:r>
            <a:r>
              <a:rPr lang="en-GB" sz="1800" b="1" dirty="0">
                <a:solidFill>
                  <a:srgbClr val="7654A2"/>
                </a:solidFill>
              </a:rPr>
              <a:t> a </a:t>
            </a:r>
            <a:r>
              <a:rPr lang="en-GB" sz="1800" b="1" dirty="0" err="1">
                <a:solidFill>
                  <a:srgbClr val="7654A2"/>
                </a:solidFill>
              </a:rPr>
              <a:t>Plataformas</a:t>
            </a:r>
            <a:r>
              <a:rPr lang="en-GB" sz="1800" b="1" dirty="0">
                <a:solidFill>
                  <a:srgbClr val="7654A2"/>
                </a:solidFill>
              </a:rPr>
              <a:t> </a:t>
            </a:r>
            <a:r>
              <a:rPr lang="en-GB" sz="1800" b="1" dirty="0" err="1">
                <a:solidFill>
                  <a:srgbClr val="7654A2"/>
                </a:solidFill>
              </a:rPr>
              <a:t>Digitales</a:t>
            </a:r>
            <a:r>
              <a:rPr lang="en-GB" sz="1800" b="1" dirty="0">
                <a:solidFill>
                  <a:srgbClr val="7654A2"/>
                </a:solidFill>
              </a:rPr>
              <a:t>: </a:t>
            </a:r>
            <a:r>
              <a:rPr lang="es-ES" sz="1800" dirty="0"/>
              <a:t>Muchas plataformas digitales requieren flexibilidad. El trabajo de calidad también se consigue al tener habilidad a la hora de trabajar con diferentes herramientas digitales como el correo electrónico y diferentes softwares. Saber cómo utilizarlas puede conducir a una mejor comunicación y procesos más fluidos.</a:t>
            </a:r>
            <a:endParaRPr lang="en-US" sz="1800" dirty="0"/>
          </a:p>
        </p:txBody>
      </p:sp>
      <p:sp>
        <p:nvSpPr>
          <p:cNvPr id="5" name="Marcador de texto 5">
            <a:extLst>
              <a:ext uri="{FF2B5EF4-FFF2-40B4-BE49-F238E27FC236}">
                <a16:creationId xmlns:a16="http://schemas.microsoft.com/office/drawing/2014/main" id="{31E884DA-D400-799E-6754-F7353C5BD51D}"/>
              </a:ext>
            </a:extLst>
          </p:cNvPr>
          <p:cNvSpPr>
            <a:spLocks noGrp="1"/>
          </p:cNvSpPr>
          <p:nvPr>
            <p:ph type="body" sz="quarter" idx="30"/>
          </p:nvPr>
        </p:nvSpPr>
        <p:spPr>
          <a:xfrm>
            <a:off x="546652" y="305975"/>
            <a:ext cx="10845598" cy="842867"/>
          </a:xfrm>
        </p:spPr>
        <p:txBody>
          <a:bodyPr/>
          <a:lstStyle/>
          <a:p>
            <a:r>
              <a:rPr lang="es-ES" sz="3000" dirty="0"/>
              <a:t>Mejorando la Calidad de Trabajo mediante la Comunicación Digital </a:t>
            </a:r>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85EED47B-9A91-0ADD-6053-F78D6C4E1AB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71788" y="0"/>
            <a:ext cx="4823670" cy="6858000"/>
          </a:xfrm>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5684704" y="1125884"/>
            <a:ext cx="5985507" cy="5186781"/>
          </a:xfrm>
        </p:spPr>
        <p:txBody>
          <a:bodyPr/>
          <a:lstStyle/>
          <a:p>
            <a:pPr marL="285750" indent="-285750" algn="just">
              <a:spcAft>
                <a:spcPts val="1200"/>
              </a:spcAft>
              <a:buFont typeface="Arial" panose="020B0604020202020204" pitchFamily="34" charset="0"/>
              <a:buChar char="•"/>
            </a:pPr>
            <a:r>
              <a:rPr lang="en-GB" sz="1800" b="1" dirty="0" err="1">
                <a:solidFill>
                  <a:srgbClr val="7654A2"/>
                </a:solidFill>
              </a:rPr>
              <a:t>Intercambio</a:t>
            </a:r>
            <a:r>
              <a:rPr lang="en-GB" sz="1800" b="1" dirty="0">
                <a:solidFill>
                  <a:srgbClr val="7654A2"/>
                </a:solidFill>
              </a:rPr>
              <a:t> de </a:t>
            </a:r>
            <a:r>
              <a:rPr lang="en-GB" sz="1800" b="1" dirty="0" err="1">
                <a:solidFill>
                  <a:srgbClr val="7654A2"/>
                </a:solidFill>
              </a:rPr>
              <a:t>Conocimientos</a:t>
            </a:r>
            <a:r>
              <a:rPr lang="en-GB" sz="1800" b="1" dirty="0">
                <a:solidFill>
                  <a:srgbClr val="7654A2"/>
                </a:solidFill>
              </a:rPr>
              <a:t>:  </a:t>
            </a:r>
            <a:r>
              <a:rPr lang="es-ES" sz="1800" dirty="0"/>
              <a:t>Participar activamente en debates digitales, compartir ideas y contribuir a un conjunto colectivo de conocimientos enriquece el capital intelectual de la organización y fomenta una cultura de aprendizaje continuo</a:t>
            </a:r>
            <a:r>
              <a:rPr lang="en-GB" sz="1800" dirty="0"/>
              <a:t>.</a:t>
            </a:r>
          </a:p>
          <a:p>
            <a:pPr marL="285750" indent="-285750" algn="just">
              <a:spcAft>
                <a:spcPts val="1200"/>
              </a:spcAft>
              <a:buFont typeface="Arial" panose="020B0604020202020204" pitchFamily="34" charset="0"/>
              <a:buChar char="•"/>
            </a:pPr>
            <a:r>
              <a:rPr lang="en-GB" sz="1800" b="1" dirty="0" err="1">
                <a:solidFill>
                  <a:srgbClr val="7654A2"/>
                </a:solidFill>
              </a:rPr>
              <a:t>Protección</a:t>
            </a:r>
            <a:r>
              <a:rPr lang="en-GB" sz="1800" b="1" dirty="0">
                <a:solidFill>
                  <a:srgbClr val="7654A2"/>
                </a:solidFill>
              </a:rPr>
              <a:t> de </a:t>
            </a:r>
            <a:r>
              <a:rPr lang="en-GB" sz="1800" b="1" dirty="0" err="1">
                <a:solidFill>
                  <a:srgbClr val="7654A2"/>
                </a:solidFill>
              </a:rPr>
              <a:t>Datos</a:t>
            </a:r>
            <a:r>
              <a:rPr lang="en-GB" sz="1800" b="1" dirty="0">
                <a:solidFill>
                  <a:srgbClr val="7654A2"/>
                </a:solidFill>
              </a:rPr>
              <a:t>: </a:t>
            </a:r>
            <a:r>
              <a:rPr lang="es-ES" sz="1800" dirty="0"/>
              <a:t>Proteger la información confidencial es de gran importancia. Para ello, comprender los protocolos de seguridad de datos es esencial. Mantener los estándares de privacidad y manejar información confidencial de manera responsable demuestra integridad ética y profesionalismo</a:t>
            </a:r>
            <a:r>
              <a:rPr lang="en-GB" sz="1800" dirty="0"/>
              <a:t>.</a:t>
            </a:r>
          </a:p>
          <a:p>
            <a:pPr marL="285750" indent="-285750" algn="just">
              <a:spcAft>
                <a:spcPts val="1200"/>
              </a:spcAft>
              <a:buFont typeface="Arial" panose="020B0604020202020204" pitchFamily="34" charset="0"/>
              <a:buChar char="•"/>
            </a:pPr>
            <a:r>
              <a:rPr lang="en-GB" sz="1800" b="1" dirty="0" err="1">
                <a:solidFill>
                  <a:srgbClr val="7654A2"/>
                </a:solidFill>
              </a:rPr>
              <a:t>Pesonalización</a:t>
            </a:r>
            <a:r>
              <a:rPr lang="en-GB" sz="1800" b="1" dirty="0">
                <a:solidFill>
                  <a:srgbClr val="7654A2"/>
                </a:solidFill>
              </a:rPr>
              <a:t> y </a:t>
            </a:r>
            <a:r>
              <a:rPr lang="en-GB" sz="1800" b="1" dirty="0" err="1">
                <a:solidFill>
                  <a:srgbClr val="7654A2"/>
                </a:solidFill>
              </a:rPr>
              <a:t>Entablamiento</a:t>
            </a:r>
            <a:r>
              <a:rPr lang="en-GB" sz="1800" b="1" dirty="0">
                <a:solidFill>
                  <a:srgbClr val="7654A2"/>
                </a:solidFill>
              </a:rPr>
              <a:t> de </a:t>
            </a:r>
            <a:r>
              <a:rPr lang="en-GB" sz="1800" b="1" dirty="0" err="1">
                <a:solidFill>
                  <a:srgbClr val="7654A2"/>
                </a:solidFill>
              </a:rPr>
              <a:t>Relaciones</a:t>
            </a:r>
            <a:r>
              <a:rPr lang="en-GB" sz="1800" b="1" dirty="0">
                <a:solidFill>
                  <a:srgbClr val="7654A2"/>
                </a:solidFill>
              </a:rPr>
              <a:t>: </a:t>
            </a:r>
            <a:r>
              <a:rPr lang="es-ES" sz="1800" dirty="0"/>
              <a:t>A pesar de su naturaleza virtual, la comunicación digital también puede ser personal. El trabajo de calidad reconoce la importancia de construir relaciones incluso a través de pantallas. Dirigirse a colegas y partes interesadas por su nombre, reconocer los hitos y expresar un interés genuino fomenta conexiones profesionales sólidas</a:t>
            </a:r>
            <a:r>
              <a:rPr lang="en-GB" sz="1800" dirty="0"/>
              <a:t>.</a:t>
            </a:r>
            <a:endParaRPr lang="en-IE" sz="1800" dirty="0"/>
          </a:p>
        </p:txBody>
      </p:sp>
      <p:sp>
        <p:nvSpPr>
          <p:cNvPr id="4" name="Marcador de texto 5">
            <a:extLst>
              <a:ext uri="{FF2B5EF4-FFF2-40B4-BE49-F238E27FC236}">
                <a16:creationId xmlns:a16="http://schemas.microsoft.com/office/drawing/2014/main" id="{0FE83050-F130-93FF-38EA-1CE18CA76B05}"/>
              </a:ext>
            </a:extLst>
          </p:cNvPr>
          <p:cNvSpPr txBox="1">
            <a:spLocks/>
          </p:cNvSpPr>
          <p:nvPr/>
        </p:nvSpPr>
        <p:spPr>
          <a:xfrm>
            <a:off x="973124" y="283017"/>
            <a:ext cx="10694270"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es-ES" sz="3000" dirty="0"/>
              <a:t>Mejorando la Calidad de Trabajo mediante la Comunicación Digital </a:t>
            </a:r>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1A8C422D-2672-1546-DC34-9391D9D1EEE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46652" y="1392572"/>
            <a:ext cx="6029404" cy="5053811"/>
          </a:xfrm>
        </p:spPr>
        <p:txBody>
          <a:bodyPr/>
          <a:lstStyle/>
          <a:p>
            <a:pPr marL="285750" indent="-285750" algn="just">
              <a:spcAft>
                <a:spcPts val="1200"/>
              </a:spcAft>
              <a:buFont typeface="Arial" panose="020B0604020202020204" pitchFamily="34" charset="0"/>
              <a:buChar char="•"/>
            </a:pPr>
            <a:r>
              <a:rPr lang="en-GB" sz="1800" b="1" dirty="0" err="1">
                <a:solidFill>
                  <a:srgbClr val="7654A2"/>
                </a:solidFill>
              </a:rPr>
              <a:t>Comunicación</a:t>
            </a:r>
            <a:r>
              <a:rPr lang="en-GB" sz="1800" b="1" dirty="0">
                <a:solidFill>
                  <a:srgbClr val="7654A2"/>
                </a:solidFill>
              </a:rPr>
              <a:t> </a:t>
            </a:r>
            <a:r>
              <a:rPr lang="en-GB" sz="1800" b="1" dirty="0" err="1">
                <a:solidFill>
                  <a:srgbClr val="7654A2"/>
                </a:solidFill>
              </a:rPr>
              <a:t>Enfocada</a:t>
            </a:r>
            <a:r>
              <a:rPr lang="en-GB" sz="1800" b="1" dirty="0">
                <a:solidFill>
                  <a:srgbClr val="7654A2"/>
                </a:solidFill>
              </a:rPr>
              <a:t> a </a:t>
            </a:r>
            <a:r>
              <a:rPr lang="en-GB" sz="1800" b="1" dirty="0" err="1">
                <a:solidFill>
                  <a:srgbClr val="7654A2"/>
                </a:solidFill>
              </a:rPr>
              <a:t>Solucionar</a:t>
            </a:r>
            <a:r>
              <a:rPr lang="en-GB" sz="1800" b="1" dirty="0">
                <a:solidFill>
                  <a:srgbClr val="7654A2"/>
                </a:solidFill>
              </a:rPr>
              <a:t>:</a:t>
            </a:r>
            <a:r>
              <a:rPr lang="en-GB" sz="1800" dirty="0"/>
              <a:t> </a:t>
            </a:r>
            <a:r>
              <a:rPr lang="es-ES" sz="1800" dirty="0"/>
              <a:t>El trabajo de calidad sobresale al abordar problemas con un enfoque centrado en soluciones. Participar en un diálogo constructivo para resolver conflictos y presentar alternativas demuestra resiliencia y compromiso con el progreso</a:t>
            </a:r>
            <a:r>
              <a:rPr lang="en-GB" sz="1800" dirty="0"/>
              <a:t>.</a:t>
            </a:r>
          </a:p>
          <a:p>
            <a:pPr marL="285750" indent="-285750" algn="just">
              <a:spcAft>
                <a:spcPts val="1200"/>
              </a:spcAft>
              <a:buFont typeface="Arial" panose="020B0604020202020204" pitchFamily="34" charset="0"/>
              <a:buChar char="•"/>
            </a:pPr>
            <a:r>
              <a:rPr lang="en-GB" sz="1800" b="1" dirty="0" err="1">
                <a:solidFill>
                  <a:srgbClr val="7654A2"/>
                </a:solidFill>
              </a:rPr>
              <a:t>Estrategia</a:t>
            </a:r>
            <a:r>
              <a:rPr lang="en-GB" sz="1800" b="1" dirty="0">
                <a:solidFill>
                  <a:srgbClr val="7654A2"/>
                </a:solidFill>
              </a:rPr>
              <a:t> de </a:t>
            </a:r>
            <a:r>
              <a:rPr lang="en-GB" sz="1800" b="1" dirty="0" err="1">
                <a:solidFill>
                  <a:srgbClr val="7654A2"/>
                </a:solidFill>
              </a:rPr>
              <a:t>Comunicación</a:t>
            </a:r>
            <a:r>
              <a:rPr lang="en-GB" sz="1800" b="1" dirty="0">
                <a:solidFill>
                  <a:srgbClr val="7654A2"/>
                </a:solidFill>
              </a:rPr>
              <a:t>: </a:t>
            </a:r>
            <a:r>
              <a:rPr lang="es-ES" sz="1800" dirty="0"/>
              <a:t>La comunicación digital sirve a objetivos estratégicos. El trabajo de calidad alinea las interacciones digitales con objetivos organizacionales más amplios. Ya sea transmitiendo los valores de una empresa o promoviendo una nueva iniciativa, cada mensaje digital contribuye a una narrativa más amplia.</a:t>
            </a:r>
            <a:endParaRPr lang="en-GB" sz="1800" dirty="0"/>
          </a:p>
          <a:p>
            <a:pPr marL="285750" indent="-285750" algn="just">
              <a:spcAft>
                <a:spcPts val="1200"/>
              </a:spcAft>
              <a:buFont typeface="Arial" panose="020B0604020202020204" pitchFamily="34" charset="0"/>
              <a:buChar char="•"/>
            </a:pPr>
            <a:r>
              <a:rPr lang="en-GB" sz="1800" b="1" dirty="0" err="1">
                <a:solidFill>
                  <a:srgbClr val="7654A2"/>
                </a:solidFill>
              </a:rPr>
              <a:t>Adaptación</a:t>
            </a:r>
            <a:r>
              <a:rPr lang="en-GB" sz="1800" b="1" dirty="0">
                <a:solidFill>
                  <a:srgbClr val="7654A2"/>
                </a:solidFill>
              </a:rPr>
              <a:t> y </a:t>
            </a:r>
            <a:r>
              <a:rPr lang="en-GB" sz="1800" b="1" dirty="0" err="1">
                <a:solidFill>
                  <a:srgbClr val="7654A2"/>
                </a:solidFill>
              </a:rPr>
              <a:t>Aprendizaje</a:t>
            </a:r>
            <a:r>
              <a:rPr lang="en-GB" sz="1800" b="1" dirty="0">
                <a:solidFill>
                  <a:srgbClr val="7654A2"/>
                </a:solidFill>
              </a:rPr>
              <a:t> Continuo: </a:t>
            </a:r>
            <a:r>
              <a:rPr lang="es-ES" sz="1800" dirty="0"/>
              <a:t>El trabajo de calidad reconoce la necesidad de adaptación y aprendizaje continuos, por lo que mantenerse actualizado con las nuevas tecnologías y tendencias de la comunicación garantiza que las interacciones digitales sigan siendo relevantes y efectivas</a:t>
            </a:r>
            <a:r>
              <a:rPr lang="en-GB" sz="1800" dirty="0"/>
              <a:t>.</a:t>
            </a:r>
            <a:endParaRPr lang="en-US" sz="1800" dirty="0"/>
          </a:p>
        </p:txBody>
      </p:sp>
      <p:sp>
        <p:nvSpPr>
          <p:cNvPr id="7" name="Marcador de texto 5">
            <a:extLst>
              <a:ext uri="{FF2B5EF4-FFF2-40B4-BE49-F238E27FC236}">
                <a16:creationId xmlns:a16="http://schemas.microsoft.com/office/drawing/2014/main" id="{120A83D0-D682-2B29-0BCB-E3488E1D6B5B}"/>
              </a:ext>
            </a:extLst>
          </p:cNvPr>
          <p:cNvSpPr>
            <a:spLocks noGrp="1"/>
          </p:cNvSpPr>
          <p:nvPr>
            <p:ph type="body" sz="quarter" idx="30"/>
          </p:nvPr>
        </p:nvSpPr>
        <p:spPr>
          <a:xfrm>
            <a:off x="546652" y="305975"/>
            <a:ext cx="10778486" cy="842867"/>
          </a:xfrm>
        </p:spPr>
        <p:txBody>
          <a:bodyPr/>
          <a:lstStyle/>
          <a:p>
            <a:r>
              <a:rPr lang="es-ES" sz="3000" dirty="0"/>
              <a:t>Mejorando la Calidad de Trabajo mediante la Comunicación Digital </a:t>
            </a: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408901"/>
            <a:ext cx="5574211" cy="4517047"/>
          </a:xfrm>
        </p:spPr>
        <p:txBody>
          <a:bodyPr/>
          <a:lstStyle/>
          <a:p>
            <a:pPr algn="just">
              <a:spcAft>
                <a:spcPts val="1200"/>
              </a:spcAft>
            </a:pPr>
            <a:r>
              <a:rPr lang="es-ES" sz="1800" dirty="0"/>
              <a:t>En resumen, el trabajo de alta calidad en el ámbito de la comunicación digital abarca expresión clara, capacidad de respuesta, colaboración, etiqueta, adaptabilidad, intercambio de conocimientos, seguridad, personalización, enfoque en soluciones, alineación estratégica y aprendizaje continuo.</a:t>
            </a:r>
          </a:p>
          <a:p>
            <a:pPr algn="just">
              <a:spcAft>
                <a:spcPts val="1200"/>
              </a:spcAft>
            </a:pPr>
            <a:r>
              <a:rPr lang="es-ES" sz="1800" dirty="0"/>
              <a:t>La comunicación digital y el buen hacer son como las piezas de un </a:t>
            </a:r>
            <a:r>
              <a:rPr lang="es-ES" sz="1800" dirty="0" err="1"/>
              <a:t>puzzle</a:t>
            </a:r>
            <a:r>
              <a:rPr lang="es-ES" sz="1800" dirty="0"/>
              <a:t>. Cada pieza es importante para ayudar a una empresa a tener éxito. Cada chat o correo electrónico en línea es un paso hacia ese éxito. A medida que entendemos y adaptamos esta relación mutua, reconocemos que cada interacción en línea puede convertirse en un paso hacia el éxito.</a:t>
            </a:r>
            <a:endParaRPr lang="en-IE" sz="1800" dirty="0"/>
          </a:p>
        </p:txBody>
      </p:sp>
      <p:sp>
        <p:nvSpPr>
          <p:cNvPr id="5" name="Marcador de texto 5">
            <a:extLst>
              <a:ext uri="{FF2B5EF4-FFF2-40B4-BE49-F238E27FC236}">
                <a16:creationId xmlns:a16="http://schemas.microsoft.com/office/drawing/2014/main" id="{B326243C-7353-4DF5-AB58-BAD908DB786C}"/>
              </a:ext>
            </a:extLst>
          </p:cNvPr>
          <p:cNvSpPr txBox="1">
            <a:spLocks/>
          </p:cNvSpPr>
          <p:nvPr/>
        </p:nvSpPr>
        <p:spPr>
          <a:xfrm>
            <a:off x="947956" y="283017"/>
            <a:ext cx="10719437"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es-ES" sz="3000" dirty="0"/>
              <a:t>Mejorando la Calidad de Trabajo mediante la Comunicación Digital </a:t>
            </a:r>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en-US" b="1" dirty="0"/>
              <a:t>COMUNICACIONES</a:t>
            </a:r>
            <a:br>
              <a:rPr lang="en-US" b="1" dirty="0"/>
            </a:br>
            <a:r>
              <a:rPr lang="en-US" b="1" dirty="0"/>
              <a:t>SOCIALES</a:t>
            </a:r>
          </a:p>
        </p:txBody>
      </p:sp>
      <p:pic>
        <p:nvPicPr>
          <p:cNvPr id="13" name="Marcador de posición de imagen 12">
            <a:extLst>
              <a:ext uri="{FF2B5EF4-FFF2-40B4-BE49-F238E27FC236}">
                <a16:creationId xmlns:a16="http://schemas.microsoft.com/office/drawing/2014/main" id="{D4E68CB4-0131-B68B-A6A6-5DC4594ED2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EC4AAB2-6288-9786-4C8A-94B2CEE9937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752826" y="221963"/>
            <a:ext cx="9124434" cy="842867"/>
          </a:xfrm>
        </p:spPr>
        <p:txBody>
          <a:bodyPr/>
          <a:lstStyle/>
          <a:p>
            <a:pPr algn="r"/>
            <a:r>
              <a:rPr lang="es-ES" sz="3200" dirty="0"/>
              <a:t>Fomentar el bienestar a través de las interacciones sociales digitales en el trabajo remoto</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6517" y="1084081"/>
            <a:ext cx="5870742" cy="4893292"/>
          </a:xfrm>
        </p:spPr>
        <p:txBody>
          <a:bodyPr/>
          <a:lstStyle/>
          <a:p>
            <a:pPr algn="just">
              <a:spcAft>
                <a:spcPts val="1200"/>
              </a:spcAft>
            </a:pPr>
            <a:r>
              <a:rPr lang="es-ES" sz="1800" dirty="0"/>
              <a:t>Después de la pandemia, el trabajo remoto se ha convertido en la nueva norma, y la línea entre la vida profesional y personal se ha vuelto más fina. Esta situación genera desafíos para el bienestar individual. </a:t>
            </a:r>
          </a:p>
          <a:p>
            <a:pPr algn="just">
              <a:spcAft>
                <a:spcPts val="1200"/>
              </a:spcAft>
            </a:pPr>
            <a:r>
              <a:rPr lang="es-ES" sz="1800" dirty="0"/>
              <a:t>A lo largo de este capítulo, aprenderás que fomentar las conexiones sociales en el trabajo remoto puede contribuir significativamente al bienestar general. También se ofrecen varias acciones y actividades que las empresas pueden implementar en línea para promover una fuerza laboral remota más saludable y conectada.
El trabajo remoto, si bien ofrece numerosos beneficios, a veces puede conducir al aislamiento y a una sensación de desconexión. Como los seres humanos son criaturas inherentemente sociales, mantener las interacciones sociales puede desempeñar un papel fundamental en el bienestar. Relacionarse con colegas, compartir experiencias y conectarse a nivel personal puede mitigar los sentimientos de soledad y mejorar la salud mental y emocional.</a:t>
            </a:r>
            <a:endParaRPr lang="en-GB" sz="1800" dirty="0"/>
          </a:p>
        </p:txBody>
      </p:sp>
    </p:spTree>
    <p:extLst>
      <p:ext uri="{BB962C8B-B14F-4D97-AF65-F5344CB8AC3E}">
        <p14:creationId xmlns:p14="http://schemas.microsoft.com/office/powerpoint/2010/main" val="130181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A5018B94-2D05-88EC-177D-D1E2C1C7D9B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315200" y="-13252"/>
            <a:ext cx="447849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318052"/>
            <a:ext cx="8639814" cy="965439"/>
          </a:xfrm>
        </p:spPr>
        <p:txBody>
          <a:bodyPr/>
          <a:lstStyle/>
          <a:p>
            <a:r>
              <a:rPr lang="es-ES" sz="3200" dirty="0"/>
              <a:t>Acciones y actividades para mejorar el bienestar a través de las interacciones sociales digitales</a:t>
            </a:r>
            <a:endParaRPr lang="en-GB"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771118" cy="4693261"/>
          </a:xfrm>
        </p:spPr>
        <p:txBody>
          <a:bodyPr/>
          <a:lstStyle/>
          <a:p>
            <a:pPr algn="just"/>
            <a:r>
              <a:rPr lang="en-US" sz="2000" b="1" i="0" dirty="0" err="1">
                <a:solidFill>
                  <a:srgbClr val="7654A2"/>
                </a:solidFill>
                <a:effectLst/>
                <a:ea typeface="Calibri" panose="020F0502020204030204" pitchFamily="34" charset="0"/>
              </a:rPr>
              <a:t>Pausas</a:t>
            </a:r>
            <a:r>
              <a:rPr lang="en-US" sz="2000" b="1" i="0" dirty="0">
                <a:solidFill>
                  <a:srgbClr val="7654A2"/>
                </a:solidFill>
                <a:effectLst/>
                <a:ea typeface="Calibri" panose="020F0502020204030204" pitchFamily="34" charset="0"/>
              </a:rPr>
              <a:t> para </a:t>
            </a:r>
            <a:r>
              <a:rPr lang="en-US" sz="2000" b="1" i="0" dirty="0" err="1">
                <a:solidFill>
                  <a:srgbClr val="7654A2"/>
                </a:solidFill>
                <a:effectLst/>
                <a:ea typeface="Calibri" panose="020F0502020204030204" pitchFamily="34" charset="0"/>
              </a:rPr>
              <a:t>tomar</a:t>
            </a:r>
            <a:r>
              <a:rPr lang="en-US" sz="2000" b="1" i="0" dirty="0">
                <a:solidFill>
                  <a:srgbClr val="7654A2"/>
                </a:solidFill>
                <a:effectLst/>
                <a:ea typeface="Calibri" panose="020F0502020204030204" pitchFamily="34" charset="0"/>
              </a:rPr>
              <a:t> café </a:t>
            </a:r>
            <a:r>
              <a:rPr lang="en-US" sz="2000" b="1" i="0" dirty="0" err="1">
                <a:solidFill>
                  <a:srgbClr val="7654A2"/>
                </a:solidFill>
                <a:effectLst/>
                <a:ea typeface="Calibri" panose="020F0502020204030204" pitchFamily="34" charset="0"/>
              </a:rPr>
              <a:t>virtuales</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Fomentar las pausas virtuales para el café o los chats de video informales puede facilitar las conexiones sociales. Estos descansos brindan oportunidades para que los miembros del equipo discutan temas no relacionados con el trabajo, lo que reduce el aislamiento y fortalece las relaciones</a:t>
            </a:r>
            <a:r>
              <a:rPr lang="en-GB" sz="1800" dirty="0">
                <a:ea typeface="Calibri" panose="020F0502020204030204" pitchFamily="34" charset="0"/>
              </a:rPr>
              <a:t>. </a:t>
            </a:r>
            <a:r>
              <a:rPr lang="en-GB" sz="1100" dirty="0">
                <a:ea typeface="Calibri" panose="020F0502020204030204" pitchFamily="34" charset="0"/>
              </a:rPr>
              <a:t>(Fuente: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Harvard Business Review</a:t>
            </a:r>
            <a:r>
              <a:rPr lang="en-GB" sz="1100" dirty="0">
                <a:ea typeface="Calibri" panose="020F0502020204030204" pitchFamily="34" charset="0"/>
              </a:rPr>
              <a:t>)</a:t>
            </a:r>
          </a:p>
          <a:p>
            <a:r>
              <a:rPr lang="en-US" sz="2000" b="1" i="0" dirty="0" err="1">
                <a:solidFill>
                  <a:srgbClr val="7654A2"/>
                </a:solidFill>
                <a:effectLst/>
                <a:ea typeface="Calibri" panose="020F0502020204030204" pitchFamily="34" charset="0"/>
              </a:rPr>
              <a:t>Actividades</a:t>
            </a:r>
            <a:r>
              <a:rPr lang="en-US" sz="2000" b="1" i="0" dirty="0">
                <a:solidFill>
                  <a:srgbClr val="7654A2"/>
                </a:solidFill>
                <a:effectLst/>
                <a:ea typeface="Calibri" panose="020F0502020204030204" pitchFamily="34" charset="0"/>
              </a:rPr>
              <a:t> de Team-Building </a:t>
            </a:r>
            <a:r>
              <a:rPr lang="en-US" sz="2000" b="1" i="0" dirty="0" err="1">
                <a:solidFill>
                  <a:srgbClr val="7654A2"/>
                </a:solidFill>
                <a:effectLst/>
                <a:ea typeface="Calibri" panose="020F0502020204030204" pitchFamily="34" charset="0"/>
              </a:rPr>
              <a:t>virtuales</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La organización de actividades de </a:t>
            </a:r>
            <a:r>
              <a:rPr lang="es-ES" sz="1800" dirty="0" err="1">
                <a:ea typeface="Calibri" panose="020F0502020204030204" pitchFamily="34" charset="0"/>
              </a:rPr>
              <a:t>team-building</a:t>
            </a:r>
            <a:r>
              <a:rPr lang="es-ES" sz="1800" dirty="0">
                <a:ea typeface="Calibri" panose="020F0502020204030204" pitchFamily="34" charset="0"/>
              </a:rPr>
              <a:t>, como trivia o retos colaborativos, fomenta la cohesión del equipo y el sentido de pertenencia, incluso en entornos remotos</a:t>
            </a:r>
            <a:r>
              <a:rPr lang="en-GB" sz="1800" dirty="0">
                <a:ea typeface="Calibri" panose="020F0502020204030204" pitchFamily="34" charset="0"/>
              </a:rPr>
              <a:t>. </a:t>
            </a:r>
            <a:r>
              <a:rPr lang="en-GB" sz="1100" dirty="0">
                <a:ea typeface="Calibri" panose="020F0502020204030204" pitchFamily="34" charset="0"/>
              </a:rPr>
              <a:t>(Fuente: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The Muse</a:t>
            </a:r>
            <a:r>
              <a:rPr lang="en-GB" sz="1100" dirty="0">
                <a:ea typeface="Calibri" panose="020F0502020204030204" pitchFamily="34" charset="0"/>
              </a:rPr>
              <a:t>)</a:t>
            </a:r>
          </a:p>
          <a:p>
            <a:pPr algn="just"/>
            <a:r>
              <a:rPr lang="en-GB" sz="2000" b="1" i="0" dirty="0">
                <a:solidFill>
                  <a:srgbClr val="7654A2"/>
                </a:solidFill>
                <a:effectLst/>
              </a:rPr>
              <a:t>Webinars </a:t>
            </a:r>
            <a:r>
              <a:rPr lang="en-GB" sz="2000" b="1" i="0" dirty="0" err="1">
                <a:solidFill>
                  <a:srgbClr val="7654A2"/>
                </a:solidFill>
                <a:effectLst/>
              </a:rPr>
              <a:t>sobre</a:t>
            </a:r>
            <a:r>
              <a:rPr lang="en-GB" sz="2000" b="1" i="0" dirty="0">
                <a:solidFill>
                  <a:srgbClr val="7654A2"/>
                </a:solidFill>
                <a:effectLst/>
              </a:rPr>
              <a:t> </a:t>
            </a:r>
            <a:r>
              <a:rPr lang="en-GB" sz="2000" b="1" i="0" dirty="0" err="1">
                <a:solidFill>
                  <a:srgbClr val="7654A2"/>
                </a:solidFill>
                <a:effectLst/>
              </a:rPr>
              <a:t>bienestar</a:t>
            </a:r>
            <a:endParaRPr lang="en-GB" sz="2000" b="1" i="0" dirty="0">
              <a:solidFill>
                <a:srgbClr val="7654A2"/>
              </a:solidFill>
              <a:effectLst/>
            </a:endParaRPr>
          </a:p>
          <a:p>
            <a:pPr algn="just">
              <a:spcAft>
                <a:spcPts val="1200"/>
              </a:spcAft>
            </a:pPr>
            <a:r>
              <a:rPr lang="es-ES" sz="1800" dirty="0">
                <a:ea typeface="Calibri" panose="020F0502020204030204" pitchFamily="34" charset="0"/>
              </a:rPr>
              <a:t>Organizar </a:t>
            </a:r>
            <a:r>
              <a:rPr lang="es-ES" sz="1800" dirty="0" err="1">
                <a:ea typeface="Calibri" panose="020F0502020204030204" pitchFamily="34" charset="0"/>
              </a:rPr>
              <a:t>webinars</a:t>
            </a:r>
            <a:r>
              <a:rPr lang="es-ES" sz="1800" dirty="0">
                <a:ea typeface="Calibri" panose="020F0502020204030204" pitchFamily="34" charset="0"/>
              </a:rPr>
              <a:t> sobre bienestar sobre temas como la gestión del estrés, el equilibrio entre la vida laboral y personal o las técnicas de concentración plena puede empoderar a los empleados con estrategias para mejorar la salud mental</a:t>
            </a:r>
            <a:r>
              <a:rPr lang="en-GB" sz="1800" dirty="0">
                <a:ea typeface="Calibri" panose="020F0502020204030204" pitchFamily="34" charset="0"/>
              </a:rPr>
              <a:t>. </a:t>
            </a:r>
            <a:r>
              <a:rPr lang="en-GB" sz="1100" dirty="0">
                <a:ea typeface="Calibri" panose="020F0502020204030204" pitchFamily="34" charset="0"/>
              </a:rPr>
              <a:t>(Fuente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American Psychological Association</a:t>
            </a:r>
            <a:r>
              <a:rPr lang="en-GB" sz="1100" dirty="0">
                <a:ea typeface="Calibri" panose="020F0502020204030204" pitchFamily="34" charset="0"/>
              </a:rPr>
              <a:t>)</a:t>
            </a:r>
          </a:p>
          <a:p>
            <a:pPr algn="just">
              <a:spcAft>
                <a:spcPts val="1200"/>
              </a:spcAft>
            </a:pPr>
            <a:r>
              <a:rPr lang="en-GB" sz="1100" dirty="0">
                <a:ea typeface="Calibri" panose="020F0502020204030204" pitchFamily="34" charset="0"/>
              </a:rPr>
              <a:t>Canal de </a:t>
            </a:r>
            <a:r>
              <a:rPr lang="en-GB" sz="1100" dirty="0" err="1">
                <a:ea typeface="Calibri" panose="020F0502020204030204" pitchFamily="34" charset="0"/>
              </a:rPr>
              <a:t>Youtube</a:t>
            </a:r>
            <a:r>
              <a:rPr lang="en-GB" sz="1100" dirty="0">
                <a:ea typeface="Calibri" panose="020F0502020204030204" pitchFamily="34" charset="0"/>
              </a:rPr>
              <a:t> de </a:t>
            </a:r>
            <a:r>
              <a:rPr lang="en-GB" sz="1100" dirty="0" err="1">
                <a:ea typeface="Calibri" panose="020F0502020204030204" pitchFamily="34" charset="0"/>
              </a:rPr>
              <a:t>los</a:t>
            </a:r>
            <a:r>
              <a:rPr lang="en-GB" sz="1100" dirty="0">
                <a:ea typeface="Calibri" panose="020F0502020204030204" pitchFamily="34" charset="0"/>
              </a:rPr>
              <a:t> APA webinars: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@TheAPAVideo</a:t>
            </a:r>
            <a:endParaRPr lang="en-US" sz="1800" dirty="0">
              <a:solidFill>
                <a:srgbClr val="7654A2"/>
              </a:solidFill>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CD1FD40-55C8-0307-7007-7A3C7727E9F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4401" y="0"/>
            <a:ext cx="408167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214838" y="172277"/>
            <a:ext cx="8662421" cy="958813"/>
          </a:xfrm>
        </p:spPr>
        <p:txBody>
          <a:bodyPr/>
          <a:lstStyle/>
          <a:p>
            <a:pPr algn="r"/>
            <a:r>
              <a:rPr lang="es-ES" sz="3200" dirty="0"/>
              <a:t>Acciones y actividades para mejorar el bienestar a través de las interacciones sociales digitales</a:t>
            </a:r>
            <a:endParaRPr lang="en-GB" sz="3200" dirty="0"/>
          </a:p>
        </p:txBody>
      </p:sp>
      <p:sp>
        <p:nvSpPr>
          <p:cNvPr id="11" name="Text Placeholder 9">
            <a:extLst>
              <a:ext uri="{FF2B5EF4-FFF2-40B4-BE49-F238E27FC236}">
                <a16:creationId xmlns:a16="http://schemas.microsoft.com/office/drawing/2014/main" id="{17387497-49AF-1731-7E38-A3B52DE700E5}"/>
              </a:ext>
            </a:extLst>
          </p:cNvPr>
          <p:cNvSpPr>
            <a:spLocks noGrp="1"/>
          </p:cNvSpPr>
          <p:nvPr>
            <p:ph type="body" sz="quarter" idx="48"/>
          </p:nvPr>
        </p:nvSpPr>
        <p:spPr>
          <a:xfrm>
            <a:off x="5106141" y="1302261"/>
            <a:ext cx="6771118" cy="4693261"/>
          </a:xfrm>
        </p:spPr>
        <p:txBody>
          <a:bodyPr/>
          <a:lstStyle/>
          <a:p>
            <a:r>
              <a:rPr lang="en-US" sz="2000" b="1" i="0" dirty="0" err="1">
                <a:solidFill>
                  <a:srgbClr val="7654A2"/>
                </a:solidFill>
                <a:effectLst/>
                <a:ea typeface="Calibri" panose="020F0502020204030204" pitchFamily="34" charset="0"/>
              </a:rPr>
              <a:t>Entrenamientos</a:t>
            </a:r>
            <a:r>
              <a:rPr lang="en-US" sz="2000" b="1" i="0" dirty="0">
                <a:solidFill>
                  <a:srgbClr val="7654A2"/>
                </a:solidFill>
                <a:effectLst/>
                <a:ea typeface="Calibri" panose="020F0502020204030204" pitchFamily="34" charset="0"/>
              </a:rPr>
              <a:t> y clubs de </a:t>
            </a:r>
            <a:r>
              <a:rPr lang="en-US" sz="2000" b="1" i="0" dirty="0" err="1">
                <a:solidFill>
                  <a:srgbClr val="7654A2"/>
                </a:solidFill>
                <a:effectLst/>
                <a:ea typeface="Calibri" panose="020F0502020204030204" pitchFamily="34" charset="0"/>
              </a:rPr>
              <a:t>lectura</a:t>
            </a:r>
            <a:r>
              <a:rPr lang="en-US" sz="2000" b="1" i="0" dirty="0">
                <a:solidFill>
                  <a:srgbClr val="7654A2"/>
                </a:solidFill>
                <a:effectLst/>
                <a:ea typeface="Calibri" panose="020F0502020204030204" pitchFamily="34" charset="0"/>
              </a:rPr>
              <a:t> </a:t>
            </a:r>
            <a:r>
              <a:rPr lang="en-US" sz="2000" b="1" i="0" dirty="0" err="1">
                <a:solidFill>
                  <a:srgbClr val="7654A2"/>
                </a:solidFill>
                <a:effectLst/>
                <a:ea typeface="Calibri" panose="020F0502020204030204" pitchFamily="34" charset="0"/>
              </a:rPr>
              <a:t>virutales</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Ofrecer clases virtuales de fitness fomenta la actividad física, lo que puede aumentar el bienestar físico y mental de los empleados, además de mantenerse activos mientras trabajan de forma remota. Por otro lado, los clubs de lectura virtuales les permiten participar en experiencias de lectura compartidas y proporcionan una vía para la interacción intelectual y social</a:t>
            </a:r>
            <a:r>
              <a:rPr lang="en-GB" sz="1800" dirty="0">
                <a:ea typeface="Calibri" panose="020F0502020204030204" pitchFamily="34" charset="0"/>
              </a:rPr>
              <a:t>.  </a:t>
            </a:r>
            <a:r>
              <a:rPr lang="en-GB" sz="1100" dirty="0">
                <a:ea typeface="Calibri" panose="020F0502020204030204" pitchFamily="34" charset="0"/>
              </a:rPr>
              <a:t>(Fuentes: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Mental Health Foundation </a:t>
            </a:r>
            <a:r>
              <a:rPr lang="en-GB" sz="1100" dirty="0">
                <a:ea typeface="Calibri" panose="020F0502020204030204" pitchFamily="34" charset="0"/>
              </a:rPr>
              <a:t>;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Time</a:t>
            </a:r>
            <a:r>
              <a:rPr lang="en-GB" sz="1100" dirty="0">
                <a:ea typeface="Calibri" panose="020F0502020204030204" pitchFamily="34" charset="0"/>
              </a:rPr>
              <a:t>)</a:t>
            </a:r>
          </a:p>
          <a:p>
            <a:r>
              <a:rPr lang="en-US" sz="2000" b="1" i="0" dirty="0" err="1">
                <a:solidFill>
                  <a:srgbClr val="7654A2"/>
                </a:solidFill>
                <a:effectLst/>
                <a:ea typeface="Calibri" panose="020F0502020204030204" pitchFamily="34" charset="0"/>
              </a:rPr>
              <a:t>Celebración</a:t>
            </a:r>
            <a:r>
              <a:rPr lang="en-US" sz="2000" b="1" i="0" dirty="0">
                <a:solidFill>
                  <a:srgbClr val="7654A2"/>
                </a:solidFill>
                <a:effectLst/>
                <a:ea typeface="Calibri" panose="020F0502020204030204" pitchFamily="34" charset="0"/>
              </a:rPr>
              <a:t> de </a:t>
            </a:r>
            <a:r>
              <a:rPr lang="en-US" sz="2000" b="1" i="0" dirty="0" err="1">
                <a:solidFill>
                  <a:srgbClr val="7654A2"/>
                </a:solidFill>
                <a:effectLst/>
                <a:ea typeface="Calibri" panose="020F0502020204030204" pitchFamily="34" charset="0"/>
              </a:rPr>
              <a:t>hitos</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Reconocer hitos importantes, como cumpleaños y aniversarios de trabajo, durante las reuniones virtuales del equipo refuerza el sentido de pertenencia y aprecio dentro del equipo</a:t>
            </a:r>
            <a:r>
              <a:rPr lang="en-GB" sz="1800" dirty="0">
                <a:ea typeface="Calibri" panose="020F0502020204030204" pitchFamily="34" charset="0"/>
              </a:rPr>
              <a:t>. </a:t>
            </a:r>
            <a:r>
              <a:rPr lang="en-GB" sz="1100" dirty="0">
                <a:ea typeface="Calibri" panose="020F0502020204030204" pitchFamily="34" charset="0"/>
              </a:rPr>
              <a:t>(Fuente: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Linkedin</a:t>
            </a:r>
            <a:r>
              <a:rPr lang="en-GB" sz="1100" dirty="0">
                <a:ea typeface="Calibri" panose="020F0502020204030204" pitchFamily="34" charset="0"/>
              </a:rPr>
              <a:t>)</a:t>
            </a:r>
          </a:p>
          <a:p>
            <a:r>
              <a:rPr lang="en-GB" sz="2000" b="1" dirty="0" err="1">
                <a:solidFill>
                  <a:srgbClr val="7654A2"/>
                </a:solidFill>
              </a:rPr>
              <a:t>Programas</a:t>
            </a:r>
            <a:r>
              <a:rPr lang="en-GB" sz="2000" b="1" dirty="0">
                <a:solidFill>
                  <a:srgbClr val="7654A2"/>
                </a:solidFill>
              </a:rPr>
              <a:t> de </a:t>
            </a:r>
            <a:r>
              <a:rPr lang="en-GB" sz="2000" b="1" dirty="0" err="1">
                <a:solidFill>
                  <a:srgbClr val="7654A2"/>
                </a:solidFill>
              </a:rPr>
              <a:t>Mentoría</a:t>
            </a:r>
            <a:r>
              <a:rPr lang="en-GB" sz="2000" b="1" dirty="0">
                <a:solidFill>
                  <a:srgbClr val="7654A2"/>
                </a:solidFill>
              </a:rPr>
              <a:t> Digital</a:t>
            </a:r>
          </a:p>
          <a:p>
            <a:pPr algn="just"/>
            <a:r>
              <a:rPr lang="es-ES" sz="1800" dirty="0">
                <a:ea typeface="Calibri" panose="020F0502020204030204" pitchFamily="34" charset="0"/>
              </a:rPr>
              <a:t>El desarrollo de programas de mentoría conecta a los empleados experimentados con aquellos que buscan orientación y desarrollo profesional. Facilita el intercambio de conocimientos y el crecimiento personal</a:t>
            </a:r>
            <a:r>
              <a:rPr lang="en-GB" sz="1800" dirty="0">
                <a:ea typeface="Calibri" panose="020F0502020204030204" pitchFamily="34" charset="0"/>
              </a:rPr>
              <a:t>. </a:t>
            </a:r>
            <a:r>
              <a:rPr lang="en-GB" sz="1100" dirty="0">
                <a:ea typeface="Calibri" panose="020F0502020204030204" pitchFamily="34" charset="0"/>
              </a:rPr>
              <a:t>(Fuente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Harvard Business Review</a:t>
            </a:r>
            <a:r>
              <a:rPr lang="en-GB" sz="1100" dirty="0">
                <a:ea typeface="Calibri" panose="020F0502020204030204" pitchFamily="34" charset="0"/>
              </a:rPr>
              <a:t>)</a:t>
            </a:r>
          </a:p>
        </p:txBody>
      </p:sp>
    </p:spTree>
    <p:extLst>
      <p:ext uri="{BB962C8B-B14F-4D97-AF65-F5344CB8AC3E}">
        <p14:creationId xmlns:p14="http://schemas.microsoft.com/office/powerpoint/2010/main" val="293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s-ES" dirty="0"/>
              <a:t>Comunicaciones relacionadas con el trabajo</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1739651"/>
            <a:ext cx="6144995" cy="223986"/>
          </a:xfrm>
        </p:spPr>
        <p:txBody>
          <a:bodyPr/>
          <a:lstStyle/>
          <a:p>
            <a:r>
              <a:rPr lang="es-ES" dirty="0"/>
              <a:t>Características de un trabajo de buena calidad</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Comunicaciones </a:t>
            </a:r>
            <a:r>
              <a:rPr lang="en-US" dirty="0" err="1"/>
              <a:t>sociales</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12737" y="2578361"/>
            <a:ext cx="7386566" cy="223473"/>
          </a:xfrm>
        </p:spPr>
        <p:txBody>
          <a:bodyPr/>
          <a:lstStyle/>
          <a:p>
            <a:r>
              <a:rPr lang="es-ES" dirty="0"/>
              <a:t>Herramientas de conferencia virtual</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12737" y="3004723"/>
            <a:ext cx="6782558" cy="223473"/>
          </a:xfrm>
        </p:spPr>
        <p:txBody>
          <a:bodyPr/>
          <a:lstStyle/>
          <a:p>
            <a:r>
              <a:rPr lang="es-ES" dirty="0"/>
              <a:t>Fomentar el ánimo del equipo/ Redes de apoyo</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IE" dirty="0"/>
              <a:t>Caso de studio – T2Client</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5870584" cy="532331"/>
          </a:xfrm>
        </p:spPr>
        <p:txBody>
          <a:bodyPr/>
          <a:lstStyle/>
          <a:p>
            <a:r>
              <a:rPr lang="en-IE" dirty="0" err="1"/>
              <a:t>Contenidos</a:t>
            </a:r>
            <a:r>
              <a:rPr lang="en-IE" dirty="0"/>
              <a:t> del </a:t>
            </a:r>
            <a:r>
              <a:rPr lang="en-IE" dirty="0" err="1"/>
              <a:t>Módulo</a:t>
            </a:r>
            <a:r>
              <a:rPr lang="en-IE" dirty="0"/>
              <a:t> 2</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dirty="0"/>
          </a:p>
        </p:txBody>
      </p:sp>
      <p:sp>
        <p:nvSpPr>
          <p:cNvPr id="21" name="Rectángulo 20">
            <a:extLst>
              <a:ext uri="{FF2B5EF4-FFF2-40B4-BE49-F238E27FC236}">
                <a16:creationId xmlns:a16="http://schemas.microsoft.com/office/drawing/2014/main" id="{A07911CB-FF79-FF46-EB82-3D9B2650C933}"/>
              </a:ext>
            </a:extLst>
          </p:cNvPr>
          <p:cNvSpPr/>
          <p:nvPr/>
        </p:nvSpPr>
        <p:spPr>
          <a:xfrm>
            <a:off x="2223083" y="4152550"/>
            <a:ext cx="7810150" cy="1664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ED7E41B-04A6-DD53-E258-89C8CF4B64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600426" y="0"/>
            <a:ext cx="4193266"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430634" y="208995"/>
            <a:ext cx="7548709" cy="646682"/>
          </a:xfrm>
        </p:spPr>
        <p:txBody>
          <a:bodyPr/>
          <a:lstStyle/>
          <a:p>
            <a:r>
              <a:rPr lang="es-ES" sz="3200" dirty="0"/>
              <a:t>Plataformas para la comunicación digital</a:t>
            </a:r>
            <a:endParaRPr lang="en-GB"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430634" y="855677"/>
            <a:ext cx="7035568" cy="5620624"/>
          </a:xfrm>
        </p:spPr>
        <p:txBody>
          <a:bodyPr/>
          <a:lstStyle/>
          <a:p>
            <a:pPr algn="just"/>
            <a:r>
              <a:rPr lang="en-US" sz="2000" b="1" i="0" dirty="0" err="1">
                <a:solidFill>
                  <a:srgbClr val="7654A2"/>
                </a:solidFill>
                <a:effectLst/>
                <a:ea typeface="Calibri" panose="020F0502020204030204" pitchFamily="34" charset="0"/>
              </a:rPr>
              <a:t>TeamBonding</a:t>
            </a:r>
            <a:endParaRPr lang="en-US" sz="2000" b="1" i="0" dirty="0">
              <a:solidFill>
                <a:srgbClr val="7654A2"/>
              </a:solidFill>
              <a:effectLst/>
              <a:ea typeface="Calibri" panose="020F0502020204030204" pitchFamily="34" charset="0"/>
            </a:endParaRPr>
          </a:p>
          <a:p>
            <a:pPr algn="just">
              <a:spcAft>
                <a:spcPts val="1200"/>
              </a:spcAft>
            </a:pPr>
            <a:r>
              <a:rPr lang="es-ES" sz="1800" dirty="0" err="1">
                <a:ea typeface="Calibri" panose="020F0502020204030204" pitchFamily="34" charset="0"/>
              </a:rPr>
              <a:t>TeamBonding</a:t>
            </a:r>
            <a:r>
              <a:rPr lang="es-ES" sz="1800" dirty="0">
                <a:ea typeface="Calibri" panose="020F0502020204030204" pitchFamily="34" charset="0"/>
              </a:rPr>
              <a:t> es la solución definitiva para unir equipos en remoto. Ofrecer actividades y desafíos interactivos es la clave para aumentar la moral del equipo, mejorar la colaboración y fomentar un fuerte sentido de unidad, todo de manera virtual</a:t>
            </a:r>
            <a:r>
              <a:rPr lang="en-GB" sz="1800" dirty="0">
                <a:ea typeface="Calibri" panose="020F0502020204030204" pitchFamily="34" charset="0"/>
              </a:rPr>
              <a:t>. </a:t>
            </a:r>
            <a:r>
              <a:rPr lang="en-GB" sz="1100" dirty="0">
                <a:ea typeface="Calibri" panose="020F0502020204030204" pitchFamily="34" charset="0"/>
              </a:rPr>
              <a:t>(Fuente: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TeamBonding</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Microsoft Viva</a:t>
            </a:r>
          </a:p>
          <a:p>
            <a:pPr algn="just">
              <a:spcAft>
                <a:spcPts val="1200"/>
              </a:spcAft>
            </a:pPr>
            <a:r>
              <a:rPr lang="es-ES" sz="1800" dirty="0">
                <a:ea typeface="Calibri" panose="020F0502020204030204" pitchFamily="34" charset="0"/>
              </a:rPr>
              <a:t>Microsoft Viva revoluciona el lugar de trabajo al abordar las debilidades y necesidades de la fuerza de trabajo. Con Viva </a:t>
            </a:r>
            <a:r>
              <a:rPr lang="es-ES" sz="1800" dirty="0" err="1">
                <a:ea typeface="Calibri" panose="020F0502020204030204" pitchFamily="34" charset="0"/>
              </a:rPr>
              <a:t>Connections</a:t>
            </a:r>
            <a:r>
              <a:rPr lang="es-ES" sz="1800" dirty="0">
                <a:ea typeface="Calibri" panose="020F0502020204030204" pitchFamily="34" charset="0"/>
              </a:rPr>
              <a:t> y Viva </a:t>
            </a:r>
            <a:r>
              <a:rPr lang="es-ES" sz="1800" dirty="0" err="1">
                <a:ea typeface="Calibri" panose="020F0502020204030204" pitchFamily="34" charset="0"/>
              </a:rPr>
              <a:t>Insights</a:t>
            </a:r>
            <a:r>
              <a:rPr lang="es-ES" sz="1800" dirty="0">
                <a:ea typeface="Calibri" panose="020F0502020204030204" pitchFamily="34" charset="0"/>
              </a:rPr>
              <a:t> puede mejorar la productividad y la conectividad, lo que lo convierte en un elemento imprescindible para las empresas</a:t>
            </a:r>
            <a:r>
              <a:rPr lang="en-GB" sz="1800" dirty="0">
                <a:ea typeface="Calibri" panose="020F0502020204030204" pitchFamily="34" charset="0"/>
              </a:rPr>
              <a:t>. </a:t>
            </a:r>
            <a:r>
              <a:rPr lang="en-GB" sz="1100" dirty="0">
                <a:ea typeface="Calibri" panose="020F0502020204030204" pitchFamily="34" charset="0"/>
              </a:rPr>
              <a:t>(Fuente: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Microsoft Viva</a:t>
            </a:r>
            <a:r>
              <a:rPr lang="en-GB" sz="1100" dirty="0">
                <a:ea typeface="Calibri" panose="020F0502020204030204" pitchFamily="34" charset="0"/>
              </a:rPr>
              <a:t>)</a:t>
            </a:r>
          </a:p>
          <a:p>
            <a:pPr algn="just"/>
            <a:r>
              <a:rPr lang="en-GB" sz="2000" b="1" i="0" dirty="0">
                <a:solidFill>
                  <a:srgbClr val="7654A2"/>
                </a:solidFill>
                <a:effectLst/>
              </a:rPr>
              <a:t>Hopin</a:t>
            </a:r>
          </a:p>
          <a:p>
            <a:pPr algn="just">
              <a:spcAft>
                <a:spcPts val="1200"/>
              </a:spcAft>
            </a:pPr>
            <a:r>
              <a:rPr lang="es-ES" sz="1800" dirty="0" err="1">
                <a:ea typeface="Calibri" panose="020F0502020204030204" pitchFamily="34" charset="0"/>
              </a:rPr>
              <a:t>Hopin</a:t>
            </a:r>
            <a:r>
              <a:rPr lang="es-ES" sz="1800" dirty="0">
                <a:ea typeface="Calibri" panose="020F0502020204030204" pitchFamily="34" charset="0"/>
              </a:rPr>
              <a:t> está diseñado para replicar la experiencia de un evento en persona, ofreciendo características como escenarios, sesiones de trabajo, </a:t>
            </a:r>
            <a:r>
              <a:rPr lang="es-ES" sz="1800" dirty="0" err="1">
                <a:ea typeface="Calibri" panose="020F0502020204030204" pitchFamily="34" charset="0"/>
              </a:rPr>
              <a:t>networking</a:t>
            </a:r>
            <a:r>
              <a:rPr lang="es-ES" sz="1800" dirty="0">
                <a:ea typeface="Calibri" panose="020F0502020204030204" pitchFamily="34" charset="0"/>
              </a:rPr>
              <a:t> uno a uno y stands de exposición</a:t>
            </a:r>
            <a:r>
              <a:rPr lang="en-US" sz="1800" dirty="0">
                <a:ea typeface="Calibri" panose="020F0502020204030204" pitchFamily="34" charset="0"/>
              </a:rPr>
              <a:t>. </a:t>
            </a:r>
            <a:r>
              <a:rPr lang="en-GB" sz="1100" dirty="0">
                <a:ea typeface="Calibri" panose="020F0502020204030204" pitchFamily="34" charset="0"/>
              </a:rPr>
              <a:t>(Fuente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Hopin</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Remo</a:t>
            </a:r>
          </a:p>
          <a:p>
            <a:pPr algn="just">
              <a:spcAft>
                <a:spcPts val="1200"/>
              </a:spcAft>
            </a:pPr>
            <a:r>
              <a:rPr lang="es-ES" sz="1800" dirty="0">
                <a:ea typeface="Calibri" panose="020F0502020204030204" pitchFamily="34" charset="0"/>
              </a:rPr>
              <a:t>Remo es una plataforma de redes con planos de plantas virtuales. Los asistentes pueden navegar por mesas o salas virtuales, simulando interacciones en persona para chats grupales o individuales</a:t>
            </a:r>
            <a:r>
              <a:rPr lang="en-US" sz="1800" dirty="0">
                <a:ea typeface="Calibri" panose="020F0502020204030204" pitchFamily="34" charset="0"/>
              </a:rPr>
              <a:t>. </a:t>
            </a:r>
            <a:r>
              <a:rPr lang="en-GB" sz="1100" dirty="0">
                <a:ea typeface="Calibri" panose="020F0502020204030204" pitchFamily="34" charset="0"/>
              </a:rPr>
              <a:t>(Fuente: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Remo</a:t>
            </a:r>
            <a:r>
              <a:rPr lang="en-GB" sz="1100" dirty="0">
                <a:ea typeface="Calibri" panose="020F0502020204030204" pitchFamily="34" charset="0"/>
              </a:rPr>
              <a:t>)</a:t>
            </a:r>
          </a:p>
          <a:p>
            <a:pPr algn="just">
              <a:spcAft>
                <a:spcPts val="1200"/>
              </a:spcAft>
            </a:pPr>
            <a:endParaRPr lang="en-GB" sz="1100" dirty="0">
              <a:ea typeface="Calibri" panose="020F0502020204030204" pitchFamily="34" charset="0"/>
            </a:endParaRPr>
          </a:p>
        </p:txBody>
      </p:sp>
    </p:spTree>
    <p:extLst>
      <p:ext uri="{BB962C8B-B14F-4D97-AF65-F5344CB8AC3E}">
        <p14:creationId xmlns:p14="http://schemas.microsoft.com/office/powerpoint/2010/main" val="26865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400450"/>
            <a:ext cx="10483431" cy="804265"/>
          </a:xfrm>
        </p:spPr>
        <p:txBody>
          <a:bodyPr/>
          <a:lstStyle/>
          <a:p>
            <a:pPr algn="ctr"/>
            <a:r>
              <a:rPr lang="es-ES" sz="2800" dirty="0"/>
              <a:t>Liderar equipos desde casa: La experiencia de Paula </a:t>
            </a:r>
            <a:r>
              <a:rPr lang="es-ES" sz="2800" dirty="0" err="1"/>
              <a:t>Bellizia</a:t>
            </a:r>
            <a:r>
              <a:rPr lang="es-ES" sz="2800" dirty="0"/>
              <a:t> sobre liderazgo durante la pandemia</a:t>
            </a:r>
            <a:endParaRPr lang="en-GB"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85894" y="1463040"/>
            <a:ext cx="11409027" cy="4871413"/>
          </a:xfrm>
        </p:spPr>
        <p:txBody>
          <a:bodyPr/>
          <a:lstStyle/>
          <a:p>
            <a:pPr algn="just">
              <a:spcAft>
                <a:spcPts val="1200"/>
              </a:spcAft>
            </a:pPr>
            <a:r>
              <a:rPr lang="es-ES" sz="1600" dirty="0"/>
              <a:t>El cambio abrupto al trabajo en remoto debido a la pandemia mundial planteó desafíos únicos para los equipos de todo el mundo. Para Paula </a:t>
            </a:r>
            <a:r>
              <a:rPr lang="es-ES" sz="1600" dirty="0" err="1"/>
              <a:t>Bellizia</a:t>
            </a:r>
            <a:r>
              <a:rPr lang="es-ES" sz="1600" dirty="0"/>
              <a:t>, vicepresidenta de Marketing de Google en Latinoamérica, esta compleja situación vino acompañada de una dificultad añadida: cada equipo de allí buscó diferentes formas de colaborar y conectarse mientras trabajaba desde casa.
"</a:t>
            </a:r>
            <a:r>
              <a:rPr lang="es-ES" sz="1600" b="0" dirty="0">
                <a:effectLst/>
              </a:rPr>
              <a:t>La pandemia ha tenido un efecto directo en mi experiencia: me he visto obligada a dirigir los equipos de mi región sin poder interactuar con sus miembros en persona y, aun así, he conseguido reforzar el sentido de pertenencia y la colaboración con todos ellos", explica. No se refiere estrictamente al trabajo, sino también a "cosas tan sencillas como el hecho de no poder tomar un café juntos o charlar relajadamente sobre cuestiones triviales". Durante ese tiempo, nadie pudo interactuar de forma real. "Esto fue precisamente lo que me llevó a organizar reuniones individuales con los miembros de los distintos equipos para conocerlos mejor y consolidar la relación con cada uno de ellos</a:t>
            </a:r>
            <a:r>
              <a:rPr lang="es-ES" sz="1600" dirty="0"/>
              <a:t>".
</a:t>
            </a:r>
            <a:r>
              <a:rPr lang="es-ES" sz="1600" b="0" i="0" dirty="0">
                <a:effectLst/>
              </a:rPr>
              <a:t>Para los equipos de </a:t>
            </a:r>
            <a:r>
              <a:rPr lang="es-ES" sz="1600" b="0" i="0" dirty="0" err="1">
                <a:effectLst/>
              </a:rPr>
              <a:t>Bellizia</a:t>
            </a:r>
            <a:r>
              <a:rPr lang="es-ES" sz="1600" b="0" i="0" dirty="0">
                <a:effectLst/>
              </a:rPr>
              <a:t>, repartidos por toda Latinoamérica, era muy importante reforzar el "sentido de pertenencia". Por ello, cada quince días se reunían todos virtualmente y "destinaron muchos recursos a facilitar la comunicación para que todo el mundo pudiera estar al tanto de los cambios". </a:t>
            </a:r>
            <a:r>
              <a:rPr lang="es-ES" sz="1600" dirty="0"/>
              <a:t>
</a:t>
            </a:r>
            <a:r>
              <a:rPr lang="es-ES" sz="1600" b="0" i="0" dirty="0">
                <a:effectLst/>
              </a:rPr>
              <a:t>Cada equipo de Latinoamérica buscó diferentes formas de colaborar y relacionarse desde casa. "En Brasil", explica, "los equipos se caracterizan por ser muy entusiastas y participativos. Y así es precisamente como queremos que sean las interacciones virtuales. Por ejemplo, celebramos una reunión online donde los empleados tenían distintas oportunidades de aportar su granito de arena, como si fueran músicos que, al sumar su talento individual con el de los demás miembros de la orquesta, consiguen un resultado mucho más impactante".</a:t>
            </a:r>
            <a:endParaRPr lang="en-GB" sz="1600" dirty="0"/>
          </a:p>
          <a:p>
            <a:pPr algn="r">
              <a:spcAft>
                <a:spcPts val="1200"/>
              </a:spcAft>
            </a:pPr>
            <a:r>
              <a:rPr lang="en-GB" sz="1400" dirty="0"/>
              <a:t>Source: </a:t>
            </a:r>
            <a:r>
              <a:rPr lang="en-GB" sz="1400" dirty="0">
                <a:solidFill>
                  <a:srgbClr val="7654A2"/>
                </a:solidFill>
                <a:hlinkClick r:id="rId2">
                  <a:extLst>
                    <a:ext uri="{A12FA001-AC4F-418D-AE19-62706E023703}">
                      <ahyp:hlinkClr xmlns:ahyp="http://schemas.microsoft.com/office/drawing/2018/hyperlinkcolor" val="tx"/>
                    </a:ext>
                  </a:extLst>
                </a:hlinkClick>
              </a:rPr>
              <a:t>Think with Google</a:t>
            </a:r>
            <a:endParaRPr lang="en-GB" sz="1400" dirty="0">
              <a:solidFill>
                <a:srgbClr val="7654A2"/>
              </a:solidFill>
            </a:endParaRPr>
          </a:p>
          <a:p>
            <a:pPr algn="just"/>
            <a:endParaRPr lang="en-GB" sz="1600" dirty="0"/>
          </a:p>
          <a:p>
            <a:pPr algn="just"/>
            <a:endParaRPr lang="en-GB" sz="1600" dirty="0"/>
          </a:p>
          <a:p>
            <a:pPr algn="just"/>
            <a:endParaRPr lang="en-GB" sz="1600" dirty="0"/>
          </a:p>
          <a:p>
            <a:pPr algn="just"/>
            <a:endParaRPr lang="en-GB" sz="1600" dirty="0" err="1"/>
          </a:p>
        </p:txBody>
      </p:sp>
    </p:spTree>
    <p:extLst>
      <p:ext uri="{BB962C8B-B14F-4D97-AF65-F5344CB8AC3E}">
        <p14:creationId xmlns:p14="http://schemas.microsoft.com/office/powerpoint/2010/main" val="312410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HERRAMIENTAS PARA CONFERENCIAS VIRTUALES</a:t>
            </a:r>
            <a:endParaRPr lang="en-US" dirty="0"/>
          </a:p>
          <a:p>
            <a:endParaRPr lang="en-US" dirty="0"/>
          </a:p>
        </p:txBody>
      </p:sp>
      <p:pic>
        <p:nvPicPr>
          <p:cNvPr id="9" name="Marcador de posición de imagen 8">
            <a:extLst>
              <a:ext uri="{FF2B5EF4-FFF2-40B4-BE49-F238E27FC236}">
                <a16:creationId xmlns:a16="http://schemas.microsoft.com/office/drawing/2014/main" id="{5747358B-BC79-0D16-71F6-BE4C1BC071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53BB69B3-4463-ACFE-0A0E-9140FC4C3DE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22"/>
          <a:stretch/>
        </p:blipFill>
        <p:spPr>
          <a:xfrm flipH="1">
            <a:off x="7482980" y="-8389"/>
            <a:ext cx="4454554"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57377"/>
            <a:ext cx="7327954" cy="842867"/>
          </a:xfrm>
        </p:spPr>
        <p:txBody>
          <a:bodyPr/>
          <a:lstStyle/>
          <a:p>
            <a:r>
              <a:rPr lang="en-GB" sz="3200" dirty="0"/>
              <a:t>Herramientas para </a:t>
            </a:r>
            <a:r>
              <a:rPr lang="en-GB" sz="3200" dirty="0" err="1"/>
              <a:t>Conferencias</a:t>
            </a:r>
            <a:r>
              <a:rPr lang="en-GB" sz="3200" dirty="0"/>
              <a:t> </a:t>
            </a:r>
            <a:r>
              <a:rPr lang="en-GB" sz="3200" dirty="0" err="1"/>
              <a:t>Virtuales</a:t>
            </a:r>
            <a:endParaRPr lang="en-GB"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329119"/>
            <a:ext cx="6900114" cy="2617416"/>
          </a:xfrm>
        </p:spPr>
        <p:txBody>
          <a:bodyPr/>
          <a:lstStyle/>
          <a:p>
            <a:pPr algn="just">
              <a:spcAft>
                <a:spcPts val="1200"/>
              </a:spcAft>
            </a:pPr>
            <a:r>
              <a:rPr lang="es-ES" sz="1800" dirty="0"/>
              <a:t>Estas herramientas permiten a las empresas comunicarse en tiempo real con los miembros del equipo y los clientes desde varios lugares. Esto ahorra tiempo y costos de viaje, permite una toma de decisiones rápida y permite una fuerza de trabajo dispersa. También fortalecen las relaciones laborales a través de interacciones directas de forma remota.
A lo largo de este capítulo, dispondrás de varias herramientas de conferencia virtual así como un enlace al sitio web de la misma para obtener más información.</a:t>
            </a:r>
            <a:endParaRPr lang="en-GB" sz="1800" dirty="0"/>
          </a:p>
        </p:txBody>
      </p:sp>
      <p:sp>
        <p:nvSpPr>
          <p:cNvPr id="4" name="Text Placeholder 6">
            <a:extLst>
              <a:ext uri="{FF2B5EF4-FFF2-40B4-BE49-F238E27FC236}">
                <a16:creationId xmlns:a16="http://schemas.microsoft.com/office/drawing/2014/main" id="{C04AF1E8-A5B8-CC22-E52E-F28DDC42D16F}"/>
              </a:ext>
            </a:extLst>
          </p:cNvPr>
          <p:cNvSpPr txBox="1">
            <a:spLocks/>
          </p:cNvSpPr>
          <p:nvPr/>
        </p:nvSpPr>
        <p:spPr>
          <a:xfrm>
            <a:off x="398308" y="3830855"/>
            <a:ext cx="6900114" cy="270422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spcAft>
                <a:spcPts val="1200"/>
              </a:spcAft>
            </a:pPr>
            <a:r>
              <a:rPr lang="en-GB" sz="2400" b="1" dirty="0">
                <a:solidFill>
                  <a:srgbClr val="7654A2"/>
                </a:solidFill>
              </a:rPr>
              <a:t>        ZOOM</a:t>
            </a:r>
          </a:p>
          <a:p>
            <a:pPr algn="just">
              <a:spcAft>
                <a:spcPts val="1200"/>
              </a:spcAft>
            </a:pPr>
            <a:r>
              <a:rPr lang="es-ES" sz="1800" dirty="0"/>
              <a:t>Zoom es conocida por su facilidad de uso, video y audio de alta calidad, uso compartido de pantalla y capacidades de grabación. Ofrece funciones como fondos, salas para grupos pequeños y alojamiento de </a:t>
            </a:r>
            <a:r>
              <a:rPr lang="es-ES" sz="1800" dirty="0" err="1"/>
              <a:t>webinars</a:t>
            </a:r>
            <a:r>
              <a:rPr lang="es-ES" sz="1800" dirty="0"/>
              <a:t>.
Es versátil y adecuada para empresas de todos los tamaños e industrias. Es la mejor opción para reuniones de equipo, </a:t>
            </a:r>
            <a:r>
              <a:rPr lang="es-ES" sz="1800" dirty="0" err="1"/>
              <a:t>webinars</a:t>
            </a:r>
            <a:r>
              <a:rPr lang="es-ES" sz="1800" dirty="0"/>
              <a:t>, presentaciones de ventas y reuniones con clientes</a:t>
            </a:r>
            <a:r>
              <a:rPr lang="en-GB" sz="1800" dirty="0"/>
              <a:t>.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Zoom</a:t>
            </a:r>
            <a:endParaRPr lang="en-GB" sz="1100" dirty="0">
              <a:solidFill>
                <a:srgbClr val="7654A2"/>
              </a:solidFill>
            </a:endParaRPr>
          </a:p>
        </p:txBody>
      </p:sp>
      <p:pic>
        <p:nvPicPr>
          <p:cNvPr id="12" name="Imagen 11">
            <a:extLst>
              <a:ext uri="{FF2B5EF4-FFF2-40B4-BE49-F238E27FC236}">
                <a16:creationId xmlns:a16="http://schemas.microsoft.com/office/drawing/2014/main" id="{6F88B509-C69F-0075-5A2D-8323E500E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1828" y="3801980"/>
            <a:ext cx="508325" cy="508325"/>
          </a:xfrm>
          <a:prstGeom prst="rect">
            <a:avLst/>
          </a:prstGeom>
        </p:spPr>
      </p:pic>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48EC10EA-CC05-8751-6F81-3E3E8C485F3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65810" y="0"/>
            <a:ext cx="386334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083372"/>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spcAft>
                <a:spcPts val="1200"/>
              </a:spcAft>
            </a:pPr>
            <a:r>
              <a:rPr lang="en-GB" sz="2400" b="1" dirty="0">
                <a:solidFill>
                  <a:srgbClr val="7654A2"/>
                </a:solidFill>
              </a:rPr>
              <a:t>MICROSOFT TEAMS</a:t>
            </a:r>
          </a:p>
          <a:p>
            <a:pPr algn="just">
              <a:spcAft>
                <a:spcPts val="1200"/>
              </a:spcAft>
            </a:pPr>
            <a:r>
              <a:rPr lang="es-ES" sz="1800" dirty="0" err="1"/>
              <a:t>Teams</a:t>
            </a:r>
            <a:r>
              <a:rPr lang="es-ES" sz="1800" dirty="0"/>
              <a:t> se integra en el conjunto de aplicaciones de Microsoft 365 que proporciona una amplia gama de herramientas empresariales. Ofrece chat, videoconferencia, intercambio de archivos y edición colaborativa de documentos.
Esta plataforma es la mejor para la comunicación interna del equipo, la colaboración en proyectos y aquellos que confían en las aplicaciones de Microsoft</a:t>
            </a:r>
            <a:r>
              <a:rPr lang="en-GB" sz="1800" dirty="0"/>
              <a:t>.</a:t>
            </a:r>
            <a:r>
              <a:rPr lang="en-GB" sz="1100" dirty="0"/>
              <a:t> </a:t>
            </a:r>
            <a:r>
              <a:rPr lang="en-GB" sz="1800" dirty="0">
                <a:solidFill>
                  <a:srgbClr val="7654A2"/>
                </a:solidFill>
                <a:hlinkClick r:id="rId3">
                  <a:extLst>
                    <a:ext uri="{A12FA001-AC4F-418D-AE19-62706E023703}">
                      <ahyp:hlinkClr xmlns:ahyp="http://schemas.microsoft.com/office/drawing/2018/hyperlinkcolor" val="tx"/>
                    </a:ext>
                  </a:extLst>
                </a:hlinkClick>
              </a:rPr>
              <a:t>C</a:t>
            </a:r>
            <a:r>
              <a:rPr lang="en-US" sz="1800" dirty="0">
                <a:solidFill>
                  <a:srgbClr val="7654A2"/>
                </a:solidFill>
                <a:hlinkClick r:id="rId3">
                  <a:extLst>
                    <a:ext uri="{A12FA001-AC4F-418D-AE19-62706E023703}">
                      <ahyp:hlinkClr xmlns:ahyp="http://schemas.microsoft.com/office/drawing/2018/hyperlinkcolor" val="tx"/>
                    </a:ext>
                  </a:extLst>
                </a:hlinkClick>
              </a:rPr>
              <a:t>lick here for a link to </a:t>
            </a:r>
            <a:r>
              <a:rPr lang="en-IE" sz="1800" dirty="0">
                <a:solidFill>
                  <a:srgbClr val="7654A2"/>
                </a:solidFill>
                <a:hlinkClick r:id="rId3">
                  <a:extLst>
                    <a:ext uri="{A12FA001-AC4F-418D-AE19-62706E023703}">
                      <ahyp:hlinkClr xmlns:ahyp="http://schemas.microsoft.com/office/drawing/2018/hyperlinkcolor" val="tx"/>
                    </a:ext>
                  </a:extLst>
                </a:hlinkClick>
              </a:rPr>
              <a:t>Microsoft Teams</a:t>
            </a:r>
            <a:endParaRPr lang="en-GB" sz="1800" dirty="0"/>
          </a:p>
          <a:p>
            <a:pPr algn="just">
              <a:spcAft>
                <a:spcPts val="1200"/>
              </a:spcAft>
            </a:pPr>
            <a:r>
              <a:rPr lang="en-GB" sz="2400" b="1" dirty="0">
                <a:solidFill>
                  <a:srgbClr val="7654A2"/>
                </a:solidFill>
              </a:rPr>
              <a:t>CISCO WEBEX</a:t>
            </a:r>
          </a:p>
          <a:p>
            <a:pPr algn="just">
              <a:spcAft>
                <a:spcPts val="1200"/>
              </a:spcAft>
            </a:pPr>
            <a:r>
              <a:rPr lang="es-ES" sz="1800" dirty="0"/>
              <a:t>Proporciona videoconferencias de alta calidad, uso compartido de pantalla e integraciones con herramientas de productividad. Es conocido por su seguridad y gran capacidad para reuniones. 
Es de las mejores para empresas y negocios con un enfoque en la seguridad y la colaboración. Se prefiere en sectores en los que la privacidad de los datos es una de las principales preocupaciones, como la sanidad o las finanzas</a:t>
            </a:r>
            <a:r>
              <a:rPr lang="en-GB" sz="1800" dirty="0"/>
              <a:t>. </a:t>
            </a: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WEBEX</a:t>
            </a:r>
            <a:endParaRPr lang="en-GB" sz="1100" dirty="0">
              <a:solidFill>
                <a:srgbClr val="7654A2"/>
              </a:solidFill>
            </a:endParaRPr>
          </a:p>
          <a:p>
            <a:pPr algn="just">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pPr algn="r"/>
            <a:r>
              <a:rPr lang="en-GB" sz="3200" dirty="0"/>
              <a:t>Herramientas para </a:t>
            </a:r>
            <a:r>
              <a:rPr lang="en-GB" sz="3200" dirty="0" err="1"/>
              <a:t>Conferencias</a:t>
            </a:r>
            <a:r>
              <a:rPr lang="en-GB" sz="3200" dirty="0"/>
              <a:t> </a:t>
            </a:r>
            <a:r>
              <a:rPr lang="en-GB" sz="3200" dirty="0" err="1"/>
              <a:t>Virtuales</a:t>
            </a:r>
            <a:endParaRPr lang="en-GB" sz="3200" dirty="0"/>
          </a:p>
        </p:txBody>
      </p:sp>
      <p:pic>
        <p:nvPicPr>
          <p:cNvPr id="4" name="Imagen 3">
            <a:extLst>
              <a:ext uri="{FF2B5EF4-FFF2-40B4-BE49-F238E27FC236}">
                <a16:creationId xmlns:a16="http://schemas.microsoft.com/office/drawing/2014/main" id="{F4E7E675-44B8-6467-070D-BDE85C901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3533" y="1064830"/>
            <a:ext cx="534841" cy="525856"/>
          </a:xfrm>
          <a:prstGeom prst="rect">
            <a:avLst/>
          </a:prstGeom>
        </p:spPr>
      </p:pic>
      <p:pic>
        <p:nvPicPr>
          <p:cNvPr id="12" name="Imagen 11">
            <a:extLst>
              <a:ext uri="{FF2B5EF4-FFF2-40B4-BE49-F238E27FC236}">
                <a16:creationId xmlns:a16="http://schemas.microsoft.com/office/drawing/2014/main" id="{C621E060-C995-C27C-6369-000EAFC063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92" r="24711" b="63826"/>
          <a:stretch/>
        </p:blipFill>
        <p:spPr>
          <a:xfrm>
            <a:off x="6580673" y="3825710"/>
            <a:ext cx="897711" cy="457466"/>
          </a:xfrm>
          <a:prstGeom prst="rect">
            <a:avLst/>
          </a:prstGeom>
        </p:spPr>
      </p:pic>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8CCE7ACF-56BB-F7F5-54A0-5694E3D38B5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440460" y="-12526"/>
            <a:ext cx="4484318"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7718559" cy="842867"/>
          </a:xfrm>
        </p:spPr>
        <p:txBody>
          <a:bodyPr/>
          <a:lstStyle/>
          <a:p>
            <a:r>
              <a:rPr lang="en-GB" sz="3200" dirty="0"/>
              <a:t>Herramientas para </a:t>
            </a:r>
            <a:r>
              <a:rPr lang="en-GB" sz="3200" dirty="0" err="1"/>
              <a:t>Conferencias</a:t>
            </a:r>
            <a:r>
              <a:rPr lang="en-GB" sz="3200" dirty="0"/>
              <a:t> </a:t>
            </a:r>
            <a:r>
              <a:rPr lang="en-GB" sz="3200" dirty="0" err="1"/>
              <a:t>Virtuales</a:t>
            </a:r>
            <a:endParaRPr lang="en-GB" sz="3200" dirty="0"/>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7" y="1535336"/>
            <a:ext cx="6900114" cy="480688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ADOBE CONNECT</a:t>
            </a:r>
          </a:p>
          <a:p>
            <a:pPr algn="just">
              <a:spcAft>
                <a:spcPts val="1200"/>
              </a:spcAft>
            </a:pPr>
            <a:r>
              <a:rPr lang="es-ES" sz="1800" dirty="0"/>
              <a:t>Es conocido por sus sólidas funciones, que incluyen aulas virtuales, </a:t>
            </a:r>
            <a:r>
              <a:rPr lang="es-ES" sz="1800" dirty="0" err="1"/>
              <a:t>webinars</a:t>
            </a:r>
            <a:r>
              <a:rPr lang="es-ES" sz="1800" dirty="0"/>
              <a:t> y salas para grupos pequeños. Ofrece opciones interactivas y atractivas para compartir contenido.
Es ideal para la educación, la capacitación o aquellas empresas que requieren eventos virtuales y </a:t>
            </a:r>
            <a:r>
              <a:rPr lang="es-ES" sz="1800" dirty="0" err="1"/>
              <a:t>webinars</a:t>
            </a:r>
            <a:r>
              <a:rPr lang="es-ES" sz="1800" dirty="0"/>
              <a:t> altamente interactivos</a:t>
            </a:r>
            <a:r>
              <a:rPr lang="en-GB" sz="1800" dirty="0"/>
              <a:t>.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Adobe Connect.</a:t>
            </a:r>
            <a:endParaRPr lang="en-GB" sz="1800" dirty="0"/>
          </a:p>
          <a:p>
            <a:pPr algn="r">
              <a:spcAft>
                <a:spcPts val="1200"/>
              </a:spcAft>
            </a:pPr>
            <a:r>
              <a:rPr lang="en-GB" sz="2400" b="1" dirty="0">
                <a:solidFill>
                  <a:srgbClr val="7654A2"/>
                </a:solidFill>
              </a:rPr>
              <a:t>ZOHO MEETING</a:t>
            </a:r>
          </a:p>
          <a:p>
            <a:pPr algn="just">
              <a:spcAft>
                <a:spcPts val="1200"/>
              </a:spcAft>
            </a:pPr>
            <a:r>
              <a:rPr lang="es-ES" sz="1800" dirty="0"/>
              <a:t>Zoho Meeting ofrece </a:t>
            </a:r>
            <a:r>
              <a:rPr lang="es-ES" sz="1800" dirty="0" err="1"/>
              <a:t>webinars</a:t>
            </a:r>
            <a:r>
              <a:rPr lang="es-ES" sz="1800" dirty="0"/>
              <a:t>, reuniones online y funciones para compartir pantalla. Se integra a la perfección con otras aplicaciones de productividad y colaboración de Zoho.
Esta plataforma es muy asequible y ofrece una solución sencilla para reuniones online y </a:t>
            </a:r>
            <a:r>
              <a:rPr lang="es-ES" sz="1800" dirty="0" err="1"/>
              <a:t>webinars</a:t>
            </a:r>
            <a:r>
              <a:rPr lang="en-GB" sz="1800" dirty="0"/>
              <a:t>. </a:t>
            </a: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Zoho.</a:t>
            </a:r>
            <a:endParaRPr lang="en-GB" sz="1100" dirty="0">
              <a:solidFill>
                <a:srgbClr val="7654A2"/>
              </a:solidFill>
            </a:endParaRPr>
          </a:p>
        </p:txBody>
      </p:sp>
      <p:pic>
        <p:nvPicPr>
          <p:cNvPr id="13" name="Imagen 12">
            <a:extLst>
              <a:ext uri="{FF2B5EF4-FFF2-40B4-BE49-F238E27FC236}">
                <a16:creationId xmlns:a16="http://schemas.microsoft.com/office/drawing/2014/main" id="{E79C0730-7403-BA0A-C666-7968D23954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8463" y="3865364"/>
            <a:ext cx="707860" cy="707860"/>
          </a:xfrm>
          <a:prstGeom prst="rect">
            <a:avLst/>
          </a:prstGeom>
        </p:spPr>
      </p:pic>
      <p:pic>
        <p:nvPicPr>
          <p:cNvPr id="15" name="Imagen 14">
            <a:extLst>
              <a:ext uri="{FF2B5EF4-FFF2-40B4-BE49-F238E27FC236}">
                <a16:creationId xmlns:a16="http://schemas.microsoft.com/office/drawing/2014/main" id="{E80972EA-A990-B95C-5226-1790950BE6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7020" y="1401022"/>
            <a:ext cx="571029" cy="571029"/>
          </a:xfrm>
          <a:prstGeom prst="rect">
            <a:avLst/>
          </a:prstGeom>
        </p:spPr>
      </p:pic>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D228B1A-7135-60E5-D704-8A34E76B670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89140" y="0"/>
            <a:ext cx="384549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064830"/>
            <a:ext cx="6900114" cy="5313109"/>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spcAft>
                <a:spcPts val="1200"/>
              </a:spcAft>
            </a:pPr>
            <a:r>
              <a:rPr lang="en-GB" sz="2400" b="1" dirty="0">
                <a:solidFill>
                  <a:srgbClr val="7654A2"/>
                </a:solidFill>
              </a:rPr>
              <a:t>BIGBLUEBUTTON</a:t>
            </a:r>
          </a:p>
          <a:p>
            <a:pPr algn="just">
              <a:spcAft>
                <a:spcPts val="1200"/>
              </a:spcAft>
            </a:pPr>
            <a:r>
              <a:rPr lang="es-ES" sz="1800" dirty="0"/>
              <a:t>Es una plataforma de conferencias virtuales de código abierto diseñada para el aprendizaje en línea. Ofrece funciones como el uso compartido de pizarras, el uso compartido de documentos, las salas para grupos pequeños y las encuestas integradas.
Esta plataforma es la mejor para aprender sobre el desarrollo de videojuegos o para cualquier tipo de contenido de e-learning</a:t>
            </a:r>
            <a:r>
              <a:rPr lang="en-GB" sz="1800" dirty="0"/>
              <a:t>.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a:t>
            </a:r>
            <a:r>
              <a:rPr lang="en-GB" sz="1800" dirty="0" err="1">
                <a:solidFill>
                  <a:srgbClr val="7654A2"/>
                </a:solidFill>
                <a:hlinkClick r:id="rId3">
                  <a:extLst>
                    <a:ext uri="{A12FA001-AC4F-418D-AE19-62706E023703}">
                      <ahyp:hlinkClr xmlns:ahyp="http://schemas.microsoft.com/office/drawing/2018/hyperlinkcolor" val="tx"/>
                    </a:ext>
                  </a:extLst>
                </a:hlinkClick>
              </a:rPr>
              <a:t>BigBlueButton</a:t>
            </a:r>
            <a:r>
              <a:rPr lang="en-GB" sz="1800" dirty="0">
                <a:solidFill>
                  <a:srgbClr val="7654A2"/>
                </a:solidFill>
                <a:hlinkClick r:id="rId3">
                  <a:extLst>
                    <a:ext uri="{A12FA001-AC4F-418D-AE19-62706E023703}">
                      <ahyp:hlinkClr xmlns:ahyp="http://schemas.microsoft.com/office/drawing/2018/hyperlinkcolor" val="tx"/>
                    </a:ext>
                  </a:extLst>
                </a:hlinkClick>
              </a:rPr>
              <a:t>.</a:t>
            </a:r>
            <a:endParaRPr lang="en-GB" sz="1800" dirty="0">
              <a:solidFill>
                <a:srgbClr val="7654A2"/>
              </a:solidFill>
            </a:endParaRPr>
          </a:p>
          <a:p>
            <a:pPr algn="just">
              <a:spcAft>
                <a:spcPts val="1200"/>
              </a:spcAft>
            </a:pPr>
            <a:r>
              <a:rPr lang="en-GB" sz="2400" b="1" dirty="0">
                <a:solidFill>
                  <a:srgbClr val="7654A2"/>
                </a:solidFill>
              </a:rPr>
              <a:t>BLACKBOARD LEARN</a:t>
            </a:r>
          </a:p>
          <a:p>
            <a:pPr algn="just">
              <a:spcAft>
                <a:spcPts val="1200"/>
              </a:spcAft>
            </a:pPr>
            <a:r>
              <a:rPr lang="es-ES" sz="1800" dirty="0"/>
              <a:t>Está diseñada para el sector educativo. Ofrece un sólido sistema de gestión del aprendizaje para mejorar la formación y el desarrollo de los empleados. También ofrece a las pymes una plataforma centralizada para la formación, la colaboración y la retención de conocimientos, lo que mejora las habilidades y la comunicación de los empleados.
Esta plataforma es la mejor para talleres virtuales interactivos o e-learning</a:t>
            </a:r>
            <a:r>
              <a:rPr lang="en-GB" sz="1800" dirty="0"/>
              <a:t>. </a:t>
            </a: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Blackboard Learn.</a:t>
            </a:r>
            <a:endParaRPr lang="en-GB" sz="1800" dirty="0">
              <a:solidFill>
                <a:srgbClr val="7654A2"/>
              </a:solidFill>
            </a:endParaRPr>
          </a:p>
          <a:p>
            <a:pPr algn="just">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pPr algn="r"/>
            <a:r>
              <a:rPr lang="en-GB" sz="3200" dirty="0"/>
              <a:t>Herramientas para </a:t>
            </a:r>
            <a:r>
              <a:rPr lang="en-GB" sz="3200" dirty="0" err="1"/>
              <a:t>Conferencias</a:t>
            </a:r>
            <a:r>
              <a:rPr lang="en-GB" sz="3200" dirty="0"/>
              <a:t> </a:t>
            </a:r>
            <a:r>
              <a:rPr lang="en-GB" sz="3200" dirty="0" err="1"/>
              <a:t>Virtuales</a:t>
            </a:r>
            <a:endParaRPr lang="en-GB" sz="3200" dirty="0"/>
          </a:p>
        </p:txBody>
      </p:sp>
      <p:pic>
        <p:nvPicPr>
          <p:cNvPr id="6" name="Imagen 5">
            <a:extLst>
              <a:ext uri="{FF2B5EF4-FFF2-40B4-BE49-F238E27FC236}">
                <a16:creationId xmlns:a16="http://schemas.microsoft.com/office/drawing/2014/main" id="{C84BBAA8-DA9F-6DE2-3699-A4B5783E1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5243" y="1093705"/>
            <a:ext cx="452706" cy="452706"/>
          </a:xfrm>
          <a:prstGeom prst="rect">
            <a:avLst/>
          </a:prstGeom>
        </p:spPr>
      </p:pic>
    </p:spTree>
    <p:extLst>
      <p:ext uri="{BB962C8B-B14F-4D97-AF65-F5344CB8AC3E}">
        <p14:creationId xmlns:p14="http://schemas.microsoft.com/office/powerpoint/2010/main" val="2368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A70309-6976-C601-4E75-8AE158B3E56D}"/>
              </a:ext>
            </a:extLst>
          </p:cNvPr>
          <p:cNvSpPr/>
          <p:nvPr/>
        </p:nvSpPr>
        <p:spPr>
          <a:xfrm>
            <a:off x="11548997" y="4797468"/>
            <a:ext cx="538619" cy="1507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Marcador de posición de imagen 7">
            <a:extLst>
              <a:ext uri="{FF2B5EF4-FFF2-40B4-BE49-F238E27FC236}">
                <a16:creationId xmlns:a16="http://schemas.microsoft.com/office/drawing/2014/main" id="{F1299EAC-AA04-B28E-C225-32033C2D40E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227786" y="618198"/>
            <a:ext cx="2734569" cy="2810802"/>
          </a:xfrm>
          <a:prstGeom prst="roundRect">
            <a:avLst/>
          </a:prstGeo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290312"/>
            <a:ext cx="7718559" cy="842867"/>
          </a:xfrm>
        </p:spPr>
        <p:txBody>
          <a:bodyPr/>
          <a:lstStyle/>
          <a:p>
            <a:r>
              <a:rPr lang="es-ES" sz="3200" dirty="0"/>
              <a:t>Una App no tan conocida: DISCORD</a:t>
            </a:r>
            <a:endParaRPr lang="en-GB" sz="3200" dirty="0"/>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6" y="1230469"/>
            <a:ext cx="8610273"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just">
              <a:spcAft>
                <a:spcPts val="1200"/>
              </a:spcAft>
            </a:pPr>
            <a:r>
              <a:rPr lang="en-GB" sz="1700" b="1" dirty="0">
                <a:solidFill>
                  <a:srgbClr val="7654A2"/>
                </a:solidFill>
              </a:rPr>
              <a:t>Discord</a:t>
            </a:r>
            <a:r>
              <a:rPr lang="en-GB" sz="1700" dirty="0"/>
              <a:t> </a:t>
            </a:r>
            <a:r>
              <a:rPr lang="es-ES" sz="1700" dirty="0"/>
              <a:t>es una plataforma de comunicación que originalmente fue diseñada para jugadores, pero ha ganado popularidad para reuniones de negocios y colaboraciones. Sin embargo, su idoneidad para estas depende de la naturaleza de la empresa y de sus necesidades específicas. 
Algunos de los beneficios que aporta es su interfaz, funciones de chat de voz y vídeo adecuadas para reuniones (supresión de ruido, cancelación de eco...), el uso compartido de archivos y la personalización de servidores, canales y roles, lo que lo hace adaptable.</a:t>
            </a:r>
            <a:endParaRPr lang="en-GB" sz="1700" dirty="0"/>
          </a:p>
        </p:txBody>
      </p:sp>
      <p:sp>
        <p:nvSpPr>
          <p:cNvPr id="10" name="Text Placeholder 6">
            <a:extLst>
              <a:ext uri="{FF2B5EF4-FFF2-40B4-BE49-F238E27FC236}">
                <a16:creationId xmlns:a16="http://schemas.microsoft.com/office/drawing/2014/main" id="{3F659F7F-9EF9-2323-D804-0A9547C441FD}"/>
              </a:ext>
            </a:extLst>
          </p:cNvPr>
          <p:cNvSpPr txBox="1">
            <a:spLocks/>
          </p:cNvSpPr>
          <p:nvPr/>
        </p:nvSpPr>
        <p:spPr>
          <a:xfrm>
            <a:off x="398306" y="3198404"/>
            <a:ext cx="11564049" cy="3199842"/>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s-ES" sz="1700" dirty="0"/>
              <a:t>Algunos factores a tener en cuenta son:</a:t>
            </a:r>
            <a:r>
              <a:rPr lang="en-GB" sz="1700" dirty="0"/>
              <a:t>:                                             </a:t>
            </a:r>
          </a:p>
          <a:p>
            <a:pPr marL="285750" indent="-285750">
              <a:spcAft>
                <a:spcPts val="1200"/>
              </a:spcAft>
              <a:buFont typeface="Arial" panose="020B0604020202020204" pitchFamily="34" charset="0"/>
              <a:buChar char="•"/>
            </a:pPr>
            <a:r>
              <a:rPr lang="en-GB" sz="1700" b="1" dirty="0" err="1">
                <a:solidFill>
                  <a:srgbClr val="7654A2"/>
                </a:solidFill>
              </a:rPr>
              <a:t>Seguridad</a:t>
            </a:r>
            <a:r>
              <a:rPr lang="en-GB" sz="1700" b="1" dirty="0">
                <a:solidFill>
                  <a:srgbClr val="7654A2"/>
                </a:solidFill>
              </a:rPr>
              <a:t> </a:t>
            </a:r>
            <a:r>
              <a:rPr lang="en-GB" sz="1700" dirty="0"/>
              <a:t>- </a:t>
            </a:r>
            <a:r>
              <a:rPr lang="es-ES" sz="1700" dirty="0"/>
              <a:t>Si bien </a:t>
            </a:r>
            <a:r>
              <a:rPr lang="es-ES" sz="1700" dirty="0" err="1"/>
              <a:t>Discord</a:t>
            </a:r>
            <a:r>
              <a:rPr lang="es-ES" sz="1700" dirty="0"/>
              <a:t> ofrece funciones de seguridad, puede que no sea tan seguro como las herramientas especializadas de comunicación empresarial</a:t>
            </a:r>
            <a:r>
              <a:rPr lang="en-GB" sz="1700" dirty="0"/>
              <a:t>. </a:t>
            </a:r>
          </a:p>
          <a:p>
            <a:pPr marL="285750" indent="-285750" algn="just">
              <a:spcAft>
                <a:spcPts val="1200"/>
              </a:spcAft>
              <a:buFont typeface="Arial" panose="020B0604020202020204" pitchFamily="34" charset="0"/>
              <a:buChar char="•"/>
            </a:pPr>
            <a:r>
              <a:rPr lang="en-GB" sz="1700" b="1" dirty="0" err="1">
                <a:solidFill>
                  <a:srgbClr val="7654A2"/>
                </a:solidFill>
              </a:rPr>
              <a:t>Profesionalismo</a:t>
            </a:r>
            <a:r>
              <a:rPr lang="en-GB" sz="1700" b="1" dirty="0">
                <a:solidFill>
                  <a:srgbClr val="7654A2"/>
                </a:solidFill>
              </a:rPr>
              <a:t> </a:t>
            </a:r>
            <a:r>
              <a:rPr lang="en-GB" sz="1700" dirty="0"/>
              <a:t>– </a:t>
            </a:r>
            <a:r>
              <a:rPr lang="es-ES" sz="1700" dirty="0"/>
              <a:t>Los orígenes de </a:t>
            </a:r>
            <a:r>
              <a:rPr lang="es-ES" sz="1700" dirty="0" err="1"/>
              <a:t>Discord</a:t>
            </a:r>
            <a:r>
              <a:rPr lang="es-ES" sz="1700" dirty="0"/>
              <a:t> en el mundo de los juegos pueden no alinearse con el profesionalismo esperado en algunos entornos corporativos. Es esencial asegurarse de que el entorno de la plataforma coincida con su cultura empresarial</a:t>
            </a:r>
            <a:r>
              <a:rPr lang="en-GB" sz="1700" dirty="0"/>
              <a:t>.</a:t>
            </a:r>
          </a:p>
          <a:p>
            <a:pPr marL="285750" indent="-285750" algn="just">
              <a:spcAft>
                <a:spcPts val="1200"/>
              </a:spcAft>
              <a:buFont typeface="Arial" panose="020B0604020202020204" pitchFamily="34" charset="0"/>
              <a:buChar char="•"/>
            </a:pPr>
            <a:r>
              <a:rPr lang="en-GB" sz="1700" b="1" dirty="0" err="1">
                <a:solidFill>
                  <a:srgbClr val="7654A2"/>
                </a:solidFill>
              </a:rPr>
              <a:t>Integración</a:t>
            </a:r>
            <a:r>
              <a:rPr lang="en-GB" sz="1700" b="1" dirty="0">
                <a:solidFill>
                  <a:srgbClr val="7654A2"/>
                </a:solidFill>
              </a:rPr>
              <a:t> </a:t>
            </a:r>
            <a:r>
              <a:rPr lang="en-GB" sz="1700" dirty="0"/>
              <a:t>- </a:t>
            </a:r>
            <a:r>
              <a:rPr lang="es-ES" sz="1700" dirty="0"/>
              <a:t>Es posible que </a:t>
            </a:r>
            <a:r>
              <a:rPr lang="es-ES" sz="1700" dirty="0" err="1"/>
              <a:t>Discord</a:t>
            </a:r>
            <a:r>
              <a:rPr lang="es-ES" sz="1700" dirty="0"/>
              <a:t> no se integre tan perfectamente con otras herramientas y software empresarial como las plataformas dedicadas a la comunicación empresarial</a:t>
            </a:r>
            <a:r>
              <a:rPr lang="en-GB" sz="1700" dirty="0"/>
              <a:t>.</a:t>
            </a:r>
          </a:p>
          <a:p>
            <a:pPr marL="285750" indent="-285750" algn="just">
              <a:spcAft>
                <a:spcPts val="1200"/>
              </a:spcAft>
              <a:buFont typeface="Arial" panose="020B0604020202020204" pitchFamily="34" charset="0"/>
              <a:buChar char="•"/>
            </a:pPr>
            <a:r>
              <a:rPr lang="en-GB" sz="1700" b="1" dirty="0" err="1">
                <a:solidFill>
                  <a:srgbClr val="7654A2"/>
                </a:solidFill>
              </a:rPr>
              <a:t>Escalabilidad</a:t>
            </a:r>
            <a:r>
              <a:rPr lang="en-GB" sz="1700" b="1" dirty="0">
                <a:solidFill>
                  <a:srgbClr val="7654A2"/>
                </a:solidFill>
              </a:rPr>
              <a:t> </a:t>
            </a:r>
            <a:r>
              <a:rPr lang="en-GB" sz="1700" dirty="0"/>
              <a:t>- </a:t>
            </a:r>
            <a:r>
              <a:rPr lang="es-ES" sz="1700" dirty="0" err="1"/>
              <a:t>Discord</a:t>
            </a:r>
            <a:r>
              <a:rPr lang="es-ES" sz="1700" dirty="0"/>
              <a:t> puede no ser la mejor opción para empresas muy grandes con amplias necesidades de comunicación y colaboración</a:t>
            </a:r>
            <a:r>
              <a:rPr lang="en-GB" sz="1700" dirty="0"/>
              <a:t>. 		                                          </a:t>
            </a:r>
            <a:r>
              <a:rPr lang="en-GB" sz="1700" dirty="0">
                <a:solidFill>
                  <a:srgbClr val="7654A2"/>
                </a:solidFill>
                <a:hlinkClick r:id="rId3">
                  <a:extLst>
                    <a:ext uri="{A12FA001-AC4F-418D-AE19-62706E023703}">
                      <ahyp:hlinkClr xmlns:ahyp="http://schemas.microsoft.com/office/drawing/2018/hyperlinkcolor" val="tx"/>
                    </a:ext>
                  </a:extLst>
                </a:hlinkClick>
              </a:rPr>
              <a:t>Click here for a link to Discord</a:t>
            </a:r>
            <a:endParaRPr lang="en-GB" sz="1700" dirty="0">
              <a:solidFill>
                <a:srgbClr val="7654A2"/>
              </a:solidFill>
            </a:endParaRPr>
          </a:p>
        </p:txBody>
      </p:sp>
    </p:spTree>
    <p:extLst>
      <p:ext uri="{BB962C8B-B14F-4D97-AF65-F5344CB8AC3E}">
        <p14:creationId xmlns:p14="http://schemas.microsoft.com/office/powerpoint/2010/main" val="158368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s-ES" b="1" dirty="0"/>
              <a:t>FOMENTAR EL ÁNIMO DEL EQUIPO/ REDES DE APOYO</a:t>
            </a:r>
            <a:endParaRPr lang="en-IE" b="1" dirty="0"/>
          </a:p>
        </p:txBody>
      </p:sp>
      <p:pic>
        <p:nvPicPr>
          <p:cNvPr id="6" name="Marcador de posición de imagen 5">
            <a:extLst>
              <a:ext uri="{FF2B5EF4-FFF2-40B4-BE49-F238E27FC236}">
                <a16:creationId xmlns:a16="http://schemas.microsoft.com/office/drawing/2014/main" id="{D69DC11A-CBFE-553D-DD0F-FCAF9D860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8FF5C217-8736-115B-71CE-0411B071CA8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08436" y="221962"/>
            <a:ext cx="5571393" cy="6636037"/>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1896177" y="221963"/>
            <a:ext cx="9771217" cy="650492"/>
          </a:xfrm>
        </p:spPr>
        <p:txBody>
          <a:bodyPr/>
          <a:lstStyle/>
          <a:p>
            <a:pPr algn="r"/>
            <a:r>
              <a:rPr lang="es-ES" sz="3200" dirty="0"/>
              <a:t>El Poder de las Redes de Apoyo en el Trabajo en Remoto</a:t>
            </a:r>
            <a:endParaRPr lang="en-GB"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535024" y="1048624"/>
            <a:ext cx="5132370" cy="5050832"/>
          </a:xfrm>
        </p:spPr>
        <p:txBody>
          <a:bodyPr/>
          <a:lstStyle/>
          <a:p>
            <a:pPr algn="just">
              <a:spcAft>
                <a:spcPts val="1200"/>
              </a:spcAft>
            </a:pPr>
            <a:r>
              <a:rPr lang="es-ES" sz="1800" dirty="0">
                <a:ea typeface="Calibri" panose="020F0502020204030204" pitchFamily="34" charset="0"/>
              </a:rPr>
              <a:t>Actualmente en el teletrabajo, crear un sentido de pertenencia y apoyo para los empleados es esencial.
Una </a:t>
            </a:r>
            <a:r>
              <a:rPr lang="es-ES" sz="1800" b="1" dirty="0">
                <a:solidFill>
                  <a:srgbClr val="7654A2"/>
                </a:solidFill>
                <a:ea typeface="Calibri" panose="020F0502020204030204" pitchFamily="34" charset="0"/>
              </a:rPr>
              <a:t>red de apoyo </a:t>
            </a:r>
            <a:r>
              <a:rPr lang="es-ES" sz="1800" dirty="0">
                <a:ea typeface="Calibri" panose="020F0502020204030204" pitchFamily="34" charset="0"/>
              </a:rPr>
              <a:t>en el contexto del teletrabajo se refiere al sistema de conexiones, tanto profesionales como personales, que brindan aliento, asistencia y una red de seguridad para los empleados mientras se enfrentan a los desafíos de trabajar desde varios lugares. 
Establecer y mantener redes de apoyo para sus teletrabajadores no es solo un acto de buena voluntad, es una necesidad estratégica. Estas redes son las que conectan a los empleados en remoto del equipo, fomentan la colaboración y elevan el bienestar individual y colectivo. Negarse a crear u ofrecer dicho apoyo puede tener varias consecuencias perjudiciales.</a:t>
            </a:r>
            <a:endParaRPr lang="en-GB" sz="1800" b="0" i="0" dirty="0">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854280" y="590317"/>
            <a:ext cx="10483431" cy="804265"/>
          </a:xfrm>
        </p:spPr>
        <p:txBody>
          <a:bodyPr/>
          <a:lstStyle/>
          <a:p>
            <a:r>
              <a:rPr lang="en-US" dirty="0"/>
              <a:t>Bienvenido/a </a:t>
            </a:r>
            <a:r>
              <a:rPr lang="en-US" dirty="0" err="1"/>
              <a:t>a</a:t>
            </a:r>
            <a:r>
              <a:rPr lang="en-US" dirty="0"/>
              <a:t> la </a:t>
            </a:r>
            <a:r>
              <a:rPr lang="en-US" dirty="0" err="1"/>
              <a:t>formación</a:t>
            </a:r>
            <a:r>
              <a:rPr lang="en-US" dirty="0"/>
              <a:t> de </a:t>
            </a:r>
            <a:r>
              <a:rPr lang="en-US" dirty="0" err="1"/>
              <a:t>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854282" y="1394583"/>
            <a:ext cx="10483429" cy="4909548"/>
          </a:xfrm>
        </p:spPr>
        <p:txBody>
          <a:bodyPr/>
          <a:lstStyle/>
          <a:p>
            <a:pPr algn="just">
              <a:spcAft>
                <a:spcPts val="1200"/>
              </a:spcAft>
            </a:pPr>
            <a:r>
              <a:rPr lang="es-ES" sz="1800" dirty="0"/>
              <a:t>La digitalización y la tecnología han permitido oportunidades de trabajo y comunicación sin importar la distancia o el tiempo. Aunque esto ha tenido muchos impactos positivos, estos cambios también pueden tener consecuencias negativas para empleadores y empleados.</a:t>
            </a:r>
          </a:p>
          <a:p>
            <a:pPr algn="just">
              <a:spcAft>
                <a:spcPts val="1200"/>
              </a:spcAft>
            </a:pPr>
            <a:r>
              <a:rPr lang="es-ES" sz="1800" dirty="0"/>
              <a:t>Este curso te brinda los conocimientos, habilidades y confianza en ti mismo necesarios para implementar un programa dentro de la empresa que prevenga la sobrecarga digital de los empleados. Las pequeñas y medianas empresas (PYMES) se están quedando atrás en comparación con las grandes empresas en lo que respecta a políticas e iniciativas de bienestar digital para los empleados, ya que el 82% de los empleadores de PYMES no tienen políticas de salud o bienestar digital ni planes para implementarlas.</a:t>
            </a:r>
          </a:p>
          <a:p>
            <a:pPr algn="just">
              <a:spcAft>
                <a:spcPts val="1200"/>
              </a:spcAft>
            </a:pPr>
            <a:r>
              <a:rPr lang="es-ES" sz="1800" dirty="0"/>
              <a:t>El curso se divide en cinco módulos. Cada uno de estos módulos contiene una introducción a los temas, mejores prácticas y otros materiales de formación.</a:t>
            </a:r>
          </a:p>
          <a:p>
            <a:pPr algn="just">
              <a:spcAft>
                <a:spcPts val="1200"/>
              </a:spcAft>
            </a:pPr>
            <a:r>
              <a:rPr lang="es-ES" sz="1800" b="1" dirty="0"/>
              <a:t>A lo largo de los módulos, aprenderás:</a:t>
            </a:r>
          </a:p>
          <a:p>
            <a:pPr marL="342900" indent="-342900" algn="just">
              <a:spcAft>
                <a:spcPts val="600"/>
              </a:spcAft>
              <a:buFont typeface="+mj-lt"/>
              <a:buAutoNum type="arabicPeriod"/>
            </a:pPr>
            <a:r>
              <a:rPr lang="es-ES" sz="1800" dirty="0"/>
              <a:t>Qué es el trabajo digital y sus efectos en la salud mental y física.</a:t>
            </a:r>
          </a:p>
          <a:p>
            <a:pPr marL="342900" indent="-342900" algn="just">
              <a:spcAft>
                <a:spcPts val="600"/>
              </a:spcAft>
              <a:buFont typeface="+mj-lt"/>
              <a:buAutoNum type="arabicPeriod"/>
            </a:pPr>
            <a:r>
              <a:rPr lang="es-ES" sz="1800" dirty="0"/>
              <a:t>Cómo configurar tu propia vida digital en diferentes áreas.</a:t>
            </a:r>
          </a:p>
          <a:p>
            <a:pPr marL="342900" indent="-342900" algn="just">
              <a:spcAft>
                <a:spcPts val="600"/>
              </a:spcAft>
              <a:buFont typeface="+mj-lt"/>
              <a:buAutoNum type="arabicPeriod"/>
            </a:pPr>
            <a:r>
              <a:rPr lang="es-ES" sz="1800" dirty="0"/>
              <a:t>Comprender las características especiales del trabajo y la comunicación digitales.</a:t>
            </a:r>
          </a:p>
          <a:p>
            <a:pPr marL="342900" indent="-342900" algn="just">
              <a:spcAft>
                <a:spcPts val="600"/>
              </a:spcAft>
              <a:buFont typeface="+mj-lt"/>
              <a:buAutoNum type="arabicPeriod"/>
            </a:pPr>
            <a:r>
              <a:rPr lang="es-ES" sz="1800" dirty="0"/>
              <a:t>Lo que implica liderar una fuerza laboral digital y las mejores prácticas para ello.</a:t>
            </a: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5C764558-924B-AA30-94EB-F0B60C69690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6892925"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352338"/>
            <a:ext cx="6776598" cy="931153"/>
          </a:xfrm>
        </p:spPr>
        <p:txBody>
          <a:bodyPr/>
          <a:lstStyle/>
          <a:p>
            <a:pPr>
              <a:spcBef>
                <a:spcPts val="0"/>
              </a:spcBef>
            </a:pPr>
            <a:r>
              <a:rPr lang="es-ES" sz="3200" dirty="0"/>
              <a:t>Las Consecuencias de Desatender las Redes de Apoyo</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8" y="1482291"/>
            <a:ext cx="6354830" cy="4831882"/>
          </a:xfrm>
        </p:spPr>
        <p:txBody>
          <a:bodyPr/>
          <a:lstStyle/>
          <a:p>
            <a:pPr algn="just">
              <a:spcAft>
                <a:spcPts val="1200"/>
              </a:spcAft>
            </a:pPr>
            <a:r>
              <a:rPr lang="en-GB" sz="2000" b="1" dirty="0" err="1">
                <a:solidFill>
                  <a:srgbClr val="7654A2"/>
                </a:solidFill>
                <a:ea typeface="Calibri" panose="020F0502020204030204" pitchFamily="34" charset="0"/>
              </a:rPr>
              <a:t>Aislamiento</a:t>
            </a:r>
            <a:r>
              <a:rPr lang="en-GB" sz="2000" b="1" dirty="0">
                <a:solidFill>
                  <a:srgbClr val="7654A2"/>
                </a:solidFill>
                <a:ea typeface="Calibri" panose="020F0502020204030204" pitchFamily="34" charset="0"/>
              </a:rPr>
              <a:t> y </a:t>
            </a:r>
            <a:r>
              <a:rPr lang="en-GB" sz="2000" b="1" dirty="0" err="1">
                <a:solidFill>
                  <a:srgbClr val="7654A2"/>
                </a:solidFill>
                <a:ea typeface="Calibri" panose="020F0502020204030204" pitchFamily="34" charset="0"/>
              </a:rPr>
              <a:t>Agotamiento</a:t>
            </a:r>
            <a:endParaRPr lang="en-GB" sz="2000" b="1" dirty="0">
              <a:solidFill>
                <a:srgbClr val="7654A2"/>
              </a:solidFill>
              <a:ea typeface="Calibri" panose="020F0502020204030204" pitchFamily="34" charset="0"/>
            </a:endParaRPr>
          </a:p>
          <a:p>
            <a:pPr algn="just">
              <a:spcAft>
                <a:spcPts val="1200"/>
              </a:spcAft>
            </a:pPr>
            <a:r>
              <a:rPr lang="es-ES" sz="1800" dirty="0">
                <a:ea typeface="Calibri" panose="020F0502020204030204" pitchFamily="34" charset="0"/>
              </a:rPr>
              <a:t>Los teletrabajadores, por la propia naturaleza de su trabajo, pueden sentirse aislados y desconectados del mundo. Este aislamiento puede conducir al agotamiento, disminuyendo el bienestar general y la productividad</a:t>
            </a:r>
            <a:r>
              <a:rPr lang="en-GB" sz="1800" i="0" dirty="0">
                <a:effectLst/>
                <a:ea typeface="Calibri" panose="020F0502020204030204" pitchFamily="34" charset="0"/>
              </a:rPr>
              <a:t>.</a:t>
            </a:r>
          </a:p>
          <a:p>
            <a:pPr algn="r">
              <a:spcBef>
                <a:spcPts val="1200"/>
              </a:spcBef>
              <a:spcAft>
                <a:spcPts val="1200"/>
              </a:spcAft>
            </a:pPr>
            <a:r>
              <a:rPr lang="en-GB" sz="2000" b="1" dirty="0" err="1">
                <a:solidFill>
                  <a:srgbClr val="7654A2"/>
                </a:solidFill>
                <a:ea typeface="Calibri" panose="020F0502020204030204" pitchFamily="34" charset="0"/>
              </a:rPr>
              <a:t>Disminución</a:t>
            </a:r>
            <a:r>
              <a:rPr lang="en-GB" sz="2000" b="1" dirty="0">
                <a:solidFill>
                  <a:srgbClr val="7654A2"/>
                </a:solidFill>
                <a:ea typeface="Calibri" panose="020F0502020204030204" pitchFamily="34" charset="0"/>
              </a:rPr>
              <a:t> de la Moral</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La falta de redes de apoyo puede resultar en una disminución de la moral entre los miembros del equipo, lo que conduce a una reducción del compromiso y el entusiasmo por el trabajo</a:t>
            </a:r>
            <a:r>
              <a:rPr lang="en-GB" sz="1800" i="0" dirty="0">
                <a:effectLst/>
                <a:ea typeface="Calibri" panose="020F0502020204030204" pitchFamily="34" charset="0"/>
              </a:rPr>
              <a:t>.</a:t>
            </a:r>
          </a:p>
          <a:p>
            <a:pPr algn="just">
              <a:spcBef>
                <a:spcPts val="1200"/>
              </a:spcBef>
              <a:spcAft>
                <a:spcPts val="1200"/>
              </a:spcAft>
            </a:pPr>
            <a:r>
              <a:rPr lang="en-GB" sz="2000" b="1" dirty="0" err="1">
                <a:solidFill>
                  <a:srgbClr val="7654A2"/>
                </a:solidFill>
                <a:ea typeface="Calibri" panose="020F0502020204030204" pitchFamily="34" charset="0"/>
              </a:rPr>
              <a:t>Fallas</a:t>
            </a:r>
            <a:r>
              <a:rPr lang="en-GB" sz="2000" b="1" dirty="0">
                <a:solidFill>
                  <a:srgbClr val="7654A2"/>
                </a:solidFill>
                <a:ea typeface="Calibri" panose="020F0502020204030204" pitchFamily="34" charset="0"/>
              </a:rPr>
              <a:t> de </a:t>
            </a:r>
            <a:r>
              <a:rPr lang="en-GB" sz="2000" b="1" dirty="0" err="1">
                <a:solidFill>
                  <a:srgbClr val="7654A2"/>
                </a:solidFill>
                <a:ea typeface="Calibri" panose="020F0502020204030204" pitchFamily="34" charset="0"/>
              </a:rPr>
              <a:t>Comunicación</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Sin redes de apoyo, la comunicación entre los teletrabajadores puede volverse dispersa e ineficiente. Esto puede dificultar la colaboración y el flujo de información</a:t>
            </a:r>
            <a:r>
              <a:rPr lang="en-GB" sz="1800" i="0" dirty="0">
                <a:effectLst/>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C2F0264-EFEB-373B-D456-223DCDD1AE2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40250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es-ES" sz="3200" dirty="0"/>
              <a:t>Las Consecuencias de Desatender las Redes de Apoyo</a:t>
            </a:r>
            <a:endParaRPr lang="en-GB" sz="3200" dirty="0"/>
          </a:p>
        </p:txBody>
      </p:sp>
      <p:sp>
        <p:nvSpPr>
          <p:cNvPr id="5" name="Text Placeholder 6">
            <a:extLst>
              <a:ext uri="{FF2B5EF4-FFF2-40B4-BE49-F238E27FC236}">
                <a16:creationId xmlns:a16="http://schemas.microsoft.com/office/drawing/2014/main" id="{14C32B51-2E97-94BE-5E50-F8D55E755166}"/>
              </a:ext>
            </a:extLst>
          </p:cNvPr>
          <p:cNvSpPr>
            <a:spLocks noGrp="1"/>
          </p:cNvSpPr>
          <p:nvPr>
            <p:ph type="body" sz="quarter" idx="48"/>
          </p:nvPr>
        </p:nvSpPr>
        <p:spPr>
          <a:xfrm>
            <a:off x="5446787" y="1212783"/>
            <a:ext cx="6220606" cy="5091763"/>
          </a:xfrm>
        </p:spPr>
        <p:txBody>
          <a:bodyPr/>
          <a:lstStyle/>
          <a:p>
            <a:pPr algn="r">
              <a:spcAft>
                <a:spcPts val="1200"/>
              </a:spcAft>
            </a:pPr>
            <a:r>
              <a:rPr lang="en-GB" sz="2000" b="1" dirty="0" err="1">
                <a:solidFill>
                  <a:srgbClr val="7654A2"/>
                </a:solidFill>
                <a:ea typeface="Calibri" panose="020F0502020204030204" pitchFamily="34" charset="0"/>
              </a:rPr>
              <a:t>Desafíos</a:t>
            </a:r>
            <a:r>
              <a:rPr lang="en-GB" sz="2000" b="1" dirty="0">
                <a:solidFill>
                  <a:srgbClr val="7654A2"/>
                </a:solidFill>
                <a:ea typeface="Calibri" panose="020F0502020204030204" pitchFamily="34" charset="0"/>
              </a:rPr>
              <a:t> de </a:t>
            </a:r>
            <a:r>
              <a:rPr lang="en-GB" sz="2000" b="1" dirty="0" err="1">
                <a:solidFill>
                  <a:srgbClr val="7654A2"/>
                </a:solidFill>
                <a:ea typeface="Calibri" panose="020F0502020204030204" pitchFamily="34" charset="0"/>
              </a:rPr>
              <a:t>Salud</a:t>
            </a:r>
            <a:r>
              <a:rPr lang="en-GB" sz="2000" b="1" dirty="0">
                <a:solidFill>
                  <a:srgbClr val="7654A2"/>
                </a:solidFill>
                <a:ea typeface="Calibri" panose="020F0502020204030204" pitchFamily="34" charset="0"/>
              </a:rPr>
              <a:t> Mental</a:t>
            </a:r>
          </a:p>
          <a:p>
            <a:pPr algn="just">
              <a:spcAft>
                <a:spcPts val="1200"/>
              </a:spcAft>
            </a:pPr>
            <a:r>
              <a:rPr lang="es-ES" sz="1800" dirty="0">
                <a:ea typeface="Calibri" panose="020F0502020204030204" pitchFamily="34" charset="0"/>
              </a:rPr>
              <a:t>El aislamiento y la falta de redes de apoyo pueden contribuir a problemas de salud mental, como la ansiedad y la depresión, que afectan negativamente a la capacidad del empleado para trabajar eficazmente</a:t>
            </a:r>
            <a:r>
              <a:rPr lang="en-GB" sz="1800" i="0" dirty="0">
                <a:effectLst/>
                <a:ea typeface="Calibri" panose="020F0502020204030204" pitchFamily="34" charset="0"/>
              </a:rPr>
              <a:t>.</a:t>
            </a:r>
          </a:p>
          <a:p>
            <a:pPr>
              <a:spcBef>
                <a:spcPts val="1200"/>
              </a:spcBef>
              <a:spcAft>
                <a:spcPts val="1200"/>
              </a:spcAft>
            </a:pPr>
            <a:r>
              <a:rPr lang="en-GB" sz="2000" b="1" dirty="0" err="1">
                <a:solidFill>
                  <a:srgbClr val="7654A2"/>
                </a:solidFill>
                <a:ea typeface="Calibri" panose="020F0502020204030204" pitchFamily="34" charset="0"/>
              </a:rPr>
              <a:t>Altas</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Tasas</a:t>
            </a:r>
            <a:r>
              <a:rPr lang="en-GB" sz="2000" b="1" dirty="0">
                <a:solidFill>
                  <a:srgbClr val="7654A2"/>
                </a:solidFill>
                <a:ea typeface="Calibri" panose="020F0502020204030204" pitchFamily="34" charset="0"/>
              </a:rPr>
              <a:t> de </a:t>
            </a:r>
            <a:r>
              <a:rPr lang="en-GB" sz="2000" b="1" dirty="0" err="1">
                <a:solidFill>
                  <a:srgbClr val="7654A2"/>
                </a:solidFill>
                <a:ea typeface="Calibri" panose="020F0502020204030204" pitchFamily="34" charset="0"/>
              </a:rPr>
              <a:t>Rotación</a:t>
            </a:r>
            <a:r>
              <a:rPr lang="en-GB" sz="2000" b="1" dirty="0">
                <a:solidFill>
                  <a:srgbClr val="7654A2"/>
                </a:solidFill>
                <a:ea typeface="Calibri" panose="020F0502020204030204" pitchFamily="34" charset="0"/>
              </a:rPr>
              <a:t> de Personal</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Los empleados aislados son más propensos a sentirse desconectados y pueden buscar oportunidades de trabajo nuevas. Las rotaciones pueden ser costosas para las empresas</a:t>
            </a:r>
            <a:r>
              <a:rPr lang="en-GB" sz="1800" i="0" dirty="0">
                <a:effectLst/>
                <a:ea typeface="Calibri" panose="020F0502020204030204" pitchFamily="34" charset="0"/>
              </a:rPr>
              <a:t>.</a:t>
            </a:r>
          </a:p>
          <a:p>
            <a:pPr algn="r">
              <a:spcBef>
                <a:spcPts val="1200"/>
              </a:spcBef>
              <a:spcAft>
                <a:spcPts val="1200"/>
              </a:spcAft>
            </a:pPr>
            <a:r>
              <a:rPr lang="en-GB" sz="2000" b="1" dirty="0" err="1">
                <a:solidFill>
                  <a:srgbClr val="7654A2"/>
                </a:solidFill>
                <a:ea typeface="Calibri" panose="020F0502020204030204" pitchFamily="34" charset="0"/>
              </a:rPr>
              <a:t>Productividad</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Reducida</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Los empleados remotos que enfrentan desafíos sin ayuda pueden experimentar una reducción de la productividad debido al aumento de los niveles de estrés y la falta de recursos para superar los obstáculos</a:t>
            </a:r>
            <a:r>
              <a:rPr lang="en-GB" sz="1800" i="0" dirty="0">
                <a:effectLst/>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4722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E1F5B8-DC98-0702-5623-B37F2199B05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631723" y="-7938"/>
            <a:ext cx="4253890"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352338"/>
            <a:ext cx="7532910" cy="931153"/>
          </a:xfrm>
        </p:spPr>
        <p:txBody>
          <a:bodyPr/>
          <a:lstStyle/>
          <a:p>
            <a:pPr>
              <a:spcBef>
                <a:spcPts val="0"/>
              </a:spcBef>
            </a:pPr>
            <a:r>
              <a:rPr lang="es-ES" sz="3200" dirty="0"/>
              <a:t>Ventajas de Crear Redes de Apoyo</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376413"/>
            <a:ext cx="7109840" cy="5129249"/>
          </a:xfrm>
        </p:spPr>
        <p:txBody>
          <a:bodyPr/>
          <a:lstStyle/>
          <a:p>
            <a:pPr algn="just">
              <a:spcAft>
                <a:spcPts val="600"/>
              </a:spcAft>
            </a:pPr>
            <a:r>
              <a:rPr lang="en-GB" sz="2000" b="1" dirty="0" err="1">
                <a:solidFill>
                  <a:srgbClr val="7654A2"/>
                </a:solidFill>
                <a:ea typeface="Calibri" panose="020F0502020204030204" pitchFamily="34" charset="0"/>
              </a:rPr>
              <a:t>Mejora</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el</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Bienestar</a:t>
            </a:r>
            <a:endParaRPr lang="en-GB" sz="2000" b="1" dirty="0">
              <a:solidFill>
                <a:srgbClr val="7654A2"/>
              </a:solidFill>
              <a:ea typeface="Calibri" panose="020F0502020204030204" pitchFamily="34" charset="0"/>
            </a:endParaRPr>
          </a:p>
          <a:p>
            <a:pPr algn="just">
              <a:spcAft>
                <a:spcPts val="1200"/>
              </a:spcAft>
            </a:pPr>
            <a:r>
              <a:rPr lang="es-ES" sz="1800" dirty="0">
                <a:ea typeface="Calibri" panose="020F0502020204030204" pitchFamily="34" charset="0"/>
              </a:rPr>
              <a:t>Las redes de apoyo ofrecen un sentido de pertenencia y apoyo emocional, lo que aumenta el bienestar mental y emocional de los teletrabajadores</a:t>
            </a:r>
            <a:r>
              <a:rPr lang="en-GB" sz="1800" i="0" dirty="0">
                <a:effectLst/>
                <a:ea typeface="Calibri" panose="020F0502020204030204" pitchFamily="34" charset="0"/>
              </a:rPr>
              <a:t>.</a:t>
            </a:r>
          </a:p>
          <a:p>
            <a:pPr algn="r">
              <a:spcAft>
                <a:spcPts val="600"/>
              </a:spcAft>
            </a:pPr>
            <a:r>
              <a:rPr lang="en-GB" sz="2000" b="1" dirty="0" err="1">
                <a:solidFill>
                  <a:srgbClr val="7654A2"/>
                </a:solidFill>
                <a:ea typeface="Calibri" panose="020F0502020204030204" pitchFamily="34" charset="0"/>
              </a:rPr>
              <a:t>Fomenta</a:t>
            </a:r>
            <a:r>
              <a:rPr lang="en-GB" sz="2000" b="1" dirty="0">
                <a:solidFill>
                  <a:srgbClr val="7654A2"/>
                </a:solidFill>
                <a:ea typeface="Calibri" panose="020F0502020204030204" pitchFamily="34" charset="0"/>
              </a:rPr>
              <a:t> la </a:t>
            </a:r>
            <a:r>
              <a:rPr lang="en-GB" sz="2000" b="1" dirty="0" err="1">
                <a:solidFill>
                  <a:srgbClr val="7654A2"/>
                </a:solidFill>
                <a:ea typeface="Calibri" panose="020F0502020204030204" pitchFamily="34" charset="0"/>
              </a:rPr>
              <a:t>Colaboración</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Estas redes facilitan una mejor colaboración al crear un espacio para compartir ideas, resolver problemas juntos y fomentar un sentido de trabajo en equipo</a:t>
            </a:r>
            <a:r>
              <a:rPr lang="en-GB" sz="1800" i="0" dirty="0">
                <a:effectLst/>
                <a:ea typeface="Calibri" panose="020F0502020204030204" pitchFamily="34" charset="0"/>
              </a:rPr>
              <a:t>.</a:t>
            </a:r>
          </a:p>
          <a:p>
            <a:pPr algn="just">
              <a:spcAft>
                <a:spcPts val="600"/>
              </a:spcAft>
            </a:pPr>
            <a:r>
              <a:rPr lang="es-ES" sz="2000" b="1" dirty="0">
                <a:solidFill>
                  <a:srgbClr val="7654A2"/>
                </a:solidFill>
                <a:ea typeface="Calibri" panose="020F0502020204030204" pitchFamily="34" charset="0"/>
              </a:rPr>
              <a:t>Eleva la Moral y la Productividad</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Cuando se sienten apoyados y valorados, la moral mejora, lo que lleva a una mayor satisfacción y lealtad en el trabajo. No solo eso, es probable que los empleados comprometidos y contentos sean más productivos</a:t>
            </a:r>
            <a:r>
              <a:rPr lang="en-GB" sz="1800" i="0" dirty="0">
                <a:effectLst/>
                <a:ea typeface="Calibri" panose="020F0502020204030204" pitchFamily="34" charset="0"/>
              </a:rPr>
              <a:t>. </a:t>
            </a:r>
          </a:p>
          <a:p>
            <a:pPr algn="r">
              <a:spcAft>
                <a:spcPts val="1200"/>
              </a:spcAft>
            </a:pPr>
            <a:r>
              <a:rPr lang="en-US" sz="2000" b="1" dirty="0" err="1">
                <a:solidFill>
                  <a:srgbClr val="7654A2"/>
                </a:solidFill>
                <a:ea typeface="Calibri" panose="020F0502020204030204" pitchFamily="34" charset="0"/>
              </a:rPr>
              <a:t>Retención</a:t>
            </a:r>
            <a:r>
              <a:rPr lang="en-US" sz="2000" b="1" dirty="0">
                <a:solidFill>
                  <a:srgbClr val="7654A2"/>
                </a:solidFill>
                <a:ea typeface="Calibri" panose="020F0502020204030204" pitchFamily="34" charset="0"/>
              </a:rPr>
              <a:t> y </a:t>
            </a:r>
            <a:r>
              <a:rPr lang="en-US" sz="2000" b="1" dirty="0" err="1">
                <a:solidFill>
                  <a:srgbClr val="7654A2"/>
                </a:solidFill>
                <a:ea typeface="Calibri" panose="020F0502020204030204" pitchFamily="34" charset="0"/>
              </a:rPr>
              <a:t>Reclutamiento</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Un entorno de teletrabajo de apoyo facilita la retención de los mejores talentos y la atracción de nuevos empleados. Es una ventaja competitiva en el mercado laboral</a:t>
            </a:r>
            <a:r>
              <a:rPr lang="en-GB" sz="1800" i="0" dirty="0">
                <a:effectLst/>
                <a:ea typeface="Calibri" panose="020F0502020204030204" pitchFamily="34" charset="0"/>
              </a:rPr>
              <a:t>.</a:t>
            </a:r>
          </a:p>
        </p:txBody>
      </p:sp>
    </p:spTree>
    <p:extLst>
      <p:ext uri="{BB962C8B-B14F-4D97-AF65-F5344CB8AC3E}">
        <p14:creationId xmlns:p14="http://schemas.microsoft.com/office/powerpoint/2010/main" val="381890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6AD0068-6753-C230-D88E-AB29A34E55C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144594"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436220" y="221963"/>
            <a:ext cx="8231174" cy="842867"/>
          </a:xfrm>
        </p:spPr>
        <p:txBody>
          <a:bodyPr/>
          <a:lstStyle/>
          <a:p>
            <a:pPr algn="r">
              <a:spcBef>
                <a:spcPts val="0"/>
              </a:spcBef>
            </a:pPr>
            <a:r>
              <a:rPr lang="en-GB" sz="3200" dirty="0" err="1"/>
              <a:t>Cómo</a:t>
            </a:r>
            <a:r>
              <a:rPr lang="en-GB" sz="3200" dirty="0"/>
              <a:t> </a:t>
            </a:r>
            <a:r>
              <a:rPr lang="en-GB" sz="3200" dirty="0" err="1"/>
              <a:t>Construir</a:t>
            </a:r>
            <a:r>
              <a:rPr lang="en-GB" sz="3200" dirty="0"/>
              <a:t> y </a:t>
            </a:r>
            <a:r>
              <a:rPr lang="en-GB" sz="3200" dirty="0" err="1"/>
              <a:t>Mantener</a:t>
            </a:r>
            <a:r>
              <a:rPr lang="en-GB" sz="3200" dirty="0"/>
              <a:t> </a:t>
            </a:r>
            <a:r>
              <a:rPr lang="en-GB" sz="3200" dirty="0" err="1"/>
              <a:t>una</a:t>
            </a:r>
            <a:r>
              <a:rPr lang="en-GB" sz="3200" dirty="0"/>
              <a:t> Red de </a:t>
            </a:r>
            <a:r>
              <a:rPr lang="en-GB" sz="3200" dirty="0" err="1"/>
              <a:t>Apoyo</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183907"/>
            <a:ext cx="6407496" cy="5200115"/>
          </a:xfrm>
        </p:spPr>
        <p:txBody>
          <a:bodyPr/>
          <a:lstStyle/>
          <a:p>
            <a:pPr algn="r">
              <a:spcAft>
                <a:spcPts val="1200"/>
              </a:spcAft>
            </a:pPr>
            <a:r>
              <a:rPr lang="en-GB" sz="2000" b="1" dirty="0" err="1">
                <a:solidFill>
                  <a:srgbClr val="7654A2"/>
                </a:solidFill>
                <a:ea typeface="Calibri" panose="020F0502020204030204" pitchFamily="34" charset="0"/>
              </a:rPr>
              <a:t>Definir</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el</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Propósito</a:t>
            </a:r>
            <a:endParaRPr lang="en-GB" sz="2000" b="1" dirty="0">
              <a:solidFill>
                <a:srgbClr val="7654A2"/>
              </a:solidFill>
              <a:ea typeface="Calibri" panose="020F0502020204030204" pitchFamily="34" charset="0"/>
            </a:endParaRPr>
          </a:p>
          <a:p>
            <a:pPr algn="just">
              <a:spcAft>
                <a:spcPts val="1200"/>
              </a:spcAft>
            </a:pPr>
            <a:r>
              <a:rPr lang="es-ES" sz="1800" dirty="0">
                <a:ea typeface="Calibri" panose="020F0502020204030204" pitchFamily="34" charset="0"/>
              </a:rPr>
              <a:t>Es importante aclarar el propósito y determinar si es para el desarrollo profesional, el apoyo emocional, el intercambio de habilidades o una combinación de estos</a:t>
            </a:r>
            <a:r>
              <a:rPr lang="en-GB" sz="1800" i="0" dirty="0">
                <a:effectLst/>
                <a:ea typeface="Calibri" panose="020F0502020204030204" pitchFamily="34" charset="0"/>
              </a:rPr>
              <a:t>.</a:t>
            </a:r>
          </a:p>
          <a:p>
            <a:pPr algn="just">
              <a:spcAft>
                <a:spcPts val="1200"/>
              </a:spcAft>
            </a:pPr>
            <a:r>
              <a:rPr lang="es-ES" sz="2000" b="1" dirty="0">
                <a:solidFill>
                  <a:srgbClr val="7654A2"/>
                </a:solidFill>
                <a:ea typeface="Calibri" panose="020F0502020204030204" pitchFamily="34" charset="0"/>
              </a:rPr>
              <a:t>Identificar a los Actores Clave</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Identifique a las personas dentro de la organización que estén entusiasmadas por participar y contribuir a esta red. Estos pueden ser líderes de equipo, mentores o empleados experimentados</a:t>
            </a:r>
            <a:r>
              <a:rPr lang="en-GB" sz="1800" i="0" dirty="0">
                <a:effectLst/>
                <a:ea typeface="Calibri" panose="020F0502020204030204" pitchFamily="34" charset="0"/>
              </a:rPr>
              <a:t>.</a:t>
            </a:r>
          </a:p>
          <a:p>
            <a:pPr algn="r">
              <a:spcAft>
                <a:spcPts val="1200"/>
              </a:spcAft>
            </a:pPr>
            <a:r>
              <a:rPr lang="en-GB" sz="2000" b="1" dirty="0" err="1">
                <a:solidFill>
                  <a:srgbClr val="7654A2"/>
                </a:solidFill>
                <a:ea typeface="Calibri" panose="020F0502020204030204" pitchFamily="34" charset="0"/>
              </a:rPr>
              <a:t>Establecer</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Objetivos</a:t>
            </a:r>
            <a:r>
              <a:rPr lang="en-GB" sz="2000" b="1" dirty="0">
                <a:solidFill>
                  <a:srgbClr val="7654A2"/>
                </a:solidFill>
                <a:ea typeface="Calibri" panose="020F0502020204030204" pitchFamily="34" charset="0"/>
              </a:rPr>
              <a:t> Claros</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Definir cuáles son los resultados deseados y cómo se medirá el éxito</a:t>
            </a:r>
            <a:r>
              <a:rPr lang="en-GB" sz="1800" i="0" dirty="0">
                <a:effectLst/>
                <a:ea typeface="Calibri" panose="020F0502020204030204" pitchFamily="34" charset="0"/>
              </a:rPr>
              <a:t>.</a:t>
            </a:r>
          </a:p>
          <a:p>
            <a:pPr>
              <a:spcAft>
                <a:spcPts val="1200"/>
              </a:spcAft>
            </a:pPr>
            <a:r>
              <a:rPr lang="en-GB" sz="2000" b="1" dirty="0" err="1">
                <a:solidFill>
                  <a:srgbClr val="7654A2"/>
                </a:solidFill>
                <a:ea typeface="Calibri" panose="020F0502020204030204" pitchFamily="34" charset="0"/>
              </a:rPr>
              <a:t>Establecer</a:t>
            </a:r>
            <a:r>
              <a:rPr lang="en-GB" sz="2000" b="1" dirty="0">
                <a:solidFill>
                  <a:srgbClr val="7654A2"/>
                </a:solidFill>
                <a:ea typeface="Calibri" panose="020F0502020204030204" pitchFamily="34" charset="0"/>
              </a:rPr>
              <a:t> Canales de </a:t>
            </a:r>
            <a:r>
              <a:rPr lang="en-GB" sz="2000" b="1" dirty="0" err="1">
                <a:solidFill>
                  <a:srgbClr val="7654A2"/>
                </a:solidFill>
                <a:ea typeface="Calibri" panose="020F0502020204030204" pitchFamily="34" charset="0"/>
              </a:rPr>
              <a:t>Comunicación</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En el módulo se proporcionan algunas herramientas y canales de comunicación</a:t>
            </a:r>
            <a:r>
              <a:rPr lang="en-GB" sz="1800" i="0" dirty="0">
                <a:effectLst/>
                <a:ea typeface="Calibri" panose="020F0502020204030204" pitchFamily="34" charset="0"/>
              </a:rPr>
              <a:t>“</a:t>
            </a:r>
            <a:r>
              <a:rPr lang="en-GB" sz="1800" i="0" dirty="0">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Herramientas para </a:t>
            </a:r>
            <a:r>
              <a:rPr lang="en-GB" sz="1800" i="0" dirty="0" err="1">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conferencias</a:t>
            </a:r>
            <a:r>
              <a:rPr lang="en-GB" sz="1800" i="0" dirty="0">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 </a:t>
            </a:r>
            <a:r>
              <a:rPr lang="en-GB" sz="1800" i="0" dirty="0" err="1">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virtuales</a:t>
            </a:r>
            <a:r>
              <a:rPr lang="en-GB" sz="1800" i="0" dirty="0">
                <a:effectLst/>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33478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1868AD2D-1F92-3E14-E03E-3D60B9A81B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767586" y="-7938"/>
            <a:ext cx="4118025"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6"/>
            <a:ext cx="8225929" cy="669592"/>
          </a:xfrm>
        </p:spPr>
        <p:txBody>
          <a:bodyPr/>
          <a:lstStyle/>
          <a:p>
            <a:pPr>
              <a:spcBef>
                <a:spcPts val="0"/>
              </a:spcBef>
            </a:pPr>
            <a:r>
              <a:rPr lang="en-GB" sz="3200" dirty="0" err="1"/>
              <a:t>Cómo</a:t>
            </a:r>
            <a:r>
              <a:rPr lang="en-GB" sz="3200" dirty="0"/>
              <a:t> </a:t>
            </a:r>
            <a:r>
              <a:rPr lang="en-GB" sz="3200" dirty="0" err="1"/>
              <a:t>Construir</a:t>
            </a:r>
            <a:r>
              <a:rPr lang="en-GB" sz="3200" dirty="0"/>
              <a:t> y </a:t>
            </a:r>
            <a:r>
              <a:rPr lang="en-GB" sz="3200" dirty="0" err="1"/>
              <a:t>Mantener</a:t>
            </a:r>
            <a:r>
              <a:rPr lang="en-GB" sz="3200" dirty="0"/>
              <a:t> </a:t>
            </a:r>
            <a:r>
              <a:rPr lang="en-GB" sz="3200" dirty="0" err="1"/>
              <a:t>una</a:t>
            </a:r>
            <a:r>
              <a:rPr lang="en-GB" sz="3200" dirty="0"/>
              <a:t> Red de </a:t>
            </a:r>
            <a:r>
              <a:rPr lang="en-GB" sz="3200" dirty="0" err="1"/>
              <a:t>Apoyo</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904775"/>
            <a:ext cx="7292278" cy="5491831"/>
          </a:xfrm>
        </p:spPr>
        <p:txBody>
          <a:bodyPr/>
          <a:lstStyle/>
          <a:p>
            <a:pPr algn="just">
              <a:spcAft>
                <a:spcPts val="600"/>
              </a:spcAft>
            </a:pPr>
            <a:r>
              <a:rPr lang="en-GB" sz="2000" b="1" dirty="0" err="1">
                <a:solidFill>
                  <a:srgbClr val="7654A2"/>
                </a:solidFill>
                <a:ea typeface="Calibri" panose="020F0502020204030204" pitchFamily="34" charset="0"/>
              </a:rPr>
              <a:t>Crea</a:t>
            </a:r>
            <a:r>
              <a:rPr lang="en-GB" sz="2000" b="1" dirty="0">
                <a:solidFill>
                  <a:srgbClr val="7654A2"/>
                </a:solidFill>
                <a:ea typeface="Calibri" panose="020F0502020204030204" pitchFamily="34" charset="0"/>
              </a:rPr>
              <a:t> un </a:t>
            </a:r>
            <a:r>
              <a:rPr lang="en-GB" sz="2000" b="1" dirty="0" err="1">
                <a:solidFill>
                  <a:srgbClr val="7654A2"/>
                </a:solidFill>
                <a:ea typeface="Calibri" panose="020F0502020204030204" pitchFamily="34" charset="0"/>
              </a:rPr>
              <a:t>Ambiente</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Acogedor</a:t>
            </a:r>
            <a:endParaRPr lang="en-GB" sz="2000" b="1" dirty="0">
              <a:solidFill>
                <a:srgbClr val="7654A2"/>
              </a:solidFill>
              <a:ea typeface="Calibri" panose="020F0502020204030204" pitchFamily="34" charset="0"/>
            </a:endParaRPr>
          </a:p>
          <a:p>
            <a:pPr algn="just">
              <a:spcAft>
                <a:spcPts val="1200"/>
              </a:spcAft>
            </a:pPr>
            <a:r>
              <a:rPr lang="es-ES" sz="1800" dirty="0">
                <a:ea typeface="Calibri" panose="020F0502020204030204" pitchFamily="34" charset="0"/>
              </a:rPr>
              <a:t>Fomentar una cultura de inclusión, confianza y respeto hará que todos se sientan cómodos compartiendo sus pensamientos y experiencias.</a:t>
            </a:r>
            <a:endParaRPr lang="en-GB" sz="1800" i="0" dirty="0">
              <a:effectLst/>
              <a:ea typeface="Calibri" panose="020F0502020204030204" pitchFamily="34" charset="0"/>
            </a:endParaRPr>
          </a:p>
          <a:p>
            <a:pPr algn="r">
              <a:spcAft>
                <a:spcPts val="600"/>
              </a:spcAft>
            </a:pPr>
            <a:r>
              <a:rPr lang="en-GB" sz="2000" b="1" dirty="0">
                <a:solidFill>
                  <a:srgbClr val="7654A2"/>
                </a:solidFill>
                <a:ea typeface="Calibri" panose="020F0502020204030204" pitchFamily="34" charset="0"/>
              </a:rPr>
              <a:t>Tener </a:t>
            </a:r>
            <a:r>
              <a:rPr lang="en-GB" sz="2000" b="1" dirty="0" err="1">
                <a:solidFill>
                  <a:srgbClr val="7654A2"/>
                </a:solidFill>
                <a:ea typeface="Calibri" panose="020F0502020204030204" pitchFamily="34" charset="0"/>
              </a:rPr>
              <a:t>Reuniones</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Periódicas</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Programe reuniones periódicas, ya sean semanales, quincenales o mensuales. La consistencia es clave para mantener el compromiso</a:t>
            </a:r>
            <a:r>
              <a:rPr lang="en-GB" sz="1800" i="0" dirty="0">
                <a:effectLst/>
                <a:ea typeface="Calibri" panose="020F0502020204030204" pitchFamily="34" charset="0"/>
              </a:rPr>
              <a:t>.</a:t>
            </a:r>
          </a:p>
          <a:p>
            <a:pPr algn="just">
              <a:spcAft>
                <a:spcPts val="600"/>
              </a:spcAft>
            </a:pPr>
            <a:r>
              <a:rPr lang="en-GB" sz="2000" b="1" dirty="0" err="1">
                <a:solidFill>
                  <a:srgbClr val="7654A2"/>
                </a:solidFill>
                <a:ea typeface="Calibri" panose="020F0502020204030204" pitchFamily="34" charset="0"/>
              </a:rPr>
              <a:t>Discusiones</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Estructuradas</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Tener discusiones estructuradas durante las reuniones. Esto podría incluir compartir logros, discutir desafíos o aprender de oradores invitados</a:t>
            </a:r>
            <a:r>
              <a:rPr lang="en-GB" sz="1800" i="0" dirty="0">
                <a:effectLst/>
                <a:ea typeface="Calibri" panose="020F0502020204030204" pitchFamily="34" charset="0"/>
              </a:rPr>
              <a:t>. </a:t>
            </a:r>
          </a:p>
          <a:p>
            <a:pPr algn="r">
              <a:spcAft>
                <a:spcPts val="600"/>
              </a:spcAft>
            </a:pPr>
            <a:r>
              <a:rPr lang="en-US" sz="2000" b="1" dirty="0" err="1">
                <a:solidFill>
                  <a:srgbClr val="7654A2"/>
                </a:solidFill>
                <a:ea typeface="Calibri" panose="020F0502020204030204" pitchFamily="34" charset="0"/>
              </a:rPr>
              <a:t>Programas</a:t>
            </a:r>
            <a:r>
              <a:rPr lang="en-US" sz="2000" b="1" dirty="0">
                <a:solidFill>
                  <a:srgbClr val="7654A2"/>
                </a:solidFill>
                <a:ea typeface="Calibri" panose="020F0502020204030204" pitchFamily="34" charset="0"/>
              </a:rPr>
              <a:t> de </a:t>
            </a:r>
            <a:r>
              <a:rPr lang="en-US" sz="2000" b="1" dirty="0" err="1">
                <a:solidFill>
                  <a:srgbClr val="7654A2"/>
                </a:solidFill>
                <a:ea typeface="Calibri" panose="020F0502020204030204" pitchFamily="34" charset="0"/>
              </a:rPr>
              <a:t>Mentoría</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Establecer programas de mentoría para guiar a los recién llegados o a los que buscan crecimiento profesional.</a:t>
            </a:r>
            <a:endParaRPr lang="en-GB" sz="1800" i="0" dirty="0">
              <a:effectLst/>
              <a:ea typeface="Calibri" panose="020F0502020204030204" pitchFamily="34" charset="0"/>
            </a:endParaRPr>
          </a:p>
          <a:p>
            <a:pPr algn="just">
              <a:spcAft>
                <a:spcPts val="1200"/>
              </a:spcAft>
            </a:pPr>
            <a:r>
              <a:rPr lang="en-GB" sz="2000" b="1" dirty="0" err="1">
                <a:solidFill>
                  <a:srgbClr val="7654A2"/>
                </a:solidFill>
                <a:ea typeface="Calibri" panose="020F0502020204030204" pitchFamily="34" charset="0"/>
              </a:rPr>
              <a:t>Proporcionar</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Recursos</a:t>
            </a:r>
            <a:endParaRPr lang="en-GB" sz="2000" b="1" dirty="0">
              <a:solidFill>
                <a:srgbClr val="7654A2"/>
              </a:solidFill>
              <a:ea typeface="Calibri" panose="020F0502020204030204" pitchFamily="34" charset="0"/>
            </a:endParaRPr>
          </a:p>
          <a:p>
            <a:pPr algn="just">
              <a:spcAft>
                <a:spcPts val="1200"/>
              </a:spcAft>
            </a:pPr>
            <a:r>
              <a:rPr lang="es-ES" sz="1800" dirty="0">
                <a:ea typeface="Calibri" panose="020F0502020204030204" pitchFamily="34" charset="0"/>
              </a:rPr>
              <a:t>Ofrecer acceso a recursos, materiales de capacitación o expertos ayuda a los empleados a alcanzar sus objetivos. Esto podría incluir sesiones de concentración plena u otras formas de promover el bienestar</a:t>
            </a:r>
            <a:r>
              <a:rPr lang="en-GB" sz="1800" i="0" dirty="0">
                <a:effectLst/>
                <a:ea typeface="Calibri" panose="020F0502020204030204" pitchFamily="34" charset="0"/>
              </a:rPr>
              <a:t>.</a:t>
            </a:r>
          </a:p>
        </p:txBody>
      </p:sp>
    </p:spTree>
    <p:extLst>
      <p:ext uri="{BB962C8B-B14F-4D97-AF65-F5344CB8AC3E}">
        <p14:creationId xmlns:p14="http://schemas.microsoft.com/office/powerpoint/2010/main" val="427698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6CA41F-3539-5452-0D6A-C37DBB90289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02545" y="0"/>
            <a:ext cx="4375291"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570973" y="221963"/>
            <a:ext cx="8096420" cy="842867"/>
          </a:xfrm>
        </p:spPr>
        <p:txBody>
          <a:bodyPr/>
          <a:lstStyle/>
          <a:p>
            <a:pPr algn="r">
              <a:spcBef>
                <a:spcPts val="0"/>
              </a:spcBef>
            </a:pPr>
            <a:r>
              <a:rPr lang="en-GB" sz="3200" dirty="0" err="1"/>
              <a:t>Cómo</a:t>
            </a:r>
            <a:r>
              <a:rPr lang="en-GB" sz="3200" dirty="0"/>
              <a:t> </a:t>
            </a:r>
            <a:r>
              <a:rPr lang="en-GB" sz="3200" dirty="0" err="1"/>
              <a:t>Construir</a:t>
            </a:r>
            <a:r>
              <a:rPr lang="en-GB" sz="3200" dirty="0"/>
              <a:t> y </a:t>
            </a:r>
            <a:r>
              <a:rPr lang="en-GB" sz="3200" dirty="0" err="1"/>
              <a:t>Mantener</a:t>
            </a:r>
            <a:r>
              <a:rPr lang="en-GB" sz="3200" dirty="0"/>
              <a:t> </a:t>
            </a:r>
            <a:r>
              <a:rPr lang="en-GB" sz="3200" dirty="0" err="1"/>
              <a:t>una</a:t>
            </a:r>
            <a:r>
              <a:rPr lang="en-GB" sz="3200" dirty="0"/>
              <a:t> Red de </a:t>
            </a:r>
            <a:r>
              <a:rPr lang="en-GB" sz="3200" dirty="0" err="1"/>
              <a:t>Apoyo</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199626"/>
            <a:ext cx="6407496" cy="5184396"/>
          </a:xfrm>
        </p:spPr>
        <p:txBody>
          <a:bodyPr/>
          <a:lstStyle/>
          <a:p>
            <a:pPr algn="r">
              <a:spcAft>
                <a:spcPts val="1200"/>
              </a:spcAft>
            </a:pPr>
            <a:r>
              <a:rPr lang="en-GB" sz="2000" b="1" dirty="0" err="1">
                <a:solidFill>
                  <a:srgbClr val="7654A2"/>
                </a:solidFill>
                <a:ea typeface="Calibri" panose="020F0502020204030204" pitchFamily="34" charset="0"/>
              </a:rPr>
              <a:t>Fomentar</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el</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Diálogo</a:t>
            </a:r>
            <a:r>
              <a:rPr lang="en-GB" sz="2000" b="1" dirty="0">
                <a:solidFill>
                  <a:srgbClr val="7654A2"/>
                </a:solidFill>
                <a:ea typeface="Calibri" panose="020F0502020204030204" pitchFamily="34" charset="0"/>
              </a:rPr>
              <a:t> Abierto</a:t>
            </a:r>
          </a:p>
          <a:p>
            <a:pPr algn="just">
              <a:spcAft>
                <a:spcPts val="1200"/>
              </a:spcAft>
            </a:pPr>
            <a:r>
              <a:rPr lang="es-ES" sz="1800" dirty="0">
                <a:ea typeface="Calibri" panose="020F0502020204030204" pitchFamily="34" charset="0"/>
              </a:rPr>
              <a:t>Promover conversaciones abiertas y honestas alienta a los empleados a expresar sus pensamientos, preguntas e inquietudes</a:t>
            </a:r>
            <a:r>
              <a:rPr lang="en-GB" sz="1800" i="0" dirty="0">
                <a:effectLst/>
                <a:ea typeface="Calibri" panose="020F0502020204030204" pitchFamily="34" charset="0"/>
              </a:rPr>
              <a:t>.</a:t>
            </a:r>
          </a:p>
          <a:p>
            <a:pPr algn="just">
              <a:spcAft>
                <a:spcPts val="1200"/>
              </a:spcAft>
            </a:pPr>
            <a:r>
              <a:rPr lang="en-GB" sz="2000" b="1" dirty="0" err="1">
                <a:solidFill>
                  <a:srgbClr val="7654A2"/>
                </a:solidFill>
                <a:ea typeface="Calibri" panose="020F0502020204030204" pitchFamily="34" charset="0"/>
              </a:rPr>
              <a:t>Mecanismo</a:t>
            </a:r>
            <a:r>
              <a:rPr lang="en-GB" sz="2000" b="1" dirty="0">
                <a:solidFill>
                  <a:srgbClr val="7654A2"/>
                </a:solidFill>
                <a:ea typeface="Calibri" panose="020F0502020204030204" pitchFamily="34" charset="0"/>
              </a:rPr>
              <a:t> de </a:t>
            </a:r>
            <a:r>
              <a:rPr lang="en-GB" sz="2000" b="1" dirty="0" err="1">
                <a:solidFill>
                  <a:srgbClr val="7654A2"/>
                </a:solidFill>
                <a:ea typeface="Calibri" panose="020F0502020204030204" pitchFamily="34" charset="0"/>
              </a:rPr>
              <a:t>Retroalimentación</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Implemente un mecanismo de retroalimentación para recopilar sugerencias de mejora y evalúe regularmente la eficacia de la red</a:t>
            </a:r>
            <a:r>
              <a:rPr lang="en-GB" sz="1800" i="0" dirty="0">
                <a:effectLst/>
                <a:ea typeface="Calibri" panose="020F0502020204030204" pitchFamily="34" charset="0"/>
              </a:rPr>
              <a:t>.</a:t>
            </a:r>
          </a:p>
          <a:p>
            <a:pPr algn="r">
              <a:spcAft>
                <a:spcPts val="1200"/>
              </a:spcAft>
            </a:pPr>
            <a:r>
              <a:rPr lang="en-GB" sz="2000" b="1" i="0" dirty="0" err="1">
                <a:solidFill>
                  <a:srgbClr val="7654A2"/>
                </a:solidFill>
                <a:effectLst/>
                <a:ea typeface="Calibri" panose="020F0502020204030204" pitchFamily="34" charset="0"/>
              </a:rPr>
              <a:t>Interacciones</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Sociales</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Equilibra las discusiones profesionales con las interacciones sociales. Las pausas para el café o las reuniones informales pueden ayudar a establecer conexiones personales. Para obtener más inspiración, puede consultar la</a:t>
            </a:r>
            <a:r>
              <a:rPr lang="en-GB" sz="1800" i="0" dirty="0">
                <a:effectLst/>
                <a:ea typeface="Calibri" panose="020F0502020204030204" pitchFamily="34" charset="0"/>
              </a:rPr>
              <a:t> </a:t>
            </a:r>
            <a:r>
              <a:rPr lang="en-GB" sz="1800" i="0" dirty="0" err="1">
                <a:effectLst/>
                <a:ea typeface="Calibri" panose="020F0502020204030204" pitchFamily="34" charset="0"/>
              </a:rPr>
              <a:t>sección</a:t>
            </a:r>
            <a:r>
              <a:rPr lang="en-GB" sz="1800" i="0" dirty="0">
                <a:effectLst/>
                <a:ea typeface="Calibri" panose="020F0502020204030204" pitchFamily="34" charset="0"/>
              </a:rPr>
              <a:t> de “</a:t>
            </a:r>
            <a:r>
              <a:rPr lang="en-GB" sz="1800" dirty="0" err="1">
                <a:solidFill>
                  <a:srgbClr val="7654A2"/>
                </a:solidFill>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Actividades</a:t>
            </a:r>
            <a:r>
              <a:rPr lang="en-GB" sz="1800" i="0" dirty="0">
                <a:effectLst/>
                <a:ea typeface="Calibri" panose="020F0502020204030204" pitchFamily="34" charset="0"/>
              </a:rPr>
              <a:t>”. </a:t>
            </a:r>
          </a:p>
          <a:p>
            <a:pPr>
              <a:spcAft>
                <a:spcPts val="1200"/>
              </a:spcAft>
            </a:pPr>
            <a:r>
              <a:rPr lang="es-ES" sz="2000" b="1" dirty="0">
                <a:solidFill>
                  <a:srgbClr val="7654A2"/>
                </a:solidFill>
                <a:ea typeface="Calibri" panose="020F0502020204030204" pitchFamily="34" charset="0"/>
              </a:rPr>
              <a:t>Apoyar la Diversidad y la Inclusión</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Garantice que la red acoja y apoye a personas de diversos orígenes y culturas.</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272111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912A054-9555-51F2-A323-9FAA413897F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928094"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6"/>
            <a:ext cx="8466560" cy="708094"/>
          </a:xfrm>
        </p:spPr>
        <p:txBody>
          <a:bodyPr/>
          <a:lstStyle/>
          <a:p>
            <a:pPr>
              <a:spcBef>
                <a:spcPts val="0"/>
              </a:spcBef>
            </a:pPr>
            <a:r>
              <a:rPr lang="en-GB" sz="3200" dirty="0" err="1"/>
              <a:t>Cómo</a:t>
            </a:r>
            <a:r>
              <a:rPr lang="en-GB" sz="3200" dirty="0"/>
              <a:t> </a:t>
            </a:r>
            <a:r>
              <a:rPr lang="en-GB" sz="3200" dirty="0" err="1"/>
              <a:t>Construir</a:t>
            </a:r>
            <a:r>
              <a:rPr lang="en-GB" sz="3200" dirty="0"/>
              <a:t> y </a:t>
            </a:r>
            <a:r>
              <a:rPr lang="en-GB" sz="3200" dirty="0" err="1"/>
              <a:t>Mantener</a:t>
            </a:r>
            <a:r>
              <a:rPr lang="en-GB" sz="3200" dirty="0"/>
              <a:t> </a:t>
            </a:r>
            <a:r>
              <a:rPr lang="en-GB" sz="3200" dirty="0" err="1"/>
              <a:t>una</a:t>
            </a:r>
            <a:r>
              <a:rPr lang="en-GB" sz="3200" dirty="0"/>
              <a:t> Red de </a:t>
            </a:r>
            <a:r>
              <a:rPr lang="en-GB" sz="3200" dirty="0" err="1"/>
              <a:t>Apoyo</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164657"/>
            <a:ext cx="6401078" cy="5231948"/>
          </a:xfrm>
        </p:spPr>
        <p:txBody>
          <a:bodyPr/>
          <a:lstStyle/>
          <a:p>
            <a:pPr algn="just">
              <a:spcAft>
                <a:spcPts val="1200"/>
              </a:spcAft>
            </a:pPr>
            <a:r>
              <a:rPr lang="en-GB" sz="2000" b="1" dirty="0" err="1">
                <a:solidFill>
                  <a:srgbClr val="7654A2"/>
                </a:solidFill>
                <a:ea typeface="Calibri" panose="020F0502020204030204" pitchFamily="34" charset="0"/>
              </a:rPr>
              <a:t>Celebra</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los</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Logros</a:t>
            </a:r>
            <a:endParaRPr lang="en-GB" sz="2000" b="1" dirty="0">
              <a:solidFill>
                <a:srgbClr val="7654A2"/>
              </a:solidFill>
              <a:ea typeface="Calibri" panose="020F0502020204030204" pitchFamily="34" charset="0"/>
            </a:endParaRPr>
          </a:p>
          <a:p>
            <a:pPr algn="just">
              <a:spcAft>
                <a:spcPts val="1200"/>
              </a:spcAft>
            </a:pPr>
            <a:r>
              <a:rPr lang="es-ES" sz="1800" dirty="0">
                <a:ea typeface="Calibri" panose="020F0502020204030204" pitchFamily="34" charset="0"/>
              </a:rPr>
              <a:t>Reconocer y celebrar los logros, reconocer las contribuciones y los hitos de los miembros de la red</a:t>
            </a:r>
            <a:r>
              <a:rPr lang="en-GB" sz="1800" i="0" dirty="0">
                <a:effectLst/>
                <a:ea typeface="Calibri" panose="020F0502020204030204" pitchFamily="34" charset="0"/>
              </a:rPr>
              <a:t>.</a:t>
            </a:r>
          </a:p>
          <a:p>
            <a:pPr algn="r">
              <a:spcAft>
                <a:spcPts val="1200"/>
              </a:spcAft>
            </a:pPr>
            <a:r>
              <a:rPr lang="en-GB" sz="2000" b="1" dirty="0" err="1">
                <a:solidFill>
                  <a:srgbClr val="7654A2"/>
                </a:solidFill>
                <a:ea typeface="Calibri" panose="020F0502020204030204" pitchFamily="34" charset="0"/>
              </a:rPr>
              <a:t>Adaptarse</a:t>
            </a:r>
            <a:r>
              <a:rPr lang="en-GB" sz="2000" b="1" dirty="0">
                <a:solidFill>
                  <a:srgbClr val="7654A2"/>
                </a:solidFill>
                <a:ea typeface="Calibri" panose="020F0502020204030204" pitchFamily="34" charset="0"/>
              </a:rPr>
              <a:t> y </a:t>
            </a:r>
            <a:r>
              <a:rPr lang="en-GB" sz="2000" b="1" dirty="0" err="1">
                <a:solidFill>
                  <a:srgbClr val="7654A2"/>
                </a:solidFill>
                <a:ea typeface="Calibri" panose="020F0502020204030204" pitchFamily="34" charset="0"/>
              </a:rPr>
              <a:t>Evolucionar</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Sea abierto a la hora de ajustar la estructura y las actividades de la red en función de los comentarios y las necesidades cambiantes. La flexibilidad es clave para el éxito a largo plazo</a:t>
            </a:r>
            <a:r>
              <a:rPr lang="en-GB" sz="1800" i="0" dirty="0">
                <a:effectLst/>
                <a:ea typeface="Calibri" panose="020F0502020204030204" pitchFamily="34" charset="0"/>
              </a:rPr>
              <a:t>.</a:t>
            </a:r>
          </a:p>
          <a:p>
            <a:pPr algn="just">
              <a:spcAft>
                <a:spcPts val="1200"/>
              </a:spcAft>
            </a:pPr>
            <a:r>
              <a:rPr lang="en-GB" sz="2000" b="1" dirty="0" err="1">
                <a:solidFill>
                  <a:srgbClr val="7654A2"/>
                </a:solidFill>
                <a:ea typeface="Calibri" panose="020F0502020204030204" pitchFamily="34" charset="0"/>
              </a:rPr>
              <a:t>Promover</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el</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Autocuidado</a:t>
            </a:r>
            <a:endParaRPr lang="en-GB"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Anima a los miembros a priorizar el autocuidado y el bienestar. Proporcionar recursos para ello.</a:t>
            </a:r>
            <a:endParaRPr lang="en-GB" sz="1800" i="0" dirty="0">
              <a:effectLst/>
              <a:ea typeface="Calibri" panose="020F0502020204030204" pitchFamily="34" charset="0"/>
            </a:endParaRPr>
          </a:p>
          <a:p>
            <a:pPr algn="r">
              <a:spcAft>
                <a:spcPts val="1200"/>
              </a:spcAft>
            </a:pPr>
            <a:r>
              <a:rPr lang="en-US" sz="2000" b="1" dirty="0" err="1">
                <a:solidFill>
                  <a:srgbClr val="7654A2"/>
                </a:solidFill>
                <a:ea typeface="Calibri" panose="020F0502020204030204" pitchFamily="34" charset="0"/>
              </a:rPr>
              <a:t>Oportunidades</a:t>
            </a:r>
            <a:r>
              <a:rPr lang="en-US" sz="2000" b="1" dirty="0">
                <a:solidFill>
                  <a:srgbClr val="7654A2"/>
                </a:solidFill>
                <a:ea typeface="Calibri" panose="020F0502020204030204" pitchFamily="34" charset="0"/>
              </a:rPr>
              <a:t> de Desarrollo </a:t>
            </a:r>
            <a:r>
              <a:rPr lang="en-US" sz="2000" b="1" dirty="0" err="1">
                <a:solidFill>
                  <a:srgbClr val="7654A2"/>
                </a:solidFill>
                <a:ea typeface="Calibri" panose="020F0502020204030204" pitchFamily="34" charset="0"/>
              </a:rPr>
              <a:t>Profesional</a:t>
            </a:r>
            <a:endParaRPr lang="en-US" sz="2000" b="1" i="0" dirty="0">
              <a:solidFill>
                <a:srgbClr val="7654A2"/>
              </a:solidFill>
              <a:effectLst/>
              <a:ea typeface="Calibri" panose="020F0502020204030204" pitchFamily="34" charset="0"/>
            </a:endParaRPr>
          </a:p>
          <a:p>
            <a:pPr algn="just">
              <a:spcAft>
                <a:spcPts val="1200"/>
              </a:spcAft>
            </a:pPr>
            <a:r>
              <a:rPr lang="es-ES" sz="1800" dirty="0">
                <a:ea typeface="Calibri" panose="020F0502020204030204" pitchFamily="34" charset="0"/>
              </a:rPr>
              <a:t>Ofrecer oportunidades para el desarrollo de habilidades y el crecimiento profesional dentro de la red. Considere la posibilidad de organizar talleres, </a:t>
            </a:r>
            <a:r>
              <a:rPr lang="es-ES" sz="1800" dirty="0" err="1">
                <a:ea typeface="Calibri" panose="020F0502020204030204" pitchFamily="34" charset="0"/>
              </a:rPr>
              <a:t>webinars</a:t>
            </a:r>
            <a:r>
              <a:rPr lang="es-ES" sz="1800" dirty="0">
                <a:ea typeface="Calibri" panose="020F0502020204030204" pitchFamily="34" charset="0"/>
              </a:rPr>
              <a:t> o sesiones de formación</a:t>
            </a:r>
            <a:r>
              <a:rPr lang="en-GB" sz="1800" i="0" dirty="0">
                <a:effectLst/>
                <a:ea typeface="Calibri" panose="020F0502020204030204" pitchFamily="34" charset="0"/>
              </a:rPr>
              <a:t>.</a:t>
            </a:r>
          </a:p>
        </p:txBody>
      </p:sp>
    </p:spTree>
    <p:extLst>
      <p:ext uri="{BB962C8B-B14F-4D97-AF65-F5344CB8AC3E}">
        <p14:creationId xmlns:p14="http://schemas.microsoft.com/office/powerpoint/2010/main" val="125654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CASO DE ESTUDIO:</a:t>
            </a:r>
            <a:br>
              <a:rPr lang="en-US" b="1" dirty="0"/>
            </a:br>
            <a:r>
              <a:rPr lang="en-US" b="1" dirty="0"/>
              <a:t>T2CLIENT</a:t>
            </a:r>
          </a:p>
        </p:txBody>
      </p:sp>
      <p:pic>
        <p:nvPicPr>
          <p:cNvPr id="19" name="Marcador de posición de imagen 18">
            <a:extLst>
              <a:ext uri="{FF2B5EF4-FFF2-40B4-BE49-F238E27FC236}">
                <a16:creationId xmlns:a16="http://schemas.microsoft.com/office/drawing/2014/main" id="{BEAA3D8A-871A-E93A-97BE-18660EC3987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1657" y="0"/>
            <a:ext cx="5364392" cy="6325815"/>
          </a:xfrm>
        </p:spPr>
      </p:pic>
      <p:pic>
        <p:nvPicPr>
          <p:cNvPr id="23" name="Imagen 22">
            <a:extLst>
              <a:ext uri="{FF2B5EF4-FFF2-40B4-BE49-F238E27FC236}">
                <a16:creationId xmlns:a16="http://schemas.microsoft.com/office/drawing/2014/main" id="{FF375D39-88AB-4A81-ABA9-F9B6D5058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2044" y="1585724"/>
            <a:ext cx="2403618" cy="1013302"/>
          </a:xfrm>
          <a:prstGeom prst="rect">
            <a:avLst/>
          </a:prstGeom>
        </p:spPr>
      </p:pic>
    </p:spTree>
    <p:extLst>
      <p:ext uri="{BB962C8B-B14F-4D97-AF65-F5344CB8AC3E}">
        <p14:creationId xmlns:p14="http://schemas.microsoft.com/office/powerpoint/2010/main" val="516631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305897" y="599983"/>
            <a:ext cx="11580206" cy="634134"/>
          </a:xfrm>
        </p:spPr>
        <p:txBody>
          <a:bodyPr/>
          <a:lstStyle/>
          <a:p>
            <a:pPr algn="ctr"/>
            <a:r>
              <a:rPr lang="es-ES" sz="2400" dirty="0">
                <a:latin typeface="Söhne"/>
              </a:rPr>
              <a:t>Caso de estudio: Adopción de la conexión y el compromiso virtuales - </a:t>
            </a:r>
            <a:r>
              <a:rPr lang="es-ES" sz="2400" dirty="0" err="1">
                <a:latin typeface="Söhne"/>
              </a:rPr>
              <a:t>Technology</a:t>
            </a:r>
            <a:r>
              <a:rPr lang="es-ES" sz="2400" dirty="0">
                <a:latin typeface="Söhne"/>
              </a:rPr>
              <a:t>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234118"/>
            <a:ext cx="11122414" cy="5407314"/>
          </a:xfrm>
        </p:spPr>
        <p:txBody>
          <a:bodyPr/>
          <a:lstStyle/>
          <a:p>
            <a:pPr algn="ctr">
              <a:spcAft>
                <a:spcPts val="1200"/>
              </a:spcAft>
            </a:pPr>
            <a:r>
              <a:rPr lang="en-GB" sz="1800" b="1" dirty="0" err="1"/>
              <a:t>Introducción</a:t>
            </a:r>
            <a:endParaRPr lang="en-GB" sz="1800" b="1" dirty="0"/>
          </a:p>
          <a:p>
            <a:pPr algn="just">
              <a:spcAft>
                <a:spcPts val="1200"/>
              </a:spcAft>
            </a:pPr>
            <a:r>
              <a:rPr lang="es-ES" sz="1800" dirty="0"/>
              <a:t>Technology2Client (T2C) es una empresa de servicios tecnológicos con sede en Barcelona, España, especializada en soluciones informáticas y desarrollo de software. Empezó en 2003 y su plantilla está compuesta mayoritariamente por consultores tecnológicos con un alto grado de experiencia y especialización.
Cuando la pandemia de COVID-19 interrumpió las prácticas laborales tradicionales y obligó al teletrabajo, T2C se enfrentó al desafío de mantener la cohesión, la moral y el compromiso del equipo. La compañía reconoció la importancia de mantenerse conectado y promover un ambiente de trabajo positivo durante este periodo</a:t>
            </a:r>
            <a:r>
              <a:rPr lang="en-GB" sz="1800" dirty="0"/>
              <a:t>.</a:t>
            </a:r>
          </a:p>
          <a:p>
            <a:pPr algn="ctr">
              <a:spcAft>
                <a:spcPts val="1200"/>
              </a:spcAft>
            </a:pPr>
            <a:r>
              <a:rPr lang="en-GB" sz="1800" b="1" dirty="0" err="1"/>
              <a:t>Desafío</a:t>
            </a:r>
            <a:endParaRPr lang="en-GB" sz="1800" b="1" dirty="0"/>
          </a:p>
          <a:p>
            <a:pPr algn="just">
              <a:spcAft>
                <a:spcPts val="1200"/>
              </a:spcAft>
            </a:pPr>
            <a:r>
              <a:rPr lang="es-ES" sz="1800" dirty="0"/>
              <a:t>El cambio repentino al trabajo remoto presentó varios desafíos</a:t>
            </a:r>
            <a:r>
              <a:rPr lang="en-GB" sz="1800" dirty="0"/>
              <a:t>:</a:t>
            </a:r>
          </a:p>
          <a:p>
            <a:pPr marL="285750" indent="-285750" algn="just">
              <a:spcAft>
                <a:spcPts val="1200"/>
              </a:spcAft>
              <a:buFont typeface="Arial" panose="020B0604020202020204" pitchFamily="34" charset="0"/>
              <a:buChar char="•"/>
            </a:pPr>
            <a:r>
              <a:rPr lang="en-GB" sz="1800" b="1" dirty="0" err="1"/>
              <a:t>Aislamiento</a:t>
            </a:r>
            <a:r>
              <a:rPr lang="en-GB" sz="1800" b="1" dirty="0"/>
              <a:t> y </a:t>
            </a:r>
            <a:r>
              <a:rPr lang="en-GB" sz="1800" b="1" dirty="0" err="1"/>
              <a:t>Desconexión</a:t>
            </a:r>
            <a:r>
              <a:rPr lang="en-GB" sz="1800" b="1" dirty="0"/>
              <a:t>: </a:t>
            </a:r>
            <a:r>
              <a:rPr lang="es-ES" sz="1800" dirty="0"/>
              <a:t>Los empleados estaban aislados y las actividades tradicionales de formación de equipos ya no eran posibles</a:t>
            </a:r>
            <a:r>
              <a:rPr lang="en-GB" sz="1800" dirty="0"/>
              <a:t>.</a:t>
            </a:r>
          </a:p>
          <a:p>
            <a:pPr marL="285750" indent="-285750" algn="just">
              <a:spcAft>
                <a:spcPts val="1200"/>
              </a:spcAft>
              <a:buFont typeface="Arial" panose="020B0604020202020204" pitchFamily="34" charset="0"/>
              <a:buChar char="•"/>
            </a:pPr>
            <a:r>
              <a:rPr lang="es-ES" sz="1800" b="1" dirty="0"/>
              <a:t>Mantener la Moral del Equipo</a:t>
            </a:r>
            <a:r>
              <a:rPr lang="en-GB" sz="1800" b="1" dirty="0"/>
              <a:t>: </a:t>
            </a:r>
            <a:r>
              <a:rPr lang="es-ES" sz="1800" dirty="0"/>
              <a:t>T2C se preocupó por mantener a su equipo motivado y conectado, especialmente con la incertidumbre de la pandemia</a:t>
            </a:r>
            <a:r>
              <a:rPr lang="en-GB" sz="1800" dirty="0"/>
              <a:t>.</a:t>
            </a:r>
          </a:p>
          <a:p>
            <a:pPr marL="285750" indent="-285750" algn="just">
              <a:spcAft>
                <a:spcPts val="1200"/>
              </a:spcAft>
              <a:buFont typeface="Arial" panose="020B0604020202020204" pitchFamily="34" charset="0"/>
              <a:buChar char="•"/>
            </a:pPr>
            <a:r>
              <a:rPr lang="en-GB" sz="1800" b="1" dirty="0" err="1"/>
              <a:t>Compromiso</a:t>
            </a:r>
            <a:r>
              <a:rPr lang="en-GB" sz="1800" b="1" dirty="0"/>
              <a:t> </a:t>
            </a:r>
            <a:r>
              <a:rPr lang="en-GB" sz="1800" b="1" dirty="0" err="1"/>
              <a:t>Creativo</a:t>
            </a:r>
            <a:r>
              <a:rPr lang="en-GB" sz="1800" b="1" dirty="0"/>
              <a:t>: </a:t>
            </a:r>
            <a:r>
              <a:rPr lang="es-ES" sz="1800" dirty="0"/>
              <a:t>La empresa necesitaba formas creativas de involucrar a los empleados y reducir los sentimientos de aislamiento</a:t>
            </a:r>
            <a:r>
              <a:rPr lang="en-GB" sz="1800" dirty="0"/>
              <a:t>.</a:t>
            </a:r>
          </a:p>
          <a:p>
            <a:pPr marL="285750" indent="-285750">
              <a:spcAft>
                <a:spcPts val="1200"/>
              </a:spcAft>
              <a:buFont typeface="Arial" panose="020B0604020202020204" pitchFamily="34" charset="0"/>
              <a:buChar char="•"/>
            </a:pPr>
            <a:endParaRPr lang="en-GB" sz="1800" dirty="0"/>
          </a:p>
        </p:txBody>
      </p:sp>
    </p:spTree>
    <p:extLst>
      <p:ext uri="{BB962C8B-B14F-4D97-AF65-F5344CB8AC3E}">
        <p14:creationId xmlns:p14="http://schemas.microsoft.com/office/powerpoint/2010/main" val="202692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357232" y="727656"/>
            <a:ext cx="11477535" cy="634134"/>
          </a:xfrm>
        </p:spPr>
        <p:txBody>
          <a:bodyPr/>
          <a:lstStyle/>
          <a:p>
            <a:pPr algn="ctr"/>
            <a:r>
              <a:rPr lang="es-ES" sz="2400" dirty="0">
                <a:latin typeface="Söhne"/>
              </a:rPr>
              <a:t>Caso de estudio: Adopción de la conexión y el compromiso virtuales - </a:t>
            </a:r>
            <a:r>
              <a:rPr lang="es-ES" sz="2400" dirty="0" err="1">
                <a:latin typeface="Söhne"/>
              </a:rPr>
              <a:t>Technology</a:t>
            </a:r>
            <a:r>
              <a:rPr lang="es-ES" sz="2400" dirty="0">
                <a:latin typeface="Söhne"/>
              </a:rPr>
              <a:t>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4750"/>
            <a:ext cx="11122414" cy="4716562"/>
          </a:xfrm>
        </p:spPr>
        <p:txBody>
          <a:bodyPr/>
          <a:lstStyle/>
          <a:p>
            <a:pPr algn="ctr">
              <a:spcAft>
                <a:spcPts val="1200"/>
              </a:spcAft>
            </a:pPr>
            <a:r>
              <a:rPr lang="en-GB" sz="1800" b="1" dirty="0" err="1"/>
              <a:t>Soluciones</a:t>
            </a:r>
            <a:endParaRPr lang="en-GB" sz="1800" b="1" dirty="0"/>
          </a:p>
          <a:p>
            <a:pPr algn="just">
              <a:spcAft>
                <a:spcPts val="1200"/>
              </a:spcAft>
            </a:pPr>
            <a:r>
              <a:rPr lang="es-ES" sz="1800" dirty="0"/>
              <a:t>T2C decidió utilizar "</a:t>
            </a:r>
            <a:r>
              <a:rPr lang="es-ES" sz="1800" dirty="0" err="1"/>
              <a:t>Gather</a:t>
            </a:r>
            <a:r>
              <a:rPr lang="es-ES" sz="1800" dirty="0"/>
              <a:t>", una plataforma que permite a los usuarios crear espacios virtuales donde los empleados pueden interactuar de una manera divertida y atractiva. La compañía también introdujo actividades como concursos de bingo y sombreros para mantener al equipo conectado y fomentar un sentido de comunidad</a:t>
            </a:r>
            <a:r>
              <a:rPr lang="en-GB" sz="1800" dirty="0"/>
              <a:t>.</a:t>
            </a:r>
          </a:p>
          <a:p>
            <a:pPr algn="ctr">
              <a:spcAft>
                <a:spcPts val="1200"/>
              </a:spcAft>
            </a:pPr>
            <a:r>
              <a:rPr lang="en-GB" sz="1800" b="1" dirty="0" err="1"/>
              <a:t>Implementación</a:t>
            </a:r>
            <a:endParaRPr lang="en-GB" sz="1800" b="1" dirty="0"/>
          </a:p>
          <a:p>
            <a:pPr marL="285750" indent="-285750" algn="just">
              <a:spcAft>
                <a:spcPts val="1200"/>
              </a:spcAft>
              <a:buFont typeface="Arial" panose="020B0604020202020204" pitchFamily="34" charset="0"/>
              <a:buChar char="•"/>
            </a:pPr>
            <a:r>
              <a:rPr lang="en-GB" sz="1800" b="1" dirty="0" err="1"/>
              <a:t>Oficina</a:t>
            </a:r>
            <a:r>
              <a:rPr lang="en-GB" sz="1800" b="1" dirty="0"/>
              <a:t> Virtual </a:t>
            </a:r>
            <a:r>
              <a:rPr lang="en-GB" sz="1800" b="1" dirty="0" err="1"/>
              <a:t>en</a:t>
            </a:r>
            <a:r>
              <a:rPr lang="en-GB" sz="1800" b="1" dirty="0"/>
              <a:t> Gather:</a:t>
            </a:r>
            <a:r>
              <a:rPr lang="en-GB" sz="1800" dirty="0"/>
              <a:t> </a:t>
            </a:r>
            <a:r>
              <a:rPr lang="es-ES" sz="1800" dirty="0"/>
              <a:t>T2C configuró una oficina virtual en la plataforma </a:t>
            </a:r>
            <a:r>
              <a:rPr lang="es-ES" sz="1800" dirty="0" err="1"/>
              <a:t>Gather</a:t>
            </a:r>
            <a:r>
              <a:rPr lang="es-ES" sz="1800" dirty="0"/>
              <a:t>, replicando el diseño de la oficina física para crear una sensación de familiaridad. Los empleados podían navegar por el espacio virtual e interactuar con sus compañeros mediante avatares. Una vez que se acercaron a sus colegas, pudieron ver su cámara y hablar con ellos. También podían compartir pantalla, por lo que funcionó bien replicar a todo el equipo asistiendo a una reunión en persona</a:t>
            </a:r>
            <a:r>
              <a:rPr lang="en-GB" sz="1800" dirty="0"/>
              <a:t>. </a:t>
            </a:r>
            <a:r>
              <a:rPr lang="en-GB" sz="1000" dirty="0"/>
              <a:t>(Attached video from </a:t>
            </a:r>
            <a:r>
              <a:rPr lang="en-GB" sz="1000" dirty="0">
                <a:solidFill>
                  <a:srgbClr val="7654A2"/>
                </a:solidFill>
                <a:hlinkClick r:id="rId2">
                  <a:extLst>
                    <a:ext uri="{A12FA001-AC4F-418D-AE19-62706E023703}">
                      <ahyp:hlinkClr xmlns:ahyp="http://schemas.microsoft.com/office/drawing/2018/hyperlinkcolor" val="tx"/>
                    </a:ext>
                  </a:extLst>
                </a:hlinkClick>
              </a:rPr>
              <a:t>Gather</a:t>
            </a:r>
            <a:r>
              <a:rPr lang="en-GB" sz="1000" dirty="0"/>
              <a:t>)</a:t>
            </a:r>
          </a:p>
          <a:p>
            <a:pPr marL="285750" indent="-285750" algn="just">
              <a:spcAft>
                <a:spcPts val="1200"/>
              </a:spcAft>
              <a:buFont typeface="Arial" panose="020B0604020202020204" pitchFamily="34" charset="0"/>
              <a:buChar char="•"/>
            </a:pPr>
            <a:r>
              <a:rPr lang="en-GB" sz="1800" b="1" dirty="0" err="1"/>
              <a:t>Juegos</a:t>
            </a:r>
            <a:r>
              <a:rPr lang="en-GB" sz="1800" b="1" dirty="0"/>
              <a:t> </a:t>
            </a:r>
            <a:r>
              <a:rPr lang="en-GB" sz="1800" b="1" dirty="0" err="1"/>
              <a:t>en</a:t>
            </a:r>
            <a:r>
              <a:rPr lang="en-GB" sz="1800" b="1" dirty="0"/>
              <a:t> </a:t>
            </a:r>
            <a:r>
              <a:rPr lang="en-GB" sz="1800" b="1" dirty="0" err="1"/>
              <a:t>línea</a:t>
            </a:r>
            <a:r>
              <a:rPr lang="en-GB" sz="1800" b="1" dirty="0"/>
              <a:t>: </a:t>
            </a:r>
            <a:r>
              <a:rPr lang="es-ES" sz="1800" dirty="0"/>
              <a:t>Durante las tardes, los empleados de T2Client organizaban reuniones para jugar a juegos móviles como </a:t>
            </a:r>
            <a:r>
              <a:rPr lang="en-GB" sz="1800" dirty="0">
                <a:solidFill>
                  <a:srgbClr val="7654A2"/>
                </a:solidFill>
                <a:hlinkClick r:id="rId3">
                  <a:extLst>
                    <a:ext uri="{A12FA001-AC4F-418D-AE19-62706E023703}">
                      <ahyp:hlinkClr xmlns:ahyp="http://schemas.microsoft.com/office/drawing/2018/hyperlinkcolor" val="tx"/>
                    </a:ext>
                  </a:extLst>
                </a:hlinkClick>
              </a:rPr>
              <a:t>COD mobile</a:t>
            </a:r>
            <a:r>
              <a:rPr lang="en-GB" sz="1800" dirty="0"/>
              <a:t> y </a:t>
            </a:r>
            <a:r>
              <a:rPr lang="en-GB" sz="1800" dirty="0">
                <a:solidFill>
                  <a:srgbClr val="7654A2"/>
                </a:solidFill>
                <a:hlinkClick r:id="rId4">
                  <a:extLst>
                    <a:ext uri="{A12FA001-AC4F-418D-AE19-62706E023703}">
                      <ahyp:hlinkClr xmlns:ahyp="http://schemas.microsoft.com/office/drawing/2018/hyperlinkcolor" val="tx"/>
                    </a:ext>
                  </a:extLst>
                </a:hlinkClick>
              </a:rPr>
              <a:t>Among Us</a:t>
            </a:r>
            <a:r>
              <a:rPr lang="en-GB" sz="1800" dirty="0"/>
              <a:t>.</a:t>
            </a:r>
          </a:p>
          <a:p>
            <a:pPr marL="285750" indent="-285750">
              <a:spcAft>
                <a:spcPts val="1200"/>
              </a:spcAft>
              <a:buFont typeface="Arial" panose="020B0604020202020204" pitchFamily="34" charset="0"/>
              <a:buChar char="•"/>
            </a:pPr>
            <a:endParaRPr lang="en-GB" sz="1000" dirty="0"/>
          </a:p>
        </p:txBody>
      </p:sp>
    </p:spTree>
    <p:extLst>
      <p:ext uri="{BB962C8B-B14F-4D97-AF65-F5344CB8AC3E}">
        <p14:creationId xmlns:p14="http://schemas.microsoft.com/office/powerpoint/2010/main" val="18097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712040" y="523547"/>
            <a:ext cx="10483431" cy="804265"/>
          </a:xfrm>
        </p:spPr>
        <p:txBody>
          <a:bodyPr/>
          <a:lstStyle/>
          <a:p>
            <a:r>
              <a:rPr lang="en-US" dirty="0"/>
              <a:t>RESUMEN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12040" y="1209211"/>
            <a:ext cx="10767920" cy="4439577"/>
          </a:xfrm>
        </p:spPr>
        <p:txBody>
          <a:bodyPr/>
          <a:lstStyle/>
          <a:p>
            <a:pPr algn="just">
              <a:spcAft>
                <a:spcPts val="1200"/>
              </a:spcAft>
            </a:pPr>
            <a:r>
              <a:rPr lang="es-ES" sz="1800" dirty="0"/>
              <a:t>En este módulo de Comunicación Digital, aprenderás acerca de:</a:t>
            </a:r>
          </a:p>
          <a:p>
            <a:pPr marL="285750" indent="-285750" algn="just">
              <a:spcAft>
                <a:spcPts val="1200"/>
              </a:spcAft>
              <a:buFont typeface="Arial" panose="020B0604020202020204" pitchFamily="34" charset="0"/>
              <a:buChar char="•"/>
            </a:pPr>
            <a:r>
              <a:rPr lang="es-ES" sz="1800" b="1" dirty="0"/>
              <a:t>Comunicación Digital en las Empresas: </a:t>
            </a:r>
            <a:r>
              <a:rPr lang="es-ES" sz="1800" dirty="0"/>
              <a:t>La importancia de una comunicación digital efectiva en el contexto empresarial, planes de sesión y las ventajas de una buena comunicación digital.</a:t>
            </a:r>
          </a:p>
          <a:p>
            <a:pPr marL="285750" indent="-285750" algn="just">
              <a:spcAft>
                <a:spcPts val="1200"/>
              </a:spcAft>
              <a:buFont typeface="Arial" panose="020B0604020202020204" pitchFamily="34" charset="0"/>
              <a:buChar char="•"/>
            </a:pPr>
            <a:r>
              <a:rPr lang="es-ES" sz="1800" b="1" dirty="0"/>
              <a:t>Características de un Trabajo de Alta Calidad: </a:t>
            </a:r>
            <a:r>
              <a:rPr lang="es-ES" sz="1800" dirty="0"/>
              <a:t>Las características de un trabajo de alta calidad en un entorno profesional, haciendo hincapié en el papel de la comunicación digital en la consecución de la excelencia.</a:t>
            </a:r>
          </a:p>
          <a:p>
            <a:pPr marL="285750" indent="-285750" algn="just">
              <a:spcAft>
                <a:spcPts val="1200"/>
              </a:spcAft>
              <a:buFont typeface="Arial" panose="020B0604020202020204" pitchFamily="34" charset="0"/>
              <a:buChar char="•"/>
            </a:pPr>
            <a:r>
              <a:rPr lang="es-ES" sz="1800" b="1" dirty="0"/>
              <a:t>Interacciones Sociales: </a:t>
            </a:r>
            <a:r>
              <a:rPr lang="es-ES" sz="1800" dirty="0"/>
              <a:t>La importancia de promover el bienestar de los empleados remotos a través de interacciones sociales digitales en el lugar de trabajo virtual, y cómo desempeña un papel crucial en fomentar la colaboración, la participación y el éxito general.</a:t>
            </a:r>
          </a:p>
          <a:p>
            <a:pPr marL="285750" indent="-285750" algn="just">
              <a:spcAft>
                <a:spcPts val="1200"/>
              </a:spcAft>
              <a:buFont typeface="Arial" panose="020B0604020202020204" pitchFamily="34" charset="0"/>
              <a:buChar char="•"/>
            </a:pPr>
            <a:r>
              <a:rPr lang="es-ES" sz="1800" b="1" dirty="0"/>
              <a:t>Plataformas de Conferencias Virtuales: </a:t>
            </a:r>
            <a:r>
              <a:rPr lang="es-ES" sz="1800" dirty="0"/>
              <a:t>Descripción de diversas plataformas de conferencias virtuales adecuadas para diferentes sectores empresariales y sus ventajas.</a:t>
            </a:r>
          </a:p>
          <a:p>
            <a:pPr marL="285750" indent="-285750" algn="just">
              <a:spcAft>
                <a:spcPts val="1200"/>
              </a:spcAft>
              <a:buFont typeface="Arial" panose="020B0604020202020204" pitchFamily="34" charset="0"/>
              <a:buChar char="•"/>
            </a:pPr>
            <a:r>
              <a:rPr lang="es-ES" sz="1800" b="1" dirty="0"/>
              <a:t>Redes de Apoyo para Teletrabajadores: </a:t>
            </a:r>
            <a:r>
              <a:rPr lang="es-ES" sz="1800" dirty="0"/>
              <a:t>La importancia de construir redes de apoyo, las consecuencias de no ofrecerlas y los beneficios para las empresas. Incluyendo algunos consejos para construir y mantener el ánimo del equipo.</a:t>
            </a:r>
          </a:p>
          <a:p>
            <a:pPr marL="285750" indent="-285750" algn="just">
              <a:spcAft>
                <a:spcPts val="1200"/>
              </a:spcAft>
              <a:buFont typeface="Arial" panose="020B0604020202020204" pitchFamily="34" charset="0"/>
              <a:buChar char="•"/>
            </a:pPr>
            <a:r>
              <a:rPr lang="es-ES" sz="1800" b="1" dirty="0"/>
              <a:t>Estudio de caso - T2Client: </a:t>
            </a:r>
            <a:r>
              <a:rPr lang="es-ES" sz="1800" dirty="0"/>
              <a:t>Descripción de las buenas prácticas de una empresa española durante el confinamiento por COVID-19 y cómo enfrentaron los diferentes desafíos del trabajo en remoto.</a:t>
            </a:r>
            <a:endParaRPr lang="en-US" sz="1800" dirty="0"/>
          </a:p>
        </p:txBody>
      </p:sp>
    </p:spTree>
    <p:extLst>
      <p:ext uri="{BB962C8B-B14F-4D97-AF65-F5344CB8AC3E}">
        <p14:creationId xmlns:p14="http://schemas.microsoft.com/office/powerpoint/2010/main" val="16914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3yy6rTnJQ_720p_1691443174">
            <a:hlinkClick r:id="" action="ppaction://media"/>
            <a:extLst>
              <a:ext uri="{FF2B5EF4-FFF2-40B4-BE49-F238E27FC236}">
                <a16:creationId xmlns:a16="http://schemas.microsoft.com/office/drawing/2014/main" id="{115BCF27-0583-92B2-DAE9-46BA903E74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0065" y="1058070"/>
            <a:ext cx="7288375" cy="5678349"/>
          </a:xfrm>
          <a:prstGeom prst="rect">
            <a:avLst/>
          </a:prstGeom>
        </p:spPr>
      </p:pic>
      <p:pic>
        <p:nvPicPr>
          <p:cNvPr id="1026" name="Picture 2">
            <a:extLst>
              <a:ext uri="{FF2B5EF4-FFF2-40B4-BE49-F238E27FC236}">
                <a16:creationId xmlns:a16="http://schemas.microsoft.com/office/drawing/2014/main" id="{B1019195-3869-0F1D-4CE1-C6FAB33556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7747" y="1308649"/>
            <a:ext cx="3629637" cy="27222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87E5EB2-73F4-F34C-9CB9-B7F914EE66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882" y="4299111"/>
            <a:ext cx="3631502" cy="2042720"/>
          </a:xfrm>
          <a:prstGeom prst="rect">
            <a:avLst/>
          </a:prstGeom>
        </p:spPr>
      </p:pic>
      <p:sp>
        <p:nvSpPr>
          <p:cNvPr id="3" name="Text Placeholder 5">
            <a:extLst>
              <a:ext uri="{FF2B5EF4-FFF2-40B4-BE49-F238E27FC236}">
                <a16:creationId xmlns:a16="http://schemas.microsoft.com/office/drawing/2014/main" id="{A0B4729F-C6CC-3CEF-D400-5C8010F8B207}"/>
              </a:ext>
            </a:extLst>
          </p:cNvPr>
          <p:cNvSpPr>
            <a:spLocks noGrp="1"/>
          </p:cNvSpPr>
          <p:nvPr>
            <p:ph type="body" sz="quarter" idx="30"/>
          </p:nvPr>
        </p:nvSpPr>
        <p:spPr>
          <a:xfrm>
            <a:off x="724953" y="416331"/>
            <a:ext cx="10742093" cy="634134"/>
          </a:xfrm>
        </p:spPr>
        <p:txBody>
          <a:bodyPr/>
          <a:lstStyle/>
          <a:p>
            <a:pPr algn="ctr"/>
            <a:r>
              <a:rPr lang="es-ES" sz="2800" dirty="0">
                <a:ea typeface="Calibri" panose="020F0502020204030204" pitchFamily="34" charset="0"/>
              </a:rPr>
              <a:t>Ejemplos de la plataforma </a:t>
            </a:r>
            <a:r>
              <a:rPr lang="es-ES" sz="2800" dirty="0" err="1">
                <a:ea typeface="Calibri" panose="020F0502020204030204" pitchFamily="34" charset="0"/>
              </a:rPr>
              <a:t>Gather</a:t>
            </a:r>
            <a:r>
              <a:rPr lang="es-ES" sz="2800" dirty="0">
                <a:ea typeface="Calibri" panose="020F0502020204030204" pitchFamily="34" charset="0"/>
              </a:rPr>
              <a:t> en acción:</a:t>
            </a:r>
            <a:endParaRPr lang="en-IE" sz="2800" dirty="0">
              <a:ea typeface="Calibri" panose="020F0502020204030204" pitchFamily="34" charset="0"/>
            </a:endParaRPr>
          </a:p>
        </p:txBody>
      </p:sp>
    </p:spTree>
    <p:extLst>
      <p:ext uri="{BB962C8B-B14F-4D97-AF65-F5344CB8AC3E}">
        <p14:creationId xmlns:p14="http://schemas.microsoft.com/office/powerpoint/2010/main" val="33579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16048" y="1644242"/>
            <a:ext cx="11159902" cy="4547069"/>
          </a:xfrm>
        </p:spPr>
        <p:txBody>
          <a:bodyPr/>
          <a:lstStyle/>
          <a:p>
            <a:pPr marL="285750" indent="-285750" algn="just">
              <a:spcAft>
                <a:spcPts val="1200"/>
              </a:spcAft>
              <a:buFont typeface="Arial" panose="020B0604020202020204" pitchFamily="34" charset="0"/>
              <a:buChar char="•"/>
            </a:pPr>
            <a:r>
              <a:rPr lang="en-GB" sz="1800" b="1" dirty="0"/>
              <a:t>Bingo: </a:t>
            </a:r>
            <a:r>
              <a:rPr lang="es-ES" sz="1800" dirty="0"/>
              <a:t>Los viernes se organizaban sesiones regulares de bingo. El juego fomentaba la competencia amistosa y brindaba oportunidades para bromas alegres</a:t>
            </a:r>
            <a:r>
              <a:rPr lang="en-GB" sz="1800" dirty="0"/>
              <a:t>.</a:t>
            </a:r>
          </a:p>
          <a:p>
            <a:pPr marL="285750" indent="-285750" algn="just">
              <a:spcAft>
                <a:spcPts val="1200"/>
              </a:spcAft>
              <a:buFont typeface="Arial" panose="020B0604020202020204" pitchFamily="34" charset="0"/>
              <a:buChar char="•"/>
            </a:pPr>
            <a:r>
              <a:rPr lang="en-GB" sz="1800" b="1" dirty="0" err="1"/>
              <a:t>Concursos</a:t>
            </a:r>
            <a:r>
              <a:rPr lang="en-GB" sz="1800" b="1" dirty="0"/>
              <a:t> de Sombreros: </a:t>
            </a:r>
            <a:r>
              <a:rPr lang="es-ES" sz="1800" dirty="0"/>
              <a:t>De vez en cuando se celebraban concursos de sombreros. Los empleados usaban sombreros creativos durante las reuniones virtuales, lo que agregaba un elemento de diversión y creatividad a las videollamadas. Se otorgaron premios a los sombreros más ingeniosos y divertidos</a:t>
            </a:r>
            <a:r>
              <a:rPr lang="en-GB" sz="1800" dirty="0"/>
              <a:t>.</a:t>
            </a:r>
          </a:p>
          <a:p>
            <a:pPr algn="ctr">
              <a:spcAft>
                <a:spcPts val="1200"/>
              </a:spcAft>
            </a:pPr>
            <a:r>
              <a:rPr lang="en-GB" sz="1800" b="1" dirty="0" err="1"/>
              <a:t>Resultados</a:t>
            </a:r>
            <a:endParaRPr lang="en-GB" sz="1800" b="1" dirty="0"/>
          </a:p>
          <a:p>
            <a:pPr algn="just">
              <a:spcAft>
                <a:spcPts val="1200"/>
              </a:spcAft>
            </a:pPr>
            <a:r>
              <a:rPr lang="es-ES" sz="1800" dirty="0"/>
              <a:t>La introducción de </a:t>
            </a:r>
            <a:r>
              <a:rPr lang="es-ES" sz="1800" dirty="0" err="1"/>
              <a:t>Gather</a:t>
            </a:r>
            <a:r>
              <a:rPr lang="es-ES" sz="1800" dirty="0"/>
              <a:t> y las actividades virtuales tuvieron varios resultados positivos</a:t>
            </a:r>
            <a:r>
              <a:rPr lang="en-GB" sz="1800" dirty="0"/>
              <a:t>:</a:t>
            </a:r>
          </a:p>
          <a:p>
            <a:pPr marL="285750" indent="-285750" algn="just">
              <a:spcAft>
                <a:spcPts val="1200"/>
              </a:spcAft>
              <a:buFont typeface="Arial" panose="020B0604020202020204" pitchFamily="34" charset="0"/>
              <a:buChar char="•"/>
            </a:pPr>
            <a:r>
              <a:rPr lang="es-ES" sz="1800" b="1" dirty="0"/>
              <a:t>Mejora de la Moral del Equipo</a:t>
            </a:r>
            <a:r>
              <a:rPr lang="en-GB" sz="1800" b="1" dirty="0"/>
              <a:t>: </a:t>
            </a:r>
            <a:r>
              <a:rPr lang="es-ES" sz="1800" dirty="0"/>
              <a:t>Los empleados informaron sentirse más conectados y comprometidos, a pesar de la distancia física. Las actividades virtuales trajeron un sentido de unión y camaradería</a:t>
            </a:r>
            <a:r>
              <a:rPr lang="en-GB" sz="1800" dirty="0"/>
              <a:t>.</a:t>
            </a:r>
          </a:p>
          <a:p>
            <a:pPr marL="285750" indent="-285750" algn="just">
              <a:spcAft>
                <a:spcPts val="1200"/>
              </a:spcAft>
              <a:buFont typeface="Arial" panose="020B0604020202020204" pitchFamily="34" charset="0"/>
              <a:buChar char="•"/>
            </a:pPr>
            <a:r>
              <a:rPr lang="en-GB" sz="1800" b="1" dirty="0" err="1"/>
              <a:t>Mejora</a:t>
            </a:r>
            <a:r>
              <a:rPr lang="en-GB" sz="1800" b="1" dirty="0"/>
              <a:t> del </a:t>
            </a:r>
            <a:r>
              <a:rPr lang="en-GB" sz="1800" b="1" dirty="0" err="1"/>
              <a:t>Bienestar</a:t>
            </a:r>
            <a:r>
              <a:rPr lang="en-GB" sz="1800" b="1" dirty="0"/>
              <a:t> Mental: </a:t>
            </a:r>
            <a:r>
              <a:rPr lang="es-ES" sz="1800" dirty="0"/>
              <a:t>T2C observó un aumento en el bienestar de los empleados y una reducción en los sentimientos de aislamiento y estrés, lo cual fue esencial durante los tiempos difíciles de la pandemia</a:t>
            </a:r>
            <a:r>
              <a:rPr lang="en-GB" sz="1800" dirty="0"/>
              <a:t>.</a:t>
            </a:r>
          </a:p>
          <a:p>
            <a:pPr marL="285750" indent="-285750" algn="just">
              <a:spcAft>
                <a:spcPts val="1200"/>
              </a:spcAft>
              <a:buFont typeface="Arial" panose="020B0604020202020204" pitchFamily="34" charset="0"/>
              <a:buChar char="•"/>
            </a:pPr>
            <a:r>
              <a:rPr lang="en-GB" sz="1800" b="1" dirty="0" err="1"/>
              <a:t>Aumento</a:t>
            </a:r>
            <a:r>
              <a:rPr lang="en-GB" sz="1800" b="1" dirty="0"/>
              <a:t> de la </a:t>
            </a:r>
            <a:r>
              <a:rPr lang="en-GB" sz="1800" b="1" dirty="0" err="1"/>
              <a:t>Creatividad</a:t>
            </a:r>
            <a:r>
              <a:rPr lang="en-GB" sz="1800" b="1" dirty="0"/>
              <a:t>: </a:t>
            </a:r>
            <a:r>
              <a:rPr lang="es-ES" sz="1800" dirty="0"/>
              <a:t>Los concursos de sombreros y los espacios temáticos de </a:t>
            </a:r>
            <a:r>
              <a:rPr lang="es-ES" sz="1800" dirty="0" err="1"/>
              <a:t>Gather</a:t>
            </a:r>
            <a:r>
              <a:rPr lang="es-ES" sz="1800" dirty="0"/>
              <a:t> animaron a los empleados a aprovechar su creatividad, fomentando un entorno de trabajo positivo e innovador</a:t>
            </a:r>
            <a:r>
              <a:rPr lang="en-GB" sz="1800" dirty="0"/>
              <a:t>.</a:t>
            </a:r>
          </a:p>
        </p:txBody>
      </p:sp>
      <p:sp>
        <p:nvSpPr>
          <p:cNvPr id="4" name="Text Placeholder 5">
            <a:extLst>
              <a:ext uri="{FF2B5EF4-FFF2-40B4-BE49-F238E27FC236}">
                <a16:creationId xmlns:a16="http://schemas.microsoft.com/office/drawing/2014/main" id="{6C249610-363B-186B-5408-E8236AC9A813}"/>
              </a:ext>
            </a:extLst>
          </p:cNvPr>
          <p:cNvSpPr>
            <a:spLocks noGrp="1"/>
          </p:cNvSpPr>
          <p:nvPr>
            <p:ph type="body" sz="quarter" idx="30"/>
          </p:nvPr>
        </p:nvSpPr>
        <p:spPr>
          <a:xfrm>
            <a:off x="357232" y="727656"/>
            <a:ext cx="11477535" cy="634134"/>
          </a:xfrm>
        </p:spPr>
        <p:txBody>
          <a:bodyPr/>
          <a:lstStyle/>
          <a:p>
            <a:pPr algn="ctr"/>
            <a:r>
              <a:rPr lang="es-ES" sz="2400" dirty="0">
                <a:latin typeface="Söhne"/>
              </a:rPr>
              <a:t>Caso de estudio: Adopción de la conexión y el compromiso virtuales - </a:t>
            </a:r>
            <a:r>
              <a:rPr lang="es-ES" sz="2400" dirty="0" err="1">
                <a:latin typeface="Söhne"/>
              </a:rPr>
              <a:t>Technology</a:t>
            </a:r>
            <a:r>
              <a:rPr lang="es-ES" sz="2400" dirty="0">
                <a:latin typeface="Söhne"/>
              </a:rPr>
              <a:t> 2 Client</a:t>
            </a:r>
            <a:endParaRPr lang="en-IE" sz="2400" dirty="0"/>
          </a:p>
        </p:txBody>
      </p:sp>
    </p:spTree>
    <p:extLst>
      <p:ext uri="{BB962C8B-B14F-4D97-AF65-F5344CB8AC3E}">
        <p14:creationId xmlns:p14="http://schemas.microsoft.com/office/powerpoint/2010/main" val="2293159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Embracing Virtual Connection and Engagement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83426" y="1644242"/>
            <a:ext cx="11025148" cy="4547069"/>
          </a:xfrm>
        </p:spPr>
        <p:txBody>
          <a:bodyPr/>
          <a:lstStyle/>
          <a:p>
            <a:pPr marL="285750" indent="-285750" algn="just">
              <a:spcAft>
                <a:spcPts val="1200"/>
              </a:spcAft>
              <a:buFont typeface="Arial" panose="020B0604020202020204" pitchFamily="34" charset="0"/>
              <a:buChar char="•"/>
            </a:pPr>
            <a:r>
              <a:rPr lang="en-GB" sz="1800" b="1" dirty="0" err="1"/>
              <a:t>Aumento</a:t>
            </a:r>
            <a:r>
              <a:rPr lang="en-GB" sz="1800" b="1" dirty="0"/>
              <a:t> de la </a:t>
            </a:r>
            <a:r>
              <a:rPr lang="en-GB" sz="1800" b="1" dirty="0" err="1"/>
              <a:t>Productividad</a:t>
            </a:r>
            <a:r>
              <a:rPr lang="en-GB" sz="1800" b="1" dirty="0"/>
              <a:t>: </a:t>
            </a:r>
            <a:r>
              <a:rPr lang="es-ES" sz="1800" dirty="0"/>
              <a:t>Las actividades tuvieron un impacto positivo en la productividad y la motivación, y los empleados mostraron un compromiso renovado con su trabajo</a:t>
            </a:r>
            <a:r>
              <a:rPr lang="en-GB" sz="1800" dirty="0"/>
              <a:t>.</a:t>
            </a:r>
          </a:p>
          <a:p>
            <a:pPr algn="ctr">
              <a:spcAft>
                <a:spcPts val="1200"/>
              </a:spcAft>
            </a:pPr>
            <a:r>
              <a:rPr lang="en-GB" sz="1800" b="1" dirty="0" err="1"/>
              <a:t>Lecciones</a:t>
            </a:r>
            <a:r>
              <a:rPr lang="en-GB" sz="1800" b="1" dirty="0"/>
              <a:t> </a:t>
            </a:r>
            <a:r>
              <a:rPr lang="en-GB" sz="1800" b="1" dirty="0" err="1"/>
              <a:t>Aprendidas</a:t>
            </a:r>
            <a:endParaRPr lang="en-GB" sz="1800" b="1" dirty="0"/>
          </a:p>
          <a:p>
            <a:pPr algn="just">
              <a:spcAft>
                <a:spcPts val="1200"/>
              </a:spcAft>
            </a:pPr>
            <a:r>
              <a:rPr lang="es-ES" sz="1800" dirty="0"/>
              <a:t>La experiencia de T2C destaca varias lecciones clave para las organizaciones que enfrentan desafíos similares</a:t>
            </a:r>
            <a:r>
              <a:rPr lang="en-GB" sz="1800" dirty="0"/>
              <a:t>:</a:t>
            </a:r>
          </a:p>
          <a:p>
            <a:pPr marL="285750" indent="-285750" algn="just">
              <a:spcAft>
                <a:spcPts val="1200"/>
              </a:spcAft>
              <a:buFont typeface="Arial" panose="020B0604020202020204" pitchFamily="34" charset="0"/>
              <a:buChar char="•"/>
            </a:pPr>
            <a:r>
              <a:rPr lang="en-GB" sz="1800" b="1" dirty="0" err="1"/>
              <a:t>Adaptabilidad</a:t>
            </a:r>
            <a:r>
              <a:rPr lang="en-GB" sz="1800" b="1" dirty="0"/>
              <a:t>:</a:t>
            </a:r>
            <a:r>
              <a:rPr lang="en-GB" sz="1800" dirty="0"/>
              <a:t> </a:t>
            </a:r>
            <a:r>
              <a:rPr lang="es-ES" sz="1800" dirty="0"/>
              <a:t>Adoptar soluciones innovadoras y adaptarse a las circunstancias cambiantes es esencial para mantener un entorno de trabajo positivo</a:t>
            </a:r>
            <a:r>
              <a:rPr lang="en-GB" sz="1800" dirty="0"/>
              <a:t>.</a:t>
            </a:r>
          </a:p>
          <a:p>
            <a:pPr marL="285750" indent="-285750" algn="just">
              <a:spcAft>
                <a:spcPts val="1200"/>
              </a:spcAft>
              <a:buFont typeface="Arial" panose="020B0604020202020204" pitchFamily="34" charset="0"/>
              <a:buChar char="•"/>
            </a:pPr>
            <a:r>
              <a:rPr lang="en-GB" sz="1800" b="1" dirty="0"/>
              <a:t>La </a:t>
            </a:r>
            <a:r>
              <a:rPr lang="en-GB" sz="1800" b="1" dirty="0" err="1"/>
              <a:t>Conexión</a:t>
            </a:r>
            <a:r>
              <a:rPr lang="en-GB" sz="1800" b="1" dirty="0"/>
              <a:t> es </a:t>
            </a:r>
            <a:r>
              <a:rPr lang="en-GB" sz="1800" b="1" dirty="0" err="1"/>
              <a:t>Importante</a:t>
            </a:r>
            <a:r>
              <a:rPr lang="en-GB" sz="1800" b="1" dirty="0"/>
              <a:t>: </a:t>
            </a:r>
            <a:r>
              <a:rPr lang="es-ES" sz="1800" dirty="0"/>
              <a:t>Mantener las conexiones entre los empleados es crucial para el bienestar y la productividad en situaciones de trabajo remoto</a:t>
            </a:r>
            <a:r>
              <a:rPr lang="en-GB" sz="1800" dirty="0"/>
              <a:t>.</a:t>
            </a:r>
          </a:p>
          <a:p>
            <a:pPr marL="285750" indent="-285750" algn="just">
              <a:spcAft>
                <a:spcPts val="1200"/>
              </a:spcAft>
              <a:buFont typeface="Arial" panose="020B0604020202020204" pitchFamily="34" charset="0"/>
              <a:buChar char="•"/>
            </a:pPr>
            <a:r>
              <a:rPr lang="es-ES" sz="1800" b="1" dirty="0"/>
              <a:t>Equilibrio entre la Diversión y el Trabajo</a:t>
            </a:r>
            <a:r>
              <a:rPr lang="en-GB" sz="1800" b="1" dirty="0"/>
              <a:t>: </a:t>
            </a:r>
            <a:r>
              <a:rPr lang="es-ES" sz="1800" dirty="0"/>
              <a:t>La combinación de plataformas relacionadas con el trabajo como </a:t>
            </a:r>
            <a:r>
              <a:rPr lang="es-ES" sz="1800" dirty="0" err="1"/>
              <a:t>Gather</a:t>
            </a:r>
            <a:r>
              <a:rPr lang="es-ES" sz="1800" dirty="0"/>
              <a:t> con actividades creativas y divertidas puede fomentar un entorno de trabajo remoto dinámico y atractivo</a:t>
            </a:r>
            <a:r>
              <a:rPr lang="en-GB" sz="1800" dirty="0"/>
              <a:t>.</a:t>
            </a:r>
          </a:p>
          <a:p>
            <a:pPr marL="285750" indent="-285750" algn="just">
              <a:spcAft>
                <a:spcPts val="1200"/>
              </a:spcAft>
              <a:buFont typeface="Arial" panose="020B0604020202020204" pitchFamily="34" charset="0"/>
              <a:buChar char="•"/>
            </a:pPr>
            <a:r>
              <a:rPr lang="en-GB" sz="1800" b="1" dirty="0" err="1"/>
              <a:t>Participación</a:t>
            </a:r>
            <a:r>
              <a:rPr lang="en-GB" sz="1800" b="1" dirty="0"/>
              <a:t> de </a:t>
            </a:r>
            <a:r>
              <a:rPr lang="en-GB" sz="1800" b="1" dirty="0" err="1"/>
              <a:t>los</a:t>
            </a:r>
            <a:r>
              <a:rPr lang="en-GB" sz="1800" b="1" dirty="0"/>
              <a:t> </a:t>
            </a:r>
            <a:r>
              <a:rPr lang="en-GB" sz="1800" b="1" dirty="0" err="1"/>
              <a:t>Empleados</a:t>
            </a:r>
            <a:r>
              <a:rPr lang="en-GB" sz="1800" b="1" dirty="0"/>
              <a:t>: </a:t>
            </a:r>
            <a:r>
              <a:rPr lang="es-ES" sz="1800" dirty="0"/>
              <a:t>Involucrar a los empleados en el proceso de toma de decisiones y en la planificación de actividades puede garantizar que las actividades sean agradables y significativas</a:t>
            </a:r>
            <a:r>
              <a:rPr lang="en-GB" sz="1800" dirty="0"/>
              <a:t>.</a:t>
            </a:r>
          </a:p>
          <a:p>
            <a:pPr>
              <a:spcAft>
                <a:spcPts val="1200"/>
              </a:spcAft>
            </a:pPr>
            <a:endParaRPr lang="en-GB" sz="1800" dirty="0"/>
          </a:p>
        </p:txBody>
      </p:sp>
    </p:spTree>
    <p:extLst>
      <p:ext uri="{BB962C8B-B14F-4D97-AF65-F5344CB8AC3E}">
        <p14:creationId xmlns:p14="http://schemas.microsoft.com/office/powerpoint/2010/main" val="1386533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Sigue</a:t>
            </a:r>
            <a:r>
              <a:rPr lang="en-US" dirty="0"/>
              <a:t> </a:t>
            </a:r>
            <a:r>
              <a:rPr lang="en-US" dirty="0" err="1"/>
              <a:t>nuestro</a:t>
            </a:r>
            <a:endParaRPr lang="en-US" dirty="0"/>
          </a:p>
          <a:p>
            <a:r>
              <a:rPr lang="en-US" dirty="0" err="1"/>
              <a:t>camino</a:t>
            </a:r>
            <a:endParaRPr lang="en-US" dirty="0"/>
          </a:p>
          <a:p>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
        <p:nvSpPr>
          <p:cNvPr id="3" name="Text Placeholder 3">
            <a:extLst>
              <a:ext uri="{FF2B5EF4-FFF2-40B4-BE49-F238E27FC236}">
                <a16:creationId xmlns:a16="http://schemas.microsoft.com/office/drawing/2014/main" id="{773EAD6C-5EC8-59F9-5443-787685B58D80}"/>
              </a:ext>
            </a:extLst>
          </p:cNvPr>
          <p:cNvSpPr txBox="1">
            <a:spLocks/>
          </p:cNvSpPr>
          <p:nvPr/>
        </p:nvSpPr>
        <p:spPr>
          <a:xfrm>
            <a:off x="575886" y="1036191"/>
            <a:ext cx="5321407" cy="744251"/>
          </a:xfrm>
          <a:prstGeom prst="rect">
            <a:avLst/>
          </a:prstGeom>
        </p:spPr>
        <p:txBody>
          <a:bodyPr anchor="t">
            <a:noAutofit/>
          </a:bodyPr>
          <a:lstStyle>
            <a:lvl1pPr marL="0" indent="0" algn="l" defTabSz="3343281" rtl="0" eaLnBrk="1" latinLnBrk="0" hangingPunct="1">
              <a:lnSpc>
                <a:spcPts val="3954"/>
              </a:lnSpc>
              <a:spcBef>
                <a:spcPts val="0"/>
              </a:spcBef>
              <a:buFont typeface="Arial" panose="020B0604020202020204" pitchFamily="34" charset="0"/>
              <a:buNone/>
              <a:defRPr sz="4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3200" dirty="0">
                <a:solidFill>
                  <a:srgbClr val="7654A2"/>
                </a:solidFill>
                <a:hlinkClick r:id="rId4">
                  <a:extLst>
                    <a:ext uri="{A12FA001-AC4F-418D-AE19-62706E023703}">
                      <ahyp:hlinkClr xmlns:ahyp="http://schemas.microsoft.com/office/drawing/2018/hyperlinkcolor" val="tx"/>
                    </a:ext>
                  </a:extLst>
                </a:hlinkClick>
              </a:rPr>
              <a:t>RELLENE EL CUESTIONARIO</a:t>
            </a:r>
            <a:endParaRPr lang="en-US" dirty="0">
              <a:solidFill>
                <a:srgbClr val="7654A2"/>
              </a:solidFill>
            </a:endParaRPr>
          </a:p>
          <a:p>
            <a:endParaRPr lang="en-US" dirty="0"/>
          </a:p>
        </p:txBody>
      </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578709" y="3556887"/>
            <a:ext cx="5730087" cy="972741"/>
          </a:xfrm>
        </p:spPr>
        <p:txBody>
          <a:bodyPr/>
          <a:lstStyle/>
          <a:p>
            <a:r>
              <a:rPr lang="es-ES" b="1" dirty="0"/>
              <a:t>COMUNICACIONES RELACIONADAS CON</a:t>
            </a:r>
            <a:br>
              <a:rPr lang="es-ES" b="1" dirty="0"/>
            </a:br>
            <a:r>
              <a:rPr lang="es-ES" b="1" dirty="0"/>
              <a:t>EL TRABAJO</a:t>
            </a:r>
            <a:endParaRPr lang="en-US" b="1"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INTRODUCCIÓN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0873"/>
            <a:ext cx="10331031" cy="4439577"/>
          </a:xfrm>
        </p:spPr>
        <p:txBody>
          <a:bodyPr/>
          <a:lstStyle/>
          <a:p>
            <a:pPr algn="just">
              <a:spcAft>
                <a:spcPts val="1200"/>
              </a:spcAft>
            </a:pPr>
            <a:r>
              <a:rPr lang="en-US" sz="1800" dirty="0"/>
              <a:t>Hoy día, </a:t>
            </a:r>
            <a:r>
              <a:rPr lang="en-US" sz="1800" dirty="0" err="1"/>
              <a:t>en</a:t>
            </a:r>
            <a:r>
              <a:rPr lang="en-US" sz="1800" dirty="0"/>
              <a:t> </a:t>
            </a:r>
            <a:r>
              <a:rPr lang="en-US" sz="1800" dirty="0" err="1"/>
              <a:t>este</a:t>
            </a:r>
            <a:r>
              <a:rPr lang="en-US" sz="1800" dirty="0"/>
              <a:t> </a:t>
            </a:r>
            <a:r>
              <a:rPr lang="en-US" sz="1800" dirty="0" err="1"/>
              <a:t>mundo</a:t>
            </a:r>
            <a:r>
              <a:rPr lang="en-US" sz="1800" dirty="0"/>
              <a:t> </a:t>
            </a:r>
            <a:r>
              <a:rPr lang="en-US" sz="1800" dirty="0" err="1"/>
              <a:t>conectado</a:t>
            </a:r>
            <a:r>
              <a:rPr lang="en-US" sz="1800" dirty="0"/>
              <a:t> </a:t>
            </a:r>
            <a:r>
              <a:rPr lang="es-ES" sz="1800" dirty="0"/>
              <a:t>donde las herramientas digitales permiten una comunicación y colaboración sin problemas, es importante abordar las interacciones en el lugar de trabajo desde una perspectiva que abarque tanto la eficiencia como el bienestar de los empleados. Este módulo examina la relación entre la comunicación digital y el bienestar digital, resaltando cómo las organizaciones pueden utilizar la tecnología manteniendo un equilibrio que proteja la salud mental y emocional. Este módulo ofrece estrategias para el uso consciente de herramientas digitales. Su objetivo es ayudar tanto a los empleadores como a los empleados a desarrollar un entorno de trabajo que funcione digitalmente y al mismo tiempo respalde el bienestar de sus miembros.</a:t>
            </a:r>
          </a:p>
          <a:p>
            <a:pPr algn="just">
              <a:spcAft>
                <a:spcPts val="1200"/>
              </a:spcAft>
            </a:pPr>
            <a:r>
              <a:rPr lang="es-ES" sz="1800" dirty="0"/>
              <a:t>Las comunicaciones relacionadas con el trabajo son cualquier tipo de interacción, intercambio o discusión que sea relevante para las tareas, proyectos o responsabilidades en el contexto profesional. Estas comunicaciones pueden adoptar diversas formas, como correos electrónicos, mensajes, llamadas telefónicas, videoconferencias, reuniones y colaboraciones en plataformas digitales. El propósito de las comunicaciones relacionadas con el trabajo es facilitar la coordinación efectiva, el intercambio de información, la toma de decisiones y la colaboración entre compañeros de trabajo, equipos y partes interesadas, para lograr los objetivos organizativos y mantener una fluidez eficiente en el trabajo.</a:t>
            </a:r>
            <a:endParaRPr lang="en-US" sz="1800" dirty="0"/>
          </a:p>
          <a:p>
            <a:pPr algn="just"/>
            <a:endParaRPr lang="en-US" sz="2000" dirty="0"/>
          </a:p>
          <a:p>
            <a:pPr algn="just"/>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65909" y="1193863"/>
            <a:ext cx="5501484" cy="4813657"/>
          </a:xfrm>
        </p:spPr>
        <p:txBody>
          <a:bodyPr/>
          <a:lstStyle/>
          <a:p>
            <a:pPr marL="0" algn="just">
              <a:spcAft>
                <a:spcPts val="1200"/>
              </a:spcAft>
            </a:pPr>
            <a:r>
              <a:rPr lang="es-ES" sz="1800" dirty="0"/>
              <a:t>La comunicación siempre ha sido esencial en el ámbito empresarial, pero con las nuevas tecnologías digitales, nuestros métodos de comunicación han cambiado significativamente. Hemos pasado de las cartas y los memorandos a los mensajes rápidos, los correos electrónicos y las videollamadas, alterando la forma en que ocurre la comunicación empresarial.</a:t>
            </a:r>
          </a:p>
          <a:p>
            <a:pPr marL="0" algn="just">
              <a:spcAft>
                <a:spcPts val="1200"/>
              </a:spcAft>
            </a:pPr>
            <a:r>
              <a:rPr lang="es-ES" sz="1800" dirty="0"/>
              <a:t>La comunicación digital no solo simplifica nuestras interacciones y nos brinda acceso instantáneo a la información, sino que también es vital para las empresas. Ayuda a crear una cultura corporativa unificada y aumenta la conciencia de marca. Además, con las herramientas de comunicación adecuadas, las empresas pueden llegar a un público más amplio y adaptarse a las cambiantes demandas del mercado. La comunicación efectiva y clara es esencial para construir relaciones comerciales exitosas tanto con los trabajadores como con los clientes.</a:t>
            </a:r>
          </a:p>
          <a:p>
            <a:pPr marL="0" algn="just">
              <a:spcAft>
                <a:spcPts val="1200"/>
              </a:spcAft>
            </a:pPr>
            <a:endParaRPr lang="es-ES" sz="1800" dirty="0"/>
          </a:p>
          <a:p>
            <a:pPr marL="0" algn="just">
              <a:spcAft>
                <a:spcPts val="1200"/>
              </a:spcAft>
            </a:pPr>
            <a:endParaRPr lang="es-ES" sz="1800" dirty="0"/>
          </a:p>
          <a:p>
            <a:pPr marL="0" algn="just">
              <a:spcAft>
                <a:spcPts val="1200"/>
              </a:spcAft>
            </a:pPr>
            <a:endParaRPr lang="es-ES" sz="1800" dirty="0"/>
          </a:p>
          <a:p>
            <a:pPr marL="0" algn="just">
              <a:spcAft>
                <a:spcPts val="1200"/>
              </a:spcAft>
            </a:pPr>
            <a:endParaRPr lang="es-ES" sz="1800" dirty="0"/>
          </a:p>
          <a:p>
            <a:pPr algn="just">
              <a:spcAft>
                <a:spcPts val="1200"/>
              </a:spcAft>
            </a:pPr>
            <a:endParaRPr lang="en-US" sz="1800" dirty="0"/>
          </a:p>
          <a:p>
            <a:pPr marL="0" algn="just">
              <a:spcAft>
                <a:spcPts val="1200"/>
              </a:spcAft>
            </a:pPr>
            <a:endParaRPr lang="en-US" sz="1800" dirty="0"/>
          </a:p>
        </p:txBody>
      </p:sp>
      <p:pic>
        <p:nvPicPr>
          <p:cNvPr id="10" name="Marcador de posición de imagen 9">
            <a:extLst>
              <a:ext uri="{FF2B5EF4-FFF2-40B4-BE49-F238E27FC236}">
                <a16:creationId xmlns:a16="http://schemas.microsoft.com/office/drawing/2014/main" id="{C5B58EAF-C8DF-E636-B5B3-8ACF0B094D7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pPr algn="r"/>
            <a:r>
              <a:rPr lang="en-US" dirty="0" err="1"/>
              <a:t>Comunicación</a:t>
            </a:r>
            <a:r>
              <a:rPr lang="en-US" dirty="0"/>
              <a:t> digital </a:t>
            </a:r>
            <a:r>
              <a:rPr lang="en-US" dirty="0" err="1"/>
              <a:t>en</a:t>
            </a:r>
            <a:r>
              <a:rPr lang="en-US" dirty="0"/>
              <a:t> </a:t>
            </a:r>
            <a:r>
              <a:rPr lang="en-US" dirty="0" err="1"/>
              <a:t>empresas</a:t>
            </a:r>
            <a:endParaRPr lang="en-US" dirty="0"/>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382591"/>
            <a:ext cx="6119938" cy="4693261"/>
          </a:xfrm>
        </p:spPr>
        <p:txBody>
          <a:bodyPr/>
          <a:lstStyle/>
          <a:p>
            <a:pPr algn="just">
              <a:spcAft>
                <a:spcPts val="1200"/>
              </a:spcAft>
            </a:pPr>
            <a:r>
              <a:rPr lang="es-ES" sz="1800" dirty="0"/>
              <a:t>Cuando las condiciones de trabajo remoto están mal configuradas y no se abordan a través de la comunicación interna en la organización, pueden surgir riesgos psicosociales. </a:t>
            </a:r>
          </a:p>
          <a:p>
            <a:pPr algn="just">
              <a:spcAft>
                <a:spcPts val="1200"/>
              </a:spcAft>
            </a:pPr>
            <a:r>
              <a:rPr lang="es-ES" sz="1800" dirty="0"/>
              <a:t>Algunos factores relacionados con la comunicación digital son:</a:t>
            </a:r>
          </a:p>
          <a:p>
            <a:pPr marL="285750" indent="-285750" algn="just">
              <a:spcAft>
                <a:spcPts val="1200"/>
              </a:spcAft>
              <a:buFont typeface="Arial" panose="020B0604020202020204" pitchFamily="34" charset="0"/>
              <a:buChar char="•"/>
            </a:pPr>
            <a:r>
              <a:rPr lang="es-ES" sz="1800" dirty="0"/>
              <a:t>Un flujo de información deficiente y una retroalimentación escasa entre los superiores y los empleados debido a la dificultad de interactuar en espacios de trabajo virtuales o la ausencia de procedimientos y canales de comunicación con los trabajadores remotos.</a:t>
            </a:r>
          </a:p>
          <a:p>
            <a:pPr marL="285750" indent="-285750" algn="just">
              <a:spcAft>
                <a:spcPts val="1200"/>
              </a:spcAft>
              <a:buFont typeface="Arial" panose="020B0604020202020204" pitchFamily="34" charset="0"/>
              <a:buChar char="•"/>
            </a:pPr>
            <a:r>
              <a:rPr lang="es-ES" sz="1800" dirty="0"/>
              <a:t>La "despersonalización" del trabajador remoto es causada por la dificultad de la comunicación mediada y el trabajo a distancia, lo que puede afectar la percepción del trabajador remoto acerca del escaso reconocimiento que reciben por el trabajo que realizan.</a:t>
            </a:r>
          </a:p>
          <a:p>
            <a:pPr marL="285750" indent="-285750" algn="just">
              <a:spcAft>
                <a:spcPts val="1200"/>
              </a:spcAft>
              <a:buFont typeface="Arial" panose="020B0604020202020204" pitchFamily="34" charset="0"/>
              <a:buChar char="•"/>
            </a:pPr>
            <a:r>
              <a:rPr lang="es-ES" sz="1800" dirty="0"/>
              <a:t>Falta de canales de información y comunicación adecuados para facilitar la interacción con y entre los teletrabajadores.</a:t>
            </a:r>
          </a:p>
        </p:txBody>
      </p:sp>
      <p:pic>
        <p:nvPicPr>
          <p:cNvPr id="7" name="Marcador de posición de imagen 6">
            <a:extLst>
              <a:ext uri="{FF2B5EF4-FFF2-40B4-BE49-F238E27FC236}">
                <a16:creationId xmlns:a16="http://schemas.microsoft.com/office/drawing/2014/main" id="{F9A78D1A-17DD-90C3-82A2-9B620949706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a:t>
            </a:r>
            <a:r>
              <a:rPr lang="en-US" sz="3200" dirty="0" err="1"/>
              <a:t>Cómo</a:t>
            </a:r>
            <a:r>
              <a:rPr lang="en-US" sz="3200" dirty="0"/>
              <a:t> </a:t>
            </a:r>
            <a:r>
              <a:rPr lang="en-US" sz="3200" dirty="0" err="1"/>
              <a:t>afecta</a:t>
            </a:r>
            <a:r>
              <a:rPr lang="en-US" sz="3200" dirty="0"/>
              <a:t> la </a:t>
            </a:r>
            <a:r>
              <a:rPr lang="en-US" sz="3200" dirty="0" err="1"/>
              <a:t>comunicación</a:t>
            </a:r>
            <a:r>
              <a:rPr lang="en-US" sz="3200" dirty="0"/>
              <a:t> </a:t>
            </a:r>
            <a:r>
              <a:rPr lang="en-US" sz="3200" dirty="0" err="1"/>
              <a:t>dentro</a:t>
            </a:r>
            <a:r>
              <a:rPr lang="en-US" sz="3200" dirty="0"/>
              <a:t> de </a:t>
            </a:r>
            <a:r>
              <a:rPr lang="en-US" sz="3200" dirty="0" err="1"/>
              <a:t>una</a:t>
            </a:r>
            <a:r>
              <a:rPr lang="en-US" sz="3200" dirty="0"/>
              <a:t> </a:t>
            </a:r>
            <a:r>
              <a:rPr lang="en-US" sz="3200" dirty="0" err="1"/>
              <a:t>empresa</a:t>
            </a:r>
            <a:r>
              <a:rPr lang="en-US" sz="3200" dirty="0"/>
              <a:t>?</a:t>
            </a:r>
          </a:p>
        </p:txBody>
      </p:sp>
    </p:spTree>
    <p:extLst>
      <p:ext uri="{BB962C8B-B14F-4D97-AF65-F5344CB8AC3E}">
        <p14:creationId xmlns:p14="http://schemas.microsoft.com/office/powerpoint/2010/main" val="14045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es-ES" dirty="0"/>
              <a:t>Ventajas de una comunicación digital eficiente dentro de una organización.</a:t>
            </a:r>
          </a:p>
          <a:p>
            <a:pPr algn="ctr"/>
            <a:endParaRPr lang="es-ES" dirty="0"/>
          </a:p>
          <a:p>
            <a:pPr algn="ctr"/>
            <a:endParaRPr lang="es-ES" dirty="0"/>
          </a:p>
          <a:p>
            <a:pPr algn="ctr"/>
            <a:endParaRPr lang="es-ES" dirty="0"/>
          </a:p>
          <a:p>
            <a:pPr algn="ctr"/>
            <a:endParaRPr lang="es-ES"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250561"/>
            <a:ext cx="3707934" cy="2734778"/>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1987036"/>
              <a:ext cx="3457853" cy="2184016"/>
            </a:xfrm>
            <a:prstGeom prst="rect">
              <a:avLst/>
            </a:prstGeom>
            <a:noFill/>
          </p:spPr>
          <p:txBody>
            <a:bodyPr wrap="square" rtlCol="0" anchor="ctr">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Colaboración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Realzada</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Una comunicación digital clara y oportuna fomenta la colaboración entre equipos, departamentos e incluso trabajadores remotos. Esto permite una toma de decisiones ágil, resolución de problemas y ejecución de proyectos, ya que los colegas pueden compartir fácilmente ideas, actualizaciones y retroalimentación.</a:t>
              </a:r>
              <a:endParaRPr lang="en-IE"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064711" y="1786839"/>
            <a:ext cx="4060744" cy="2198500"/>
            <a:chOff x="813851" y="1973151"/>
            <a:chExt cx="3708489" cy="2198500"/>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813851" y="1973151"/>
              <a:ext cx="3694215" cy="2185214"/>
            </a:xfrm>
            <a:prstGeom prst="rect">
              <a:avLst/>
            </a:prstGeom>
            <a:noFill/>
          </p:spPr>
          <p:txBody>
            <a:bodyPr wrap="square" rtlCol="0" anchor="ctr">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Actualizaciones</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Tiempo</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Real</a:t>
              </a: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Las plataformas digitales proporcionan actualizaciones en tiempo real que permite al equipo mantenerse informado sobre el desarrollo de proyectos, cambios y noticias al instante. Esto garantiza que todos estén en la misma página, minimizando la confusión y mejorando la productividad.</a:t>
              </a:r>
              <a:endParaRPr lang="en-IE"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461607"/>
            <a:ext cx="3707934" cy="2497355"/>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863248" y="2015276"/>
              <a:ext cx="3610249" cy="2127533"/>
            </a:xfrm>
            <a:prstGeom prst="rect">
              <a:avLst/>
            </a:prstGeom>
            <a:noFill/>
          </p:spPr>
          <p:txBody>
            <a:bodyPr wrap="square" rtlCol="0" anchor="ctr">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Ahorro</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en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Tiempo</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y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Costes</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Los métodos tradicionales de comunicación, como las reuniones presenciales y los servicios postales, consumen mucho tiempo. </a:t>
              </a: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La comunicación digital reduce esto al permitir una comunicación instantánea, aumentando así la eficiencia operativa y reduciendo gastos.</a:t>
              </a:r>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3976607"/>
            <a:ext cx="3707934" cy="2721491"/>
            <a:chOff x="814406" y="1829357"/>
            <a:chExt cx="3707934" cy="2431435"/>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1829357"/>
              <a:ext cx="3457853" cy="2431435"/>
            </a:xfrm>
            <a:prstGeom prst="rect">
              <a:avLst/>
            </a:prstGeom>
            <a:noFill/>
          </p:spPr>
          <p:txBody>
            <a:bodyPr wrap="square" rtlCol="0" anchor="ctr">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Alcance</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Global</a:t>
              </a: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La comunicación digital trasciende las barreras geográficas, permitiendo que las organizaciones se conecten con socios, clientes y partes interesadas en todo el mundo. Esto amplía el alcance del mercado, facilita las asociaciones internacionales y abre oportunidades de crecimiento en nuevos mercados.</a:t>
              </a:r>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064711" y="4045405"/>
            <a:ext cx="4045114" cy="2652693"/>
            <a:chOff x="814406" y="1894104"/>
            <a:chExt cx="3707934" cy="2369880"/>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878877" y="1894104"/>
              <a:ext cx="3582894" cy="2369880"/>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Resolución</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Eficiente</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Problemas</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Cuando surgen desafíos, la comunicación digital rápida permite que los equipos aborden los problemas de manera ágil. Los miembros del equipo pueden buscar consejos, generar soluciones y recibir orientación de expertos, evitando que los problemas menores se conviertan en problemas importantes.</a:t>
              </a:r>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24037"/>
            <a:ext cx="3707934" cy="2413533"/>
            <a:chOff x="814406" y="1956180"/>
            <a:chExt cx="3707934" cy="2215471"/>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873994" y="1956180"/>
              <a:ext cx="3588756" cy="2175401"/>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Flexibilidad</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y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Teletrabajo</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En la era digital, el trabajo remoto se ha vuelto más factible. Con las herramientas de comunicación digital adecuadas, los empleados pueden colaborar sin problemas, independientemente de su ubicación física, lo que lleva a un mejor equilibrio entre el trabajo y la vida y a un mayor grado de satisfacción laboral.</a:t>
              </a:r>
              <a:endParaRPr lang="en-IE" dirty="0"/>
            </a:p>
          </p:txBody>
        </p:sp>
      </p:grpSp>
    </p:spTree>
    <p:extLst>
      <p:ext uri="{BB962C8B-B14F-4D97-AF65-F5344CB8AC3E}">
        <p14:creationId xmlns:p14="http://schemas.microsoft.com/office/powerpoint/2010/main" val="342923981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876de33e-aaa5-4507-9b92-b84e676ded0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f88797d-310b-4d46-ad9c-0c23fa0c8d45"/>
    <ds:schemaRef ds:uri="http://www.w3.org/XML/1998/namespace"/>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10453</TotalTime>
  <Words>5753</Words>
  <Application>Microsoft Office PowerPoint</Application>
  <PresentationFormat>Widescreen</PresentationFormat>
  <Paragraphs>260</Paragraphs>
  <Slides>43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438</cp:revision>
  <dcterms:created xsi:type="dcterms:W3CDTF">2021-06-15T11:45:52Z</dcterms:created>
  <dcterms:modified xsi:type="dcterms:W3CDTF">2024-02-12T09:26:04Z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