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9"/>
  </p:notesMasterIdLst>
  <p:handoutMasterIdLst>
    <p:handoutMasterId r:id="rId50"/>
  </p:handoutMasterIdLst>
  <p:sldIdLst>
    <p:sldId id="680" r:id="rId5"/>
    <p:sldId id="681" r:id="rId6"/>
    <p:sldId id="668" r:id="rId7"/>
    <p:sldId id="682" r:id="rId8"/>
    <p:sldId id="689" r:id="rId9"/>
    <p:sldId id="707" r:id="rId10"/>
    <p:sldId id="710" r:id="rId11"/>
    <p:sldId id="687" r:id="rId12"/>
    <p:sldId id="696" r:id="rId13"/>
    <p:sldId id="711" r:id="rId14"/>
    <p:sldId id="688" r:id="rId15"/>
    <p:sldId id="716" r:id="rId16"/>
    <p:sldId id="717" r:id="rId17"/>
    <p:sldId id="697" r:id="rId18"/>
    <p:sldId id="713" r:id="rId19"/>
    <p:sldId id="4324" r:id="rId20"/>
    <p:sldId id="690" r:id="rId21"/>
    <p:sldId id="718" r:id="rId22"/>
    <p:sldId id="719" r:id="rId23"/>
    <p:sldId id="720" r:id="rId24"/>
    <p:sldId id="721" r:id="rId25"/>
    <p:sldId id="4335" r:id="rId26"/>
    <p:sldId id="691" r:id="rId27"/>
    <p:sldId id="4311" r:id="rId28"/>
    <p:sldId id="4310" r:id="rId29"/>
    <p:sldId id="4312" r:id="rId30"/>
    <p:sldId id="4313" r:id="rId31"/>
    <p:sldId id="678" r:id="rId32"/>
    <p:sldId id="4325" r:id="rId33"/>
    <p:sldId id="4330" r:id="rId34"/>
    <p:sldId id="4326" r:id="rId35"/>
    <p:sldId id="4331" r:id="rId36"/>
    <p:sldId id="4327" r:id="rId37"/>
    <p:sldId id="4318" r:id="rId38"/>
    <p:sldId id="4337" r:id="rId39"/>
    <p:sldId id="4338" r:id="rId40"/>
    <p:sldId id="4315" r:id="rId41"/>
    <p:sldId id="699" r:id="rId42"/>
    <p:sldId id="4336" r:id="rId43"/>
    <p:sldId id="4329" r:id="rId44"/>
    <p:sldId id="4332" r:id="rId45"/>
    <p:sldId id="4333" r:id="rId46"/>
    <p:sldId id="4334" r:id="rId47"/>
    <p:sldId id="677" r:id="rId48"/>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49C38C-3C3D-5BB2-321A-0DD612CAF497}" name="Kacper Pajor" initials="KP" userId="b75f84a4fd4f387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A15"/>
    <a:srgbClr val="F3B70C"/>
    <a:srgbClr val="942092"/>
    <a:srgbClr val="7654A2"/>
    <a:srgbClr val="7653A2"/>
    <a:srgbClr val="151D24"/>
    <a:srgbClr val="B79974"/>
    <a:srgbClr val="305C6F"/>
    <a:srgbClr val="7C946D"/>
    <a:srgbClr val="0057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4DD49D-CBA3-4C54-97DD-854BADEE6DE7}" v="49" dt="2023-10-03T18:48:13.358"/>
    <p1510:client id="{326AFFEC-C991-4C31-888F-E3108D9C2437}" v="351" dt="2023-09-30T15:18:22.738"/>
    <p1510:client id="{5E18F71D-1AFA-4C1E-A884-E71B7455745B}" v="4" dt="2023-12-07T13:26:14.138"/>
    <p1510:client id="{9736BC20-BCC0-497A-BE68-7B8157BCD2A7}" v="14" dt="2023-10-03T19:03:46.325"/>
    <p1510:client id="{DB6996B9-B189-4981-99BE-674610067007}" v="341" dt="2023-10-03T09:17:35.582"/>
    <p1510:client id="{E8ED41DB-08B2-44AD-AB9E-F3005E970547}" v="20" dt="2023-08-08T10:06:19.371"/>
    <p1510:client id="{EA944AE2-FECD-4D3B-B125-DD67026015B5}" v="8" dt="2023-10-03T09:34:32.006"/>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yl jasny 2 — Ak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97"/>
    <p:restoredTop sz="94718"/>
  </p:normalViewPr>
  <p:slideViewPr>
    <p:cSldViewPr snapToGrid="0">
      <p:cViewPr varScale="1">
        <p:scale>
          <a:sx n="59" d="100"/>
          <a:sy n="59" d="100"/>
        </p:scale>
        <p:origin x="1040" y="2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na Porvari" clId="Web-{5E18F71D-1AFA-4C1E-A884-E71B7455745B}"/>
    <pc:docChg chg="addSld delSld">
      <pc:chgData name="Minna Porvari" userId="" providerId="" clId="Web-{5E18F71D-1AFA-4C1E-A884-E71B7455745B}" dt="2023-12-07T13:26:14.138" v="3"/>
      <pc:docMkLst>
        <pc:docMk/>
      </pc:docMkLst>
      <pc:sldChg chg="del">
        <pc:chgData name="Minna Porvari" userId="" providerId="" clId="Web-{5E18F71D-1AFA-4C1E-A884-E71B7455745B}" dt="2023-12-07T13:26:12.013" v="2"/>
        <pc:sldMkLst>
          <pc:docMk/>
          <pc:sldMk cId="2762492723" sldId="4319"/>
        </pc:sldMkLst>
      </pc:sldChg>
      <pc:sldChg chg="del">
        <pc:chgData name="Minna Porvari" userId="" providerId="" clId="Web-{5E18F71D-1AFA-4C1E-A884-E71B7455745B}" dt="2023-12-07T13:26:14.138" v="3"/>
        <pc:sldMkLst>
          <pc:docMk/>
          <pc:sldMk cId="1949295471" sldId="4328"/>
        </pc:sldMkLst>
      </pc:sldChg>
      <pc:sldChg chg="add">
        <pc:chgData name="Minna Porvari" userId="" providerId="" clId="Web-{5E18F71D-1AFA-4C1E-A884-E71B7455745B}" dt="2023-12-07T13:25:52.372" v="0"/>
        <pc:sldMkLst>
          <pc:docMk/>
          <pc:sldMk cId="2364271147" sldId="4337"/>
        </pc:sldMkLst>
      </pc:sldChg>
      <pc:sldChg chg="add">
        <pc:chgData name="Minna Porvari" userId="" providerId="" clId="Web-{5E18F71D-1AFA-4C1E-A884-E71B7455745B}" dt="2023-12-07T13:26:02.653" v="1"/>
        <pc:sldMkLst>
          <pc:docMk/>
          <pc:sldMk cId="3586783607" sldId="433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2/12/2024</a:t>
            </a:fld>
            <a:endParaRPr lang="en-US"/>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479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7621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4041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119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90455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5836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21358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err="1"/>
              <a:t>DigiWorkWell</a:t>
            </a:r>
            <a:endParaRPr lang="en-US"/>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guide to </a:t>
            </a:r>
          </a:p>
        </p:txBody>
      </p:sp>
      <p:sp>
        <p:nvSpPr>
          <p:cNvPr id="273" name="Freeform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err="1"/>
              <a:t>www.website.eu</a:t>
            </a:r>
            <a:endParaRPr lang="en-GB"/>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14CE11BC-069F-0349-A284-F25B2A2CB99F}"/>
              </a:ext>
            </a:extLst>
          </p:cNvPr>
          <p:cNvPicPr>
            <a:picLocks noChangeAspect="1"/>
          </p:cNvPicPr>
          <p:nvPr userDrawn="1"/>
        </p:nvPicPr>
        <p:blipFill>
          <a:blip r:embed="rId2"/>
          <a:stretch>
            <a:fillRect/>
          </a:stretch>
        </p:blipFill>
        <p:spPr>
          <a:xfrm>
            <a:off x="136209" y="6239609"/>
            <a:ext cx="2505116" cy="525561"/>
          </a:xfrm>
          <a:prstGeom prst="rect">
            <a:avLst/>
          </a:prstGeom>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3371789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Tree>
    <p:extLst>
      <p:ext uri="{BB962C8B-B14F-4D97-AF65-F5344CB8AC3E}">
        <p14:creationId xmlns:p14="http://schemas.microsoft.com/office/powerpoint/2010/main" val="272868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4086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197831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Follow our Journey</a:t>
            </a:r>
            <a:endParaRPr lang="en-US"/>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err="1"/>
              <a:t>www.website.eu</a:t>
            </a:r>
            <a:endParaRPr lang="en-GB"/>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C23646C9-5E17-4C00-CF05-891B37BFCAE4}"/>
              </a:ext>
            </a:extLst>
          </p:cNvPr>
          <p:cNvPicPr>
            <a:picLocks noChangeAspect="1"/>
          </p:cNvPicPr>
          <p:nvPr userDrawn="1"/>
        </p:nvPicPr>
        <p:blipFill>
          <a:blip r:embed="rId2"/>
          <a:stretch>
            <a:fillRect/>
          </a:stretch>
        </p:blipFill>
        <p:spPr>
          <a:xfrm>
            <a:off x="136209" y="6239609"/>
            <a:ext cx="2505116" cy="525561"/>
          </a:xfrm>
          <a:prstGeom prst="rect">
            <a:avLst/>
          </a:prstGeom>
        </p:spPr>
      </p:pic>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53" name="Freeform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GUIDE TO DIGI WORK WELL</a:t>
            </a:r>
            <a:endParaRPr lang="en-US"/>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Digital Wellbeing in the Workplace</a:t>
            </a:r>
          </a:p>
        </p:txBody>
      </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pic>
        <p:nvPicPr>
          <p:cNvPr id="16" name="Picture 15" descr="Blue text on a white background&#10;&#10;Description automatically generated">
            <a:extLst>
              <a:ext uri="{FF2B5EF4-FFF2-40B4-BE49-F238E27FC236}">
                <a16:creationId xmlns:a16="http://schemas.microsoft.com/office/drawing/2014/main" id="{DE202E2B-6947-6F5C-ECB6-655A6F18D5E1}"/>
              </a:ext>
            </a:extLst>
          </p:cNvPr>
          <p:cNvPicPr>
            <a:picLocks noChangeAspect="1"/>
          </p:cNvPicPr>
          <p:nvPr userDrawn="1"/>
        </p:nvPicPr>
        <p:blipFill>
          <a:blip r:embed="rId2"/>
          <a:stretch>
            <a:fillRect/>
          </a:stretch>
        </p:blipFill>
        <p:spPr>
          <a:xfrm>
            <a:off x="136209" y="6239609"/>
            <a:ext cx="2505116" cy="525561"/>
          </a:xfrm>
          <a:prstGeom prst="rect">
            <a:avLst/>
          </a:prstGeom>
        </p:spPr>
      </p:pic>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01</a:t>
            </a:r>
            <a:endParaRPr lang="en-US"/>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Introduction</a:t>
            </a:r>
            <a:endParaRPr lang="en-US"/>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02</a:t>
            </a:r>
            <a:endParaRPr lang="en-US"/>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a:t>About us</a:t>
            </a:r>
            <a:endParaRPr lang="en-US"/>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03</a:t>
            </a:r>
            <a:endParaRPr lang="en-US"/>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The Project</a:t>
            </a:r>
            <a:endParaRPr lang="en-US"/>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04</a:t>
            </a:r>
            <a:endParaRPr lang="en-US"/>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Gallery</a:t>
            </a:r>
            <a:endParaRPr lang="en-US"/>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05</a:t>
            </a:r>
            <a:endParaRPr lang="en-US"/>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Our Team</a:t>
            </a:r>
            <a:endParaRPr lang="en-US"/>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06</a:t>
            </a:r>
            <a:endParaRPr lang="en-US"/>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Question and Answers</a:t>
            </a:r>
            <a:endParaRPr lang="en-US"/>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07</a:t>
            </a:r>
            <a:endParaRPr lang="en-US"/>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Conclusion</a:t>
            </a:r>
            <a:endParaRPr lang="en-US"/>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TABLE OF CONTENTS</a:t>
            </a:r>
            <a:endParaRPr lang="en-US"/>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661AD45C-A1D1-AF18-C4F0-F6F9A65FC5B5}"/>
              </a:ext>
            </a:extLst>
          </p:cNvPr>
          <p:cNvPicPr>
            <a:picLocks noChangeAspect="1"/>
          </p:cNvPicPr>
          <p:nvPr userDrawn="1"/>
        </p:nvPicPr>
        <p:blipFill>
          <a:blip r:embed="rId2"/>
          <a:stretch>
            <a:fillRect/>
          </a:stretch>
        </p:blipFill>
        <p:spPr>
          <a:xfrm>
            <a:off x="8137209" y="5457778"/>
            <a:ext cx="2505116" cy="525561"/>
          </a:xfrm>
          <a:prstGeom prst="rect">
            <a:avLst/>
          </a:prstGeom>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more topics">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1278062"/>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01</a:t>
            </a:r>
            <a:endParaRPr lang="en-US"/>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1278062"/>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Introduction</a:t>
            </a:r>
            <a:endParaRPr lang="en-US"/>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173965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02</a:t>
            </a:r>
            <a:endParaRPr lang="en-US"/>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1739651"/>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a:t>About us</a:t>
            </a:r>
            <a:endParaRPr lang="en-US"/>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165595"/>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03</a:t>
            </a:r>
            <a:endParaRPr lang="en-US"/>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165595"/>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The Project</a:t>
            </a:r>
            <a:endParaRPr lang="en-US"/>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257836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04</a:t>
            </a:r>
            <a:endParaRPr lang="en-US"/>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257836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Gallery</a:t>
            </a:r>
            <a:endParaRPr lang="en-US"/>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004723"/>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05</a:t>
            </a:r>
            <a:endParaRPr lang="en-US"/>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004723"/>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Our Team</a:t>
            </a:r>
            <a:endParaRPr lang="en-US"/>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3448664"/>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06</a:t>
            </a:r>
            <a:endParaRPr lang="en-US"/>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3448664"/>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Question and Answers</a:t>
            </a:r>
            <a:endParaRPr lang="en-US"/>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393293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07</a:t>
            </a:r>
            <a:endParaRPr lang="en-US"/>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393293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Conclusion</a:t>
            </a:r>
            <a:endParaRPr lang="en-US"/>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423414"/>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TABLE OF CONTENTS</a:t>
            </a:r>
            <a:endParaRPr lang="en-US"/>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1595228"/>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08AA2519-A2B8-5506-A1CA-30A0AD0E82F9}"/>
              </a:ext>
            </a:extLst>
          </p:cNvPr>
          <p:cNvPicPr>
            <a:picLocks noChangeAspect="1"/>
          </p:cNvPicPr>
          <p:nvPr userDrawn="1"/>
        </p:nvPicPr>
        <p:blipFill>
          <a:blip r:embed="rId2"/>
          <a:stretch>
            <a:fillRect/>
          </a:stretch>
        </p:blipFill>
        <p:spPr>
          <a:xfrm>
            <a:off x="8521298" y="5579938"/>
            <a:ext cx="2505116" cy="525561"/>
          </a:xfrm>
          <a:prstGeom prst="rect">
            <a:avLst/>
          </a:prstGeom>
        </p:spPr>
      </p:pic>
    </p:spTree>
    <p:extLst>
      <p:ext uri="{BB962C8B-B14F-4D97-AF65-F5344CB8AC3E}">
        <p14:creationId xmlns:p14="http://schemas.microsoft.com/office/powerpoint/2010/main" val="2881306093"/>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 YOUR HEADING</a:t>
            </a:r>
            <a:endParaRPr lang="en-US"/>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 YOUR HEADING</a:t>
            </a:r>
            <a:endParaRPr lang="en-US"/>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2852404409"/>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 YOUR HEADING</a:t>
            </a:r>
            <a:endParaRPr lang="en-US"/>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4028475996"/>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a:t>01</a:t>
            </a:r>
            <a:endParaRPr lang="en-US"/>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a:t>SECTION</a:t>
            </a:r>
            <a:endParaRPr lang="en-US"/>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a:t>TITLE</a:t>
            </a:r>
            <a:endParaRPr lang="en-US"/>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09403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745" r:id="rId5"/>
    <p:sldLayoutId id="2147483697" r:id="rId6"/>
    <p:sldLayoutId id="2147483738" r:id="rId7"/>
    <p:sldLayoutId id="2147483739" r:id="rId8"/>
    <p:sldLayoutId id="2147483703" r:id="rId9"/>
    <p:sldLayoutId id="2147483700" r:id="rId10"/>
    <p:sldLayoutId id="2147483723" r:id="rId11"/>
    <p:sldLayoutId id="2147483698" r:id="rId12"/>
    <p:sldLayoutId id="2147483695" r:id="rId13"/>
    <p:sldLayoutId id="2147483702" r:id="rId14"/>
    <p:sldLayoutId id="2147483735" r:id="rId15"/>
    <p:sldLayoutId id="2147483734" r:id="rId16"/>
    <p:sldLayoutId id="2147483708" r:id="rId17"/>
    <p:sldLayoutId id="2147483744" r:id="rId18"/>
    <p:sldLayoutId id="2147483733" r:id="rId19"/>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Jv5yNeHGE"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hse.gov.uk/pubns/ck1.pdf" TargetMode="External"/><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inspirowaniruchem.pl/breathing-pattern-assessment-sheet.pdf" TargetMode="External"/><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cuckoo.fi/e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1i4CXS5M-e0" TargetMode="External"/><Relationship Id="rId2" Type="http://schemas.openxmlformats.org/officeDocument/2006/relationships/hyperlink" Target="https://youtu.be/x3ggEl6pzUk" TargetMode="External"/><Relationship Id="rId1" Type="http://schemas.openxmlformats.org/officeDocument/2006/relationships/slideLayout" Target="../slideLayouts/slideLayout12.xml"/><Relationship Id="rId5" Type="http://schemas.openxmlformats.org/officeDocument/2006/relationships/image" Target="../media/image45.jpeg"/><Relationship Id="rId4" Type="http://schemas.openxmlformats.org/officeDocument/2006/relationships/hyperlink" Target="https://youtu.be/xw8g7lLnJxM"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youtube.com/@ThePrehabGuys" TargetMode="External"/><Relationship Id="rId3" Type="http://schemas.openxmlformats.org/officeDocument/2006/relationships/hyperlink" Target="https://www.instagram.com/inspirowaniruchem/" TargetMode="External"/><Relationship Id="rId7" Type="http://schemas.openxmlformats.org/officeDocument/2006/relationships/hyperlink" Target="https://www.hubermanlab.com/" TargetMode="External"/><Relationship Id="rId2" Type="http://schemas.openxmlformats.org/officeDocument/2006/relationships/hyperlink" Target="https://www.facebook.com/inspirowaniruchem" TargetMode="External"/><Relationship Id="rId1" Type="http://schemas.openxmlformats.org/officeDocument/2006/relationships/slideLayout" Target="../slideLayouts/slideLayout12.xml"/><Relationship Id="rId6" Type="http://schemas.openxmlformats.org/officeDocument/2006/relationships/hyperlink" Target="https://www.youtube.com/@MayoClinic" TargetMode="External"/><Relationship Id="rId5" Type="http://schemas.openxmlformats.org/officeDocument/2006/relationships/hyperlink" Target="https://www.hse.gov.uk/" TargetMode="External"/><Relationship Id="rId10" Type="http://schemas.openxmlformats.org/officeDocument/2006/relationships/image" Target="../media/image46.jpeg"/><Relationship Id="rId4" Type="http://schemas.openxmlformats.org/officeDocument/2006/relationships/hyperlink" Target="https://inspirowaniruchem.pl/" TargetMode="External"/><Relationship Id="rId9" Type="http://schemas.openxmlformats.org/officeDocument/2006/relationships/hyperlink" Target="https://www.youtube.com/@ZHealthPerformanc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922846"/>
            <a:ext cx="5154354" cy="1008397"/>
          </a:xfrm>
          <a:prstGeom prst="rect">
            <a:avLst/>
          </a:prstGeom>
        </p:spPr>
        <p:txBody>
          <a:bodyPr/>
          <a:lstStyle/>
          <a:p>
            <a:r>
              <a:rPr lang="en-IE" dirty="0" err="1"/>
              <a:t>Salud</a:t>
            </a:r>
            <a:r>
              <a:rPr lang="en-IE" dirty="0"/>
              <a:t> </a:t>
            </a:r>
            <a:r>
              <a:rPr lang="en-IE" dirty="0" err="1"/>
              <a:t>Física</a:t>
            </a:r>
            <a:r>
              <a:rPr lang="en-IE" dirty="0"/>
              <a:t> En El </a:t>
            </a:r>
            <a:r>
              <a:rPr lang="en-IE" dirty="0" err="1"/>
              <a:t>Teletrabajo</a:t>
            </a:r>
            <a:endParaRPr lang="en-IE" sz="4000"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618012" y="3232383"/>
            <a:ext cx="3182463" cy="533188"/>
          </a:xfrm>
        </p:spPr>
        <p:txBody>
          <a:bodyPr/>
          <a:lstStyle/>
          <a:p>
            <a:r>
              <a:rPr lang="en-US" dirty="0" err="1"/>
              <a:t>Módulo</a:t>
            </a:r>
            <a:r>
              <a:rPr lang="en-US" dirty="0"/>
              <a:t> 3</a:t>
            </a:r>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a:t>www.</a:t>
            </a:r>
            <a:r>
              <a:rPr lang="en-US" b="1"/>
              <a:t>digiworkwell</a:t>
            </a:r>
            <a:r>
              <a:rPr lang="en-US"/>
              <a:t>.eu</a:t>
            </a:r>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a:p>
        </p:txBody>
      </p:sp>
      <p:pic>
        <p:nvPicPr>
          <p:cNvPr id="2" name="Obraz 3" descr="Downloads - Creative Commons">
            <a:extLst>
              <a:ext uri="{FF2B5EF4-FFF2-40B4-BE49-F238E27FC236}">
                <a16:creationId xmlns:a16="http://schemas.microsoft.com/office/drawing/2014/main" id="{D8D4E6CA-2092-8B21-0C3B-E2011C14E0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5958" y="6132560"/>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90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278165" y="411212"/>
            <a:ext cx="7522227" cy="842867"/>
          </a:xfrm>
        </p:spPr>
        <p:txBody>
          <a:bodyPr lIns="91440" tIns="45720" rIns="91440" bIns="45720" anchor="ctr">
            <a:noAutofit/>
          </a:bodyPr>
          <a:lstStyle/>
          <a:p>
            <a:r>
              <a:rPr lang="es-ES" sz="2800" dirty="0">
                <a:latin typeface="Calibri"/>
                <a:ea typeface="Calibri"/>
                <a:cs typeface="Calibri"/>
              </a:rPr>
              <a:t>Hoja de evaluación individual del estilo de vida</a:t>
            </a:r>
            <a:endParaRPr lang="en-US" sz="2800" dirty="0"/>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278165" y="1960838"/>
            <a:ext cx="6393960" cy="2936323"/>
          </a:xfrm>
        </p:spPr>
        <p:txBody>
          <a:bodyPr lIns="91440" tIns="45720" rIns="91440" bIns="45720" numCol="1" spcCol="288000" anchor="t">
            <a:noAutofit/>
          </a:bodyPr>
          <a:lstStyle/>
          <a:p>
            <a:pPr algn="just"/>
            <a:r>
              <a:rPr lang="en-US" sz="2000" b="1" dirty="0">
                <a:solidFill>
                  <a:srgbClr val="00B050"/>
                </a:solidFill>
                <a:latin typeface="Calibri"/>
                <a:ea typeface="Calibri"/>
                <a:cs typeface="Calibri"/>
              </a:rPr>
              <a:t>0-1 x SÍ: </a:t>
            </a:r>
            <a:r>
              <a:rPr lang="es-ES" sz="2000" dirty="0">
                <a:solidFill>
                  <a:srgbClr val="00B050"/>
                </a:solidFill>
                <a:latin typeface="Calibri"/>
                <a:ea typeface="Calibri"/>
                <a:cs typeface="Calibri"/>
              </a:rPr>
              <a:t>Estás en el camino correcto. Cuida de mantener tus hábitos saludables</a:t>
            </a:r>
            <a:r>
              <a:rPr lang="en-US" sz="2000" dirty="0">
                <a:solidFill>
                  <a:srgbClr val="00B050"/>
                </a:solidFill>
                <a:latin typeface="Calibri"/>
                <a:ea typeface="Calibri"/>
                <a:cs typeface="Calibri"/>
              </a:rPr>
              <a:t>. </a:t>
            </a:r>
            <a:endParaRPr lang="pl-PL" sz="2000" dirty="0">
              <a:solidFill>
                <a:srgbClr val="00B050"/>
              </a:solidFill>
            </a:endParaRPr>
          </a:p>
          <a:p>
            <a:pPr algn="just"/>
            <a:r>
              <a:rPr lang="en-US" sz="2000" b="1" dirty="0">
                <a:solidFill>
                  <a:srgbClr val="F3B70C"/>
                </a:solidFill>
                <a:latin typeface="Calibri"/>
                <a:ea typeface="Calibri"/>
                <a:cs typeface="Calibri"/>
              </a:rPr>
              <a:t>2-3 x SÍ: </a:t>
            </a:r>
            <a:r>
              <a:rPr lang="es-ES" sz="2000" dirty="0">
                <a:solidFill>
                  <a:srgbClr val="F3B70C"/>
                </a:solidFill>
                <a:latin typeface="Calibri"/>
                <a:ea typeface="Calibri"/>
                <a:cs typeface="Calibri"/>
              </a:rPr>
              <a:t>Algunos problemas en su estilo de vida necesitan mejorar. Los pequeños cambios pueden producir mejoras significativas en su salud</a:t>
            </a:r>
            <a:r>
              <a:rPr lang="en-US" sz="2000" dirty="0">
                <a:solidFill>
                  <a:srgbClr val="F3B70C"/>
                </a:solidFill>
                <a:latin typeface="Calibri"/>
                <a:ea typeface="Calibri"/>
                <a:cs typeface="Calibri"/>
              </a:rPr>
              <a:t>. </a:t>
            </a:r>
            <a:endParaRPr lang="en-US" sz="2000" dirty="0">
              <a:solidFill>
                <a:srgbClr val="F3B70C"/>
              </a:solidFill>
            </a:endParaRPr>
          </a:p>
          <a:p>
            <a:pPr algn="just"/>
            <a:r>
              <a:rPr lang="en-US" sz="2000" b="1" dirty="0">
                <a:solidFill>
                  <a:srgbClr val="FF0000"/>
                </a:solidFill>
                <a:latin typeface="Calibri"/>
                <a:ea typeface="Calibri"/>
                <a:cs typeface="Calibri"/>
              </a:rPr>
              <a:t>4+ SÍ: </a:t>
            </a:r>
            <a:r>
              <a:rPr lang="es-ES" sz="2000" dirty="0">
                <a:solidFill>
                  <a:srgbClr val="FF0000"/>
                </a:solidFill>
                <a:latin typeface="Calibri"/>
                <a:ea typeface="Calibri"/>
                <a:cs typeface="Calibri"/>
              </a:rPr>
              <a:t>Necesitas un cambio profundo en tus hábitos de salud. Su implementación reducirá significativamente el riesgo de enfermedades relacionadas con el estilo de vida y muerte prematura. Si sientes que no puedes manejarlos por tu cuenta, consulta a un especialista</a:t>
            </a:r>
            <a:r>
              <a:rPr lang="en-US" sz="2000" dirty="0">
                <a:solidFill>
                  <a:srgbClr val="FF0000"/>
                </a:solidFill>
                <a:latin typeface="Calibri"/>
                <a:ea typeface="Calibri"/>
                <a:cs typeface="Calibri"/>
              </a:rPr>
              <a:t>.</a:t>
            </a:r>
            <a:endParaRPr lang="en-US" sz="2000" dirty="0">
              <a:solidFill>
                <a:srgbClr val="FF0000"/>
              </a:solidFill>
            </a:endParaRPr>
          </a:p>
          <a:p>
            <a:endParaRPr lang="en-US" sz="1200" dirty="0">
              <a:ea typeface="Calibri"/>
            </a:endParaRPr>
          </a:p>
          <a:p>
            <a:endParaRPr lang="en-US" sz="1200" dirty="0">
              <a:ea typeface="Calibri"/>
            </a:endParaRPr>
          </a:p>
          <a:p>
            <a:r>
              <a:rPr lang="es-ES" sz="1200" dirty="0">
                <a:ea typeface="Calibri"/>
              </a:rPr>
              <a:t>La hoja se ha preparado sobre la base de materiales y publicaciones de la OMS, los NIH y el HSE: </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Ding, D., Gebel, K., </a:t>
            </a:r>
            <a:r>
              <a:rPr lang="en-US" sz="1200" i="1" kern="100" dirty="0" err="1">
                <a:effectLst/>
                <a:latin typeface="Calibri" panose="020F0502020204030204" pitchFamily="34" charset="0"/>
                <a:ea typeface="Calibri" panose="020F0502020204030204" pitchFamily="34" charset="0"/>
                <a:cs typeface="Times New Roman" panose="02020603050405020304" pitchFamily="18" charset="0"/>
              </a:rPr>
              <a:t>Phongsavan</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 P., Bauman, A. E., &amp; Merom, D. (2014). Driving: a road to unhealthy lifestyles and poor health outcomes. </a:t>
            </a:r>
            <a:r>
              <a:rPr lang="en-US" sz="1200" i="1" kern="100" dirty="0" err="1">
                <a:effectLst/>
                <a:latin typeface="Calibri" panose="020F0502020204030204" pitchFamily="34" charset="0"/>
                <a:ea typeface="Calibri" panose="020F0502020204030204" pitchFamily="34" charset="0"/>
                <a:cs typeface="Times New Roman" panose="02020603050405020304" pitchFamily="18" charset="0"/>
              </a:rPr>
              <a:t>PloS</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 one, 9(6), e94602. </a:t>
            </a:r>
            <a:br>
              <a:rPr lang="en-US" sz="1200" i="1" kern="100" dirty="0">
                <a:effectLst/>
                <a:latin typeface="Calibri" panose="020F0502020204030204" pitchFamily="34" charset="0"/>
                <a:ea typeface="Calibri" panose="020F0502020204030204" pitchFamily="34" charset="0"/>
                <a:cs typeface="Times New Roman" panose="02020603050405020304" pitchFamily="18" charset="0"/>
              </a:rPr>
            </a:br>
            <a:r>
              <a:rPr lang="en-US" sz="1200" i="1"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Park, J. H., Moon, J. H., Kim, H. J., Kong, M. H., &amp; Oh, Y. H. (2020). Sedentary Lifestyle: Overview of Updated Evidence of Potential Health Risks. Korean journal of family medicine, 41(6), 365–373.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ea typeface="Calibri"/>
            </a:endParaRPr>
          </a:p>
          <a:p>
            <a:endParaRPr lang="en-US" sz="2000" dirty="0">
              <a:ea typeface="Calibri"/>
            </a:endParaRPr>
          </a:p>
        </p:txBody>
      </p:sp>
    </p:spTree>
    <p:extLst>
      <p:ext uri="{BB962C8B-B14F-4D97-AF65-F5344CB8AC3E}">
        <p14:creationId xmlns:p14="http://schemas.microsoft.com/office/powerpoint/2010/main" val="395758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SECCIÓN</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522513" y="4110228"/>
            <a:ext cx="5797233" cy="972741"/>
          </a:xfrm>
        </p:spPr>
        <p:txBody>
          <a:bodyPr lIns="91440" tIns="45720" rIns="91440" bIns="45720" anchor="t">
            <a:noAutofit/>
          </a:bodyPr>
          <a:lstStyle/>
          <a:p>
            <a:r>
              <a:rPr lang="es-ES" b="1">
                <a:latin typeface="Calibri"/>
                <a:ea typeface="Calibri"/>
                <a:cs typeface="Calibri"/>
              </a:rPr>
              <a:t>Entorno de trabajo y ergonomía</a:t>
            </a:r>
            <a:endParaRPr lang="pl-PL" b="1">
              <a:ea typeface="Calibri"/>
            </a:endParaRPr>
          </a:p>
        </p:txBody>
      </p:sp>
      <p:pic>
        <p:nvPicPr>
          <p:cNvPr id="6" name="Picture Placeholder 5">
            <a:extLst>
              <a:ext uri="{FF2B5EF4-FFF2-40B4-BE49-F238E27FC236}">
                <a16:creationId xmlns:a16="http://schemas.microsoft.com/office/drawing/2014/main" id="{D7D57CCB-EC4B-78E0-4795-717724CA284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1657" y="0"/>
            <a:ext cx="5364392" cy="6325815"/>
          </a:xfrm>
        </p:spPr>
      </p:pic>
    </p:spTree>
    <p:extLst>
      <p:ext uri="{BB962C8B-B14F-4D97-AF65-F5344CB8AC3E}">
        <p14:creationId xmlns:p14="http://schemas.microsoft.com/office/powerpoint/2010/main" val="1080694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Kobieta z różowym turtleneck">
            <a:extLst>
              <a:ext uri="{FF2B5EF4-FFF2-40B4-BE49-F238E27FC236}">
                <a16:creationId xmlns:a16="http://schemas.microsoft.com/office/drawing/2014/main" id="{57A45E3D-C84A-0F12-440C-F2A99A27DFFD}"/>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4996937"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890794" y="221964"/>
            <a:ext cx="6986465" cy="673776"/>
          </a:xfrm>
        </p:spPr>
        <p:txBody>
          <a:bodyPr lIns="91440" tIns="45720" rIns="91440" bIns="45720" anchor="ctr">
            <a:noAutofit/>
          </a:bodyPr>
          <a:lstStyle/>
          <a:p>
            <a:pPr algn="r"/>
            <a:r>
              <a:rPr lang="en-US" sz="3200">
                <a:latin typeface="Calibri"/>
                <a:ea typeface="Open Sans"/>
                <a:cs typeface="Calibri"/>
              </a:rPr>
              <a:t>Primero, hábitos saludables</a:t>
            </a:r>
            <a:endParaRPr lang="en-US" sz="320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5999584" y="989045"/>
            <a:ext cx="5877675" cy="5060500"/>
          </a:xfrm>
        </p:spPr>
        <p:txBody>
          <a:bodyPr lIns="91440" tIns="45720" rIns="91440" bIns="45720" numCol="1" spcCol="288000" anchor="t">
            <a:noAutofit/>
          </a:bodyPr>
          <a:lstStyle/>
          <a:p>
            <a:pPr marL="285750" indent="-285750" algn="just">
              <a:buSzPct val="95000"/>
              <a:buFont typeface="Czcionka systemowa (Regular)"/>
              <a:buChar char="►"/>
            </a:pPr>
            <a:r>
              <a:rPr lang="es-ES" sz="1600" dirty="0">
                <a:latin typeface="Calibri"/>
                <a:ea typeface="Calibri"/>
                <a:cs typeface="Calibri"/>
              </a:rPr>
              <a:t>Asegúrese de tomar descansos frecuentes, no menos de una vez por hora. Levántate de tu escritorio, muévete y realiza los ejercicios que aprenderás más adelante en el curso: cuanto más a menudo, mejor</a:t>
            </a:r>
            <a:r>
              <a:rPr lang="en-US" sz="1600" dirty="0">
                <a:latin typeface="Calibri"/>
                <a:ea typeface="Calibri"/>
                <a:cs typeface="Calibri"/>
              </a:rPr>
              <a:t>.</a:t>
            </a:r>
          </a:p>
          <a:p>
            <a:pPr marL="285750" indent="-285750" algn="just">
              <a:buSzPct val="95000"/>
              <a:buFont typeface="Czcionka systemowa (Regular)"/>
              <a:buChar char="►"/>
            </a:pPr>
            <a:endParaRPr lang="en-US" sz="1600" dirty="0">
              <a:latin typeface="Calibri"/>
              <a:ea typeface="Calibri"/>
              <a:cs typeface="Calibri"/>
            </a:endParaRPr>
          </a:p>
          <a:p>
            <a:pPr marL="285750" indent="-285750" algn="just">
              <a:buSzPct val="95000"/>
              <a:buFont typeface="Czcionka systemowa (Regular)"/>
              <a:buChar char="►"/>
            </a:pPr>
            <a:endParaRPr lang="en-US" sz="1600" dirty="0">
              <a:latin typeface="Calibri"/>
              <a:ea typeface="Calibri"/>
              <a:cs typeface="Calibri"/>
            </a:endParaRPr>
          </a:p>
          <a:p>
            <a:pPr algn="just">
              <a:buSzPct val="95000"/>
            </a:pPr>
            <a:r>
              <a:rPr lang="en-US" sz="1600" dirty="0">
                <a:latin typeface="Calibri"/>
                <a:ea typeface="Calibri"/>
                <a:cs typeface="Calibri"/>
              </a:rPr>
              <a:t>  </a:t>
            </a:r>
            <a:endParaRPr lang="pl-PL" sz="1600" dirty="0"/>
          </a:p>
          <a:p>
            <a:pPr marL="285750" indent="-285750" algn="just">
              <a:buSzPct val="95000"/>
              <a:buFont typeface="Czcionka systemowa (Regular)"/>
              <a:buChar char="►"/>
            </a:pPr>
            <a:r>
              <a:rPr lang="es-ES" sz="1600" dirty="0">
                <a:latin typeface="Calibri"/>
                <a:ea typeface="Calibri"/>
                <a:cs typeface="Calibri"/>
              </a:rPr>
              <a:t>Ponga en movimiento los músculos responsables de la acomodación del ojo: durante los descansos del trabajo, mire por la ventana a la distancia, expóngase a la luz natural por un tiempo. Un suave masaje ocular también puede aliviar los ojos (puede encontrar instrucciones para un automasaje ocular seguro </a:t>
            </a:r>
            <a:r>
              <a:rPr lang="en-US" sz="1600" dirty="0">
                <a:latin typeface="Calibri"/>
                <a:ea typeface="Calibri"/>
                <a:cs typeface="Calibri"/>
                <a:hlinkClick r:id="rId3"/>
              </a:rPr>
              <a:t>here</a:t>
            </a:r>
            <a:r>
              <a:rPr lang="en-US" sz="1600" dirty="0">
                <a:latin typeface="Calibri"/>
                <a:ea typeface="Calibri"/>
                <a:cs typeface="Calibri"/>
              </a:rPr>
              <a:t>). </a:t>
            </a:r>
            <a:r>
              <a:rPr lang="es-ES" sz="1600" dirty="0">
                <a:latin typeface="Calibri"/>
                <a:ea typeface="Calibri"/>
                <a:cs typeface="Calibri"/>
              </a:rPr>
              <a:t>También es una buena idea parpadear un poco durante los descansos</a:t>
            </a:r>
            <a:r>
              <a:rPr lang="en-US" sz="1600" dirty="0">
                <a:latin typeface="Calibri"/>
                <a:ea typeface="Calibri"/>
                <a:cs typeface="Calibri"/>
              </a:rPr>
              <a:t>. </a:t>
            </a:r>
          </a:p>
          <a:p>
            <a:pPr marL="285750" indent="-285750" algn="just">
              <a:buSzPct val="95000"/>
              <a:buFont typeface="Czcionka systemowa (Regular)"/>
              <a:buChar char="►"/>
            </a:pPr>
            <a:endParaRPr lang="en-US" sz="1600" dirty="0">
              <a:latin typeface="Calibri"/>
              <a:cs typeface="Calibri"/>
            </a:endParaRPr>
          </a:p>
          <a:p>
            <a:pPr algn="just">
              <a:buSzPct val="95000"/>
            </a:pPr>
            <a:endParaRPr lang="en-US" sz="1600" dirty="0"/>
          </a:p>
          <a:p>
            <a:pPr marL="285750" indent="-285750" algn="just">
              <a:buSzPct val="95000"/>
              <a:buFont typeface="Czcionka systemowa (Regular)"/>
              <a:buChar char="►"/>
            </a:pPr>
            <a:r>
              <a:rPr lang="es-ES" sz="1600" dirty="0">
                <a:latin typeface="Calibri"/>
                <a:ea typeface="Calibri"/>
                <a:cs typeface="Calibri"/>
              </a:rPr>
              <a:t>Si estás pasando por un momento particularmente estresante en el trabajo, asegúrate de realizar regularmente ejercicios cortos que no solo te ayudarán a reducir el estrés que sientes, sino que también eliminarán la tensión de tu cuerpo. Los ejercicios cortos de respiración, que aprenderás más adelante en este curso, serán una excelente idea.</a:t>
            </a:r>
            <a:endParaRPr lang="en-US" sz="2400" b="1" dirty="0"/>
          </a:p>
        </p:txBody>
      </p:sp>
      <p:sp>
        <p:nvSpPr>
          <p:cNvPr id="4" name="Prostokąt 3">
            <a:extLst>
              <a:ext uri="{FF2B5EF4-FFF2-40B4-BE49-F238E27FC236}">
                <a16:creationId xmlns:a16="http://schemas.microsoft.com/office/drawing/2014/main" id="{E210781F-1895-0933-BAC1-2EE353C7C06A}"/>
              </a:ext>
            </a:extLst>
          </p:cNvPr>
          <p:cNvSpPr/>
          <p:nvPr/>
        </p:nvSpPr>
        <p:spPr>
          <a:xfrm>
            <a:off x="8033656" y="1807026"/>
            <a:ext cx="4158343" cy="842867"/>
          </a:xfrm>
          <a:prstGeom prst="rect">
            <a:avLst/>
          </a:prstGeom>
          <a:solidFill>
            <a:srgbClr val="9420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200" b="1" dirty="0">
                <a:latin typeface="Calibri"/>
                <a:ea typeface="Calibri"/>
                <a:cs typeface="Calibri"/>
              </a:rPr>
              <a:t>CONSEJO</a:t>
            </a:r>
            <a:r>
              <a:rPr lang="en-US" sz="1200" dirty="0">
                <a:latin typeface="Calibri"/>
                <a:ea typeface="Calibri"/>
                <a:cs typeface="Calibri"/>
              </a:rPr>
              <a:t>: </a:t>
            </a:r>
            <a:r>
              <a:rPr lang="es-ES" sz="1200" dirty="0">
                <a:latin typeface="Calibri"/>
                <a:ea typeface="Calibri"/>
                <a:cs typeface="Calibri"/>
              </a:rPr>
              <a:t>Si te olvidas de tomar descansos, usa una de las aplicaciones de recordatorio de descansos o configura un recordatorio recurrente en tu teléfono. Es un método simple que realmente funciona.</a:t>
            </a:r>
            <a:endParaRPr lang="en-US" sz="1200" dirty="0"/>
          </a:p>
        </p:txBody>
      </p:sp>
      <p:sp>
        <p:nvSpPr>
          <p:cNvPr id="6" name="Prostokąt 5">
            <a:extLst>
              <a:ext uri="{FF2B5EF4-FFF2-40B4-BE49-F238E27FC236}">
                <a16:creationId xmlns:a16="http://schemas.microsoft.com/office/drawing/2014/main" id="{8AA88915-F97D-82AE-EE8D-3DB62FECE4F0}"/>
              </a:ext>
            </a:extLst>
          </p:cNvPr>
          <p:cNvSpPr/>
          <p:nvPr/>
        </p:nvSpPr>
        <p:spPr>
          <a:xfrm>
            <a:off x="8425542" y="4254765"/>
            <a:ext cx="3766457" cy="619502"/>
          </a:xfrm>
          <a:prstGeom prst="rect">
            <a:avLst/>
          </a:prstGeom>
          <a:solidFill>
            <a:srgbClr val="94209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US" sz="1200" b="1" dirty="0">
                <a:latin typeface="Calibri"/>
                <a:ea typeface="Calibri"/>
                <a:cs typeface="Calibri"/>
              </a:rPr>
              <a:t>CONSEJO</a:t>
            </a:r>
            <a:r>
              <a:rPr lang="en-US" sz="1200" dirty="0">
                <a:latin typeface="Calibri"/>
                <a:ea typeface="Calibri"/>
                <a:cs typeface="Calibri"/>
              </a:rPr>
              <a:t>: Siga la </a:t>
            </a:r>
            <a:r>
              <a:rPr lang="en-US" sz="1200" dirty="0" err="1">
                <a:latin typeface="Calibri"/>
                <a:ea typeface="Calibri"/>
                <a:cs typeface="Calibri"/>
              </a:rPr>
              <a:t>regla</a:t>
            </a:r>
            <a:r>
              <a:rPr lang="en-US" sz="1200" dirty="0">
                <a:latin typeface="Calibri"/>
                <a:ea typeface="Calibri"/>
                <a:cs typeface="Calibri"/>
              </a:rPr>
              <a:t> 20-20-20: mire a 20 pies de </a:t>
            </a:r>
            <a:r>
              <a:rPr lang="en-US" sz="1200" dirty="0" err="1">
                <a:latin typeface="Calibri"/>
                <a:ea typeface="Calibri"/>
                <a:cs typeface="Calibri"/>
              </a:rPr>
              <a:t>distancia</a:t>
            </a:r>
            <a:r>
              <a:rPr lang="en-US" sz="1200" dirty="0">
                <a:latin typeface="Calibri"/>
                <a:ea typeface="Calibri"/>
                <a:cs typeface="Calibri"/>
              </a:rPr>
              <a:t> (6 metros) </a:t>
            </a:r>
            <a:r>
              <a:rPr lang="en-US" sz="1200" dirty="0" err="1">
                <a:latin typeface="Calibri"/>
                <a:ea typeface="Calibri"/>
                <a:cs typeface="Calibri"/>
              </a:rPr>
              <a:t>durante</a:t>
            </a:r>
            <a:r>
              <a:rPr lang="en-US" sz="1200" dirty="0">
                <a:latin typeface="Calibri"/>
                <a:ea typeface="Calibri"/>
                <a:cs typeface="Calibri"/>
              </a:rPr>
              <a:t> 20 </a:t>
            </a:r>
            <a:r>
              <a:rPr lang="en-US" sz="1200" dirty="0" err="1">
                <a:latin typeface="Calibri"/>
                <a:ea typeface="Calibri"/>
                <a:cs typeface="Calibri"/>
              </a:rPr>
              <a:t>segundos</a:t>
            </a:r>
            <a:r>
              <a:rPr lang="en-US" sz="1200" dirty="0">
                <a:latin typeface="Calibri"/>
                <a:ea typeface="Calibri"/>
                <a:cs typeface="Calibri"/>
              </a:rPr>
              <a:t> </a:t>
            </a:r>
            <a:r>
              <a:rPr lang="en-US" sz="1200" dirty="0" err="1">
                <a:latin typeface="Calibri"/>
                <a:ea typeface="Calibri"/>
                <a:cs typeface="Calibri"/>
              </a:rPr>
              <a:t>cada</a:t>
            </a:r>
            <a:r>
              <a:rPr lang="en-US" sz="1200" dirty="0">
                <a:latin typeface="Calibri"/>
                <a:ea typeface="Calibri"/>
                <a:cs typeface="Calibri"/>
              </a:rPr>
              <a:t> 20 </a:t>
            </a:r>
            <a:r>
              <a:rPr lang="en-US" sz="1200" dirty="0" err="1">
                <a:latin typeface="Calibri"/>
                <a:ea typeface="Calibri"/>
                <a:cs typeface="Calibri"/>
              </a:rPr>
              <a:t>minutos</a:t>
            </a:r>
            <a:r>
              <a:rPr lang="en-US" sz="1200" dirty="0">
                <a:latin typeface="Calibri"/>
                <a:ea typeface="Calibri"/>
                <a:cs typeface="Calibri"/>
              </a:rPr>
              <a:t>.</a:t>
            </a:r>
            <a:endParaRPr lang="en-US" sz="1200" dirty="0"/>
          </a:p>
        </p:txBody>
      </p:sp>
    </p:spTree>
    <p:extLst>
      <p:ext uri="{BB962C8B-B14F-4D97-AF65-F5344CB8AC3E}">
        <p14:creationId xmlns:p14="http://schemas.microsoft.com/office/powerpoint/2010/main" val="1301815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0DA9483B-F118-05E0-8FD4-BFB734F7E805}"/>
              </a:ext>
            </a:extLst>
          </p:cNvPr>
          <p:cNvPicPr>
            <a:picLocks noGrp="1" noChangeAspect="1"/>
          </p:cNvPicPr>
          <p:nvPr>
            <p:ph type="pic" sz="quarter" idx="21"/>
          </p:nvPr>
        </p:nvPicPr>
        <p:blipFill rotWithShape="1">
          <a:blip r:embed="rId3" cstate="screen">
            <a:extLst>
              <a:ext uri="{28A0092B-C50C-407E-A947-70E740481C1C}">
                <a14:useLocalDpi xmlns:a14="http://schemas.microsoft.com/office/drawing/2010/main"/>
              </a:ext>
            </a:extLst>
          </a:blip>
          <a:srcRect l="2429" r="42"/>
          <a:stretch/>
        </p:blipFill>
        <p:spPr>
          <a:xfrm flipH="1">
            <a:off x="6923314" y="0"/>
            <a:ext cx="4870378" cy="6858000"/>
          </a:xfrm>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440625"/>
            <a:ext cx="8904312" cy="623066"/>
          </a:xfrm>
        </p:spPr>
        <p:txBody>
          <a:bodyPr lIns="91440" tIns="45720" rIns="91440" bIns="45720" anchor="ctr">
            <a:noAutofit/>
          </a:bodyPr>
          <a:lstStyle/>
          <a:p>
            <a:r>
              <a:rPr lang="es-ES" sz="3200" dirty="0">
                <a:latin typeface="Calibri"/>
                <a:ea typeface="Open Sans"/>
                <a:cs typeface="Calibri"/>
              </a:rPr>
              <a:t>En segundo lugar, puesto de trabajo adecuado</a:t>
            </a:r>
            <a:endParaRPr lang="en-IE" sz="3200" dirty="0"/>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398308" y="1184989"/>
            <a:ext cx="6401612" cy="4963648"/>
          </a:xfrm>
        </p:spPr>
        <p:txBody>
          <a:bodyPr lIns="91440" tIns="45720" rIns="91440" bIns="45720" numCol="1" spcCol="288000" anchor="t">
            <a:noAutofit/>
          </a:bodyPr>
          <a:lstStyle/>
          <a:p>
            <a:pPr marL="285750" indent="-285750" algn="just">
              <a:spcAft>
                <a:spcPts val="600"/>
              </a:spcAft>
              <a:buSzPct val="95000"/>
              <a:buFont typeface="Czcionka systemowa (Regular)"/>
              <a:buChar char="►"/>
            </a:pPr>
            <a:r>
              <a:rPr lang="es-ES" sz="1800">
                <a:latin typeface="Calibri"/>
                <a:ea typeface="Calibri"/>
                <a:cs typeface="Calibri"/>
              </a:rPr>
              <a:t>El escritorio en el que trabajas debe proporcionar suficiente espacio para colocar cómodamente los documentos y equipos informáticos que necesitas para trabajar. El escritorio no debe reflejar la luz. 
Asegúrese de que haya espacio entre el teclado y el borde del escritorio para sus antebrazos. Coloca el teclado frente a ti. 
Preste atención a la cantidad adecuada de espacio para operar el mouse. Inicialmente, el mouse debe estar alineado con su codo. 
El monitor debe colocarse frente a usted, de modo que su borde superior esté a la altura de los ojos. Si usa una computadora portátil, considere usar un monitor externo o coloque el monitor de la computadora portátil a una altura adecuada y use un teclado y un mouse externos para operarlo. 
Preste atención a una iluminación adecuada, que le permita trabajar cómodamente (ver bien los documentos y el teclado). Las fuentes de luz no deben apuntar directamente a su visión, ni deben causar reflejos en la pantalla.</a:t>
            </a:r>
            <a:endParaRPr lang="en-IE" sz="1800" dirty="0">
              <a:latin typeface="Calibri"/>
              <a:ea typeface="Calibri"/>
              <a:cs typeface="Calibri"/>
            </a:endParaRPr>
          </a:p>
        </p:txBody>
      </p:sp>
    </p:spTree>
    <p:extLst>
      <p:ext uri="{BB962C8B-B14F-4D97-AF65-F5344CB8AC3E}">
        <p14:creationId xmlns:p14="http://schemas.microsoft.com/office/powerpoint/2010/main" val="1300278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E48DB0-05F7-7FF8-D4DE-1598519D1E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540"/>
          <a:stretch/>
        </p:blipFill>
        <p:spPr>
          <a:xfrm>
            <a:off x="884606" y="10"/>
            <a:ext cx="4767073" cy="6857990"/>
          </a:xfrm>
          <a:prstGeom prst="rect">
            <a:avLst/>
          </a:prstGeo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880404" y="317365"/>
            <a:ext cx="6776598" cy="657002"/>
          </a:xfrm>
        </p:spPr>
        <p:txBody>
          <a:bodyPr lIns="91440" tIns="45720" rIns="91440" bIns="45720" anchor="ctr">
            <a:normAutofit/>
          </a:bodyPr>
          <a:lstStyle/>
          <a:p>
            <a:pPr algn="r"/>
            <a:r>
              <a:rPr lang="en-US" dirty="0" err="1">
                <a:latin typeface="Calibri"/>
                <a:ea typeface="Calibri"/>
                <a:cs typeface="Calibri"/>
              </a:rPr>
              <a:t>Tercero</a:t>
            </a:r>
            <a:r>
              <a:rPr lang="en-US" dirty="0">
                <a:latin typeface="Calibri"/>
                <a:ea typeface="Calibri"/>
                <a:cs typeface="Calibri"/>
              </a:rPr>
              <a:t>: </a:t>
            </a:r>
            <a:r>
              <a:rPr lang="en-US" dirty="0" err="1">
                <a:latin typeface="Calibri"/>
                <a:ea typeface="Calibri"/>
                <a:cs typeface="Calibri"/>
              </a:rPr>
              <a:t>siéntate</a:t>
            </a:r>
            <a:r>
              <a:rPr lang="en-US" dirty="0">
                <a:latin typeface="Calibri"/>
                <a:ea typeface="Calibri"/>
                <a:cs typeface="Calibri"/>
              </a:rPr>
              <a:t> bien</a:t>
            </a:r>
            <a:endParaRPr lang="pl-PL"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5784980" y="1160231"/>
            <a:ext cx="6098721" cy="4723403"/>
          </a:xfrm>
        </p:spPr>
        <p:txBody>
          <a:bodyPr lIns="91440" tIns="45720" rIns="91440" bIns="45720" numCol="1" spcCol="288000" anchor="t">
            <a:noAutofit/>
          </a:bodyPr>
          <a:lstStyle/>
          <a:p>
            <a:pPr marL="342900" indent="-342900" algn="just">
              <a:spcAft>
                <a:spcPts val="600"/>
              </a:spcAft>
              <a:buSzPct val="95000"/>
              <a:buFont typeface="Czcionka systemowa (Regular)"/>
              <a:buChar char="►"/>
            </a:pPr>
            <a:r>
              <a:rPr lang="es-ES" sz="1900" dirty="0">
                <a:latin typeface="Calibri"/>
                <a:ea typeface="Calibri"/>
                <a:cs typeface="Calibri"/>
              </a:rPr>
              <a:t>Tus hombros deben estar relajados. Si siente tensión en el área del cuello, es probable que su escritorio esté demasiado alto. 
El escritorio de la oficina debe colocarse de manera que el teclado quede ligeramente por debajo de los codos. 
Si su silla tiene reposabrazos, debería poder apoyar los codos en ellos cómodamente mientras trabaja en su escritorio. 
El respaldo de la silla debe apoyar la parte baja de la espalda. 
Ajuste la altura de su asiento para que la parte delantera y trasera de sus muslos tengan un peso uniforme y sus pies estén libres para pararse en el piso. 
Debe haber 2-3 cm de espacio entre la parte baja de la espalda y el borde del asiento. 
La silla en la que te sientes debe ser estable.</a:t>
            </a:r>
            <a:endParaRPr lang="en-US" sz="1900" dirty="0">
              <a:latin typeface="Calibri"/>
              <a:cs typeface="Calibri"/>
            </a:endParaRPr>
          </a:p>
        </p:txBody>
      </p:sp>
    </p:spTree>
    <p:extLst>
      <p:ext uri="{BB962C8B-B14F-4D97-AF65-F5344CB8AC3E}">
        <p14:creationId xmlns:p14="http://schemas.microsoft.com/office/powerpoint/2010/main" val="2645038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ptop i notes na stole">
            <a:extLst>
              <a:ext uri="{FF2B5EF4-FFF2-40B4-BE49-F238E27FC236}">
                <a16:creationId xmlns:a16="http://schemas.microsoft.com/office/drawing/2014/main" id="{C1E60C27-2220-14A7-672E-CE70D667AD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58"/>
          <a:stretch/>
        </p:blipFill>
        <p:spPr>
          <a:xfrm>
            <a:off x="884606" y="10"/>
            <a:ext cx="4987095" cy="68684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no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890795" y="221963"/>
            <a:ext cx="6776598" cy="842867"/>
          </a:xfrm>
        </p:spPr>
        <p:txBody>
          <a:bodyPr lIns="91440" tIns="45720" rIns="91440" bIns="45720" anchor="ctr">
            <a:normAutofit/>
          </a:bodyPr>
          <a:lstStyle/>
          <a:p>
            <a:pPr algn="r"/>
            <a:r>
              <a:rPr lang="en-US">
                <a:latin typeface="Calibri"/>
                <a:ea typeface="Calibri"/>
                <a:cs typeface="Calibri"/>
              </a:rPr>
              <a:t>Cuarto: ajuste su equipo</a:t>
            </a:r>
            <a:endParaRPr lang="pl-PL"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27577" y="1378421"/>
            <a:ext cx="5639816" cy="4813657"/>
          </a:xfrm>
        </p:spPr>
        <p:txBody>
          <a:bodyPr lIns="91440" tIns="45720" rIns="91440" bIns="45720" numCol="1" spcCol="288000" anchor="t">
            <a:normAutofit/>
          </a:bodyPr>
          <a:lstStyle/>
          <a:p>
            <a:pPr marL="342900" indent="-342900" algn="just">
              <a:spcAft>
                <a:spcPts val="600"/>
              </a:spcAft>
              <a:buSzPct val="95000"/>
              <a:buFont typeface="Czcionka systemowa (Regular)"/>
              <a:buChar char="►"/>
            </a:pPr>
            <a:r>
              <a:rPr lang="es-ES" sz="2000" dirty="0">
                <a:latin typeface="Calibri"/>
                <a:ea typeface="Calibri"/>
                <a:cs typeface="Calibri"/>
              </a:rPr>
              <a:t>El texto que se muestra en la pantalla debe ser fácilmente legible. Ajuste los colores, el contraste y el tamaño de la fuente si tiene problemas para leer el texto mostrado. El tamaño del monitor debe ser suficiente para realizar cómodamente las actividades que está realizando. 
Trabaje solo con equipos completamente operativos. El parpadeo y la fluctuación indican la necesidad de reparación. 
Ajuste la velocidad del cursor del ratón para que pueda operar cómodamente todo el espacio de trabajo.</a:t>
            </a:r>
            <a:endParaRPr lang="en-US" sz="2000" dirty="0">
              <a:latin typeface="Calibri"/>
              <a:cs typeface="Calibri"/>
            </a:endParaRPr>
          </a:p>
        </p:txBody>
      </p:sp>
    </p:spTree>
    <p:extLst>
      <p:ext uri="{BB962C8B-B14F-4D97-AF65-F5344CB8AC3E}">
        <p14:creationId xmlns:p14="http://schemas.microsoft.com/office/powerpoint/2010/main" val="3124105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Osoby pracujące w biurze">
            <a:extLst>
              <a:ext uri="{FF2B5EF4-FFF2-40B4-BE49-F238E27FC236}">
                <a16:creationId xmlns:a16="http://schemas.microsoft.com/office/drawing/2014/main" id="{0DA9483B-F118-05E0-8FD4-BFB734F7E805}"/>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5027" y="-10458"/>
            <a:ext cx="4998665" cy="6868458"/>
          </a:xfrm>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440624"/>
            <a:ext cx="6906732" cy="842867"/>
          </a:xfrm>
        </p:spPr>
        <p:txBody>
          <a:bodyPr lIns="91440" tIns="45720" rIns="91440" bIns="45720" anchor="ctr">
            <a:noAutofit/>
          </a:bodyPr>
          <a:lstStyle/>
          <a:p>
            <a:r>
              <a:rPr lang="es-ES" sz="3200">
                <a:latin typeface="Calibri"/>
                <a:ea typeface="Calibri"/>
                <a:cs typeface="Calibri"/>
              </a:rPr>
              <a:t>¡Evalúe su lugar de trabajo!</a:t>
            </a:r>
            <a:endParaRPr lang="pl-PL"/>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398308" y="2047175"/>
            <a:ext cx="6117632" cy="1710948"/>
          </a:xfrm>
        </p:spPr>
        <p:txBody>
          <a:bodyPr lIns="91440" tIns="45720" rIns="91440" bIns="45720" numCol="1" spcCol="288000" anchor="t">
            <a:noAutofit/>
          </a:bodyPr>
          <a:lstStyle/>
          <a:p>
            <a:pPr algn="just"/>
            <a:r>
              <a:rPr lang="es-ES" sz="2800" dirty="0">
                <a:latin typeface="Calibri"/>
                <a:ea typeface="Calibri"/>
                <a:cs typeface="Calibri"/>
              </a:rPr>
              <a:t>Para evaluar los posibles problemas que se encuentran en su estación de trabajo, puede utilizar el </a:t>
            </a:r>
            <a:r>
              <a:rPr lang="en-US" sz="2800" dirty="0">
                <a:solidFill>
                  <a:srgbClr val="374151"/>
                </a:solidFill>
                <a:latin typeface="Calibri"/>
                <a:ea typeface="Calibri"/>
                <a:cs typeface="Calibri"/>
                <a:hlinkClick r:id="rId3"/>
              </a:rPr>
              <a:t>DSE Workstation Checklist</a:t>
            </a:r>
            <a:r>
              <a:rPr lang="en-US" sz="2800" dirty="0">
                <a:solidFill>
                  <a:srgbClr val="374151"/>
                </a:solidFill>
                <a:latin typeface="Calibri"/>
                <a:ea typeface="Calibri"/>
                <a:cs typeface="Calibri"/>
              </a:rPr>
              <a:t> </a:t>
            </a:r>
            <a:r>
              <a:rPr lang="es-ES" sz="2800" dirty="0">
                <a:latin typeface="Calibri"/>
                <a:ea typeface="Calibri"/>
                <a:cs typeface="Calibri"/>
              </a:rPr>
              <a:t>preparado por el Ejecutivo Británico de Salud y Seguridad</a:t>
            </a:r>
            <a:r>
              <a:rPr lang="en-US" sz="2800" dirty="0">
                <a:latin typeface="Calibri"/>
                <a:ea typeface="Calibri"/>
                <a:cs typeface="Calibri"/>
              </a:rPr>
              <a:t>. </a:t>
            </a:r>
            <a:endParaRPr lang="pl-PL" sz="2800" dirty="0"/>
          </a:p>
        </p:txBody>
      </p:sp>
    </p:spTree>
    <p:extLst>
      <p:ext uri="{BB962C8B-B14F-4D97-AF65-F5344CB8AC3E}">
        <p14:creationId xmlns:p14="http://schemas.microsoft.com/office/powerpoint/2010/main" val="309006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04</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a:t>SECCIÓN</a:t>
            </a:r>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dirty="0" err="1">
                <a:latin typeface="Calibri"/>
                <a:ea typeface="Calibri"/>
                <a:cs typeface="Calibri"/>
              </a:rPr>
              <a:t>Actividad</a:t>
            </a:r>
            <a:r>
              <a:rPr lang="en-US" b="1" dirty="0">
                <a:latin typeface="Calibri"/>
                <a:ea typeface="Calibri"/>
                <a:cs typeface="Calibri"/>
              </a:rPr>
              <a:t> </a:t>
            </a:r>
            <a:r>
              <a:rPr lang="en-US" b="1" dirty="0" err="1">
                <a:latin typeface="Calibri"/>
                <a:ea typeface="Calibri"/>
                <a:cs typeface="Calibri"/>
              </a:rPr>
              <a:t>física</a:t>
            </a:r>
            <a:br>
              <a:rPr lang="en-US" b="1" dirty="0">
                <a:latin typeface="Calibri"/>
                <a:ea typeface="Calibri"/>
                <a:cs typeface="Calibri"/>
              </a:rPr>
            </a:br>
            <a:r>
              <a:rPr lang="en-US" b="1" dirty="0" err="1">
                <a:latin typeface="Calibri"/>
                <a:ea typeface="Calibri"/>
                <a:cs typeface="Calibri"/>
              </a:rPr>
              <a:t>espontánea</a:t>
            </a:r>
            <a:endParaRPr lang="pl-PL" b="1" dirty="0">
              <a:latin typeface="Calibri"/>
              <a:ea typeface="Calibri"/>
              <a:cs typeface="Calibri"/>
            </a:endParaRPr>
          </a:p>
        </p:txBody>
      </p:sp>
      <p:pic>
        <p:nvPicPr>
          <p:cNvPr id="6" name="Picture Placeholder 4" descr="Osoba korzystająca z przyrody">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65"/>
          <a:stretch/>
        </p:blipFill>
        <p:spPr>
          <a:xfrm>
            <a:off x="6842125" y="0"/>
            <a:ext cx="5365852" cy="6326194"/>
          </a:xfrm>
        </p:spPr>
      </p:pic>
    </p:spTree>
    <p:extLst>
      <p:ext uri="{BB962C8B-B14F-4D97-AF65-F5344CB8AC3E}">
        <p14:creationId xmlns:p14="http://schemas.microsoft.com/office/powerpoint/2010/main" val="378151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3" descr="Obraz zawierający ubrania, niebo, osoba, obuwie&#10;&#10;Opis wygenerowany automatycznie">
            <a:extLst>
              <a:ext uri="{FF2B5EF4-FFF2-40B4-BE49-F238E27FC236}">
                <a16:creationId xmlns:a16="http://schemas.microsoft.com/office/drawing/2014/main" id="{A8436A5A-BCE2-0DD2-2636-879683C598E9}"/>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9920" y="0"/>
            <a:ext cx="4997507" cy="6868458"/>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8" y="440625"/>
            <a:ext cx="6776598" cy="623066"/>
          </a:xfrm>
        </p:spPr>
        <p:txBody>
          <a:bodyPr lIns="91440" tIns="45720" rIns="91440" bIns="45720" anchor="ctr">
            <a:noAutofit/>
          </a:bodyPr>
          <a:lstStyle/>
          <a:p>
            <a:r>
              <a:rPr lang="en-US" sz="3200">
                <a:latin typeface="Calibri"/>
                <a:ea typeface="Calibri"/>
                <a:cs typeface="Calibri"/>
              </a:rPr>
              <a:t>Actividad física espontánea</a:t>
            </a:r>
            <a:endParaRPr lang="pl-PL" sz="320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4572" y="1409155"/>
            <a:ext cx="6650040" cy="4693261"/>
          </a:xfrm>
        </p:spPr>
        <p:txBody>
          <a:bodyPr lIns="91440" tIns="45720" rIns="91440" bIns="45720" numCol="1" spcCol="288000" anchor="t">
            <a:noAutofit/>
          </a:bodyPr>
          <a:lstStyle/>
          <a:p>
            <a:pPr algn="just">
              <a:spcBef>
                <a:spcPts val="600"/>
              </a:spcBef>
            </a:pPr>
            <a:r>
              <a:rPr lang="es-ES" sz="2000" dirty="0">
                <a:latin typeface="Calibri"/>
                <a:ea typeface="Calibri"/>
                <a:cs typeface="Calibri"/>
              </a:rPr>
              <a:t>La </a:t>
            </a:r>
            <a:r>
              <a:rPr lang="es-ES" sz="2000" b="1" dirty="0">
                <a:latin typeface="Calibri"/>
                <a:ea typeface="Calibri"/>
                <a:cs typeface="Calibri"/>
              </a:rPr>
              <a:t>actividad física espontánea </a:t>
            </a:r>
            <a:r>
              <a:rPr lang="es-ES" sz="2000" dirty="0">
                <a:latin typeface="Calibri"/>
                <a:ea typeface="Calibri"/>
                <a:cs typeface="Calibri"/>
              </a:rPr>
              <a:t>es la forma más fácil de reducir el riesgo de muchas de las dolencias más comunes que ocurren como resultado de estar sentado durante mucho tiempo. Cualquier actividad física que no sea un entrenamiento programado inducirá la </a:t>
            </a:r>
            <a:r>
              <a:rPr lang="es-ES" sz="2000" b="1" dirty="0">
                <a:latin typeface="Calibri"/>
                <a:ea typeface="Calibri"/>
                <a:cs typeface="Calibri"/>
              </a:rPr>
              <a:t>Termogénesis de la Actividad No Física - NEAT</a:t>
            </a:r>
            <a:r>
              <a:rPr lang="es-ES" sz="2000" dirty="0">
                <a:latin typeface="Calibri"/>
                <a:ea typeface="Calibri"/>
                <a:cs typeface="Calibri"/>
              </a:rPr>
              <a:t>. Esta es la cantidad de energía que utilizamos para realizar todas las actividades físicas durante el día. Los estudios demuestran que un NEAT alto no solo reduce el riesgo de sobrepeso y obesidad, sino que también se correlaciona con un menor riesgo de enfermedades cardiovasculares, problemas musculoesqueléticos e incluso cáncer.</a:t>
            </a:r>
          </a:p>
          <a:p>
            <a:pPr algn="just">
              <a:spcBef>
                <a:spcPts val="600"/>
              </a:spcBef>
            </a:pPr>
            <a:r>
              <a:rPr lang="es-ES" sz="2000" dirty="0">
                <a:latin typeface="Calibri"/>
                <a:ea typeface="Calibri"/>
                <a:cs typeface="Calibri"/>
              </a:rPr>
              <a:t>En las personas que realizan trabajos sedentarios, el NEAT es hasta 3 veces menor que en las que realizan trabajo físico. Este resultado se puede mejorar significativamente introduciendo pequeños hábitos en el trabajo.</a:t>
            </a:r>
            <a:endParaRPr lang="en-US" dirty="0">
              <a:latin typeface="Calibri"/>
              <a:cs typeface="Calibri"/>
            </a:endParaRPr>
          </a:p>
        </p:txBody>
      </p:sp>
    </p:spTree>
    <p:extLst>
      <p:ext uri="{BB962C8B-B14F-4D97-AF65-F5344CB8AC3E}">
        <p14:creationId xmlns:p14="http://schemas.microsoft.com/office/powerpoint/2010/main" val="2640490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Obraz zawierający osoba, obuwie, Spodnie, człowiek&#10;&#10;Opis wygenerowany automatycznie">
            <a:extLst>
              <a:ext uri="{FF2B5EF4-FFF2-40B4-BE49-F238E27FC236}">
                <a16:creationId xmlns:a16="http://schemas.microsoft.com/office/drawing/2014/main" id="{A7C23951-7BAC-A804-5FC2-A17BE0B02F4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lIns="91440" tIns="45720" rIns="91440" bIns="45720" anchor="ctr">
            <a:noAutofit/>
          </a:bodyPr>
          <a:lstStyle/>
          <a:p>
            <a:pPr algn="r"/>
            <a:r>
              <a:rPr lang="en-US" sz="3200">
                <a:latin typeface="Calibri"/>
                <a:ea typeface="Calibri"/>
                <a:cs typeface="Calibri"/>
              </a:rPr>
              <a:t>Pausas activas</a:t>
            </a:r>
            <a:endParaRPr lang="pl-PL"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027576" y="1184158"/>
            <a:ext cx="5639817" cy="5081450"/>
          </a:xfrm>
        </p:spPr>
        <p:txBody>
          <a:bodyPr lIns="91440" tIns="45720" rIns="91440" bIns="45720" numCol="1" spcCol="288000" anchor="t">
            <a:noAutofit/>
          </a:bodyPr>
          <a:lstStyle/>
          <a:p>
            <a:pPr algn="just"/>
            <a:r>
              <a:rPr lang="es-ES" sz="2000" dirty="0">
                <a:latin typeface="Calibri"/>
                <a:ea typeface="Calibri"/>
                <a:cs typeface="Calibri"/>
              </a:rPr>
              <a:t>Como se dijo anteriormente, </a:t>
            </a:r>
            <a:r>
              <a:rPr lang="es-ES" sz="2000" b="1" dirty="0">
                <a:latin typeface="Calibri"/>
                <a:ea typeface="Calibri"/>
                <a:cs typeface="Calibri"/>
              </a:rPr>
              <a:t>tomar descansos regulares del trabajo de oficina es crucial para mantener una buena salud</a:t>
            </a:r>
            <a:r>
              <a:rPr lang="es-ES" sz="2000" dirty="0">
                <a:latin typeface="Calibri"/>
                <a:ea typeface="Calibri"/>
                <a:cs typeface="Calibri"/>
              </a:rPr>
              <a:t>. Cuanta más actividad física realices durante estos descansos, mayores serán los beneficios para tu cuerpo. Use sus descansos para cualquier movimiento disponible: salga del edificio, haga algunas flexiones y sentadillas, haga su ejercicio de estiramiento favorito. </a:t>
            </a:r>
          </a:p>
          <a:p>
            <a:pPr algn="just"/>
            <a:r>
              <a:rPr lang="es-ES" sz="2000" dirty="0">
                <a:latin typeface="Calibri"/>
                <a:ea typeface="Calibri"/>
                <a:cs typeface="Calibri"/>
              </a:rPr>
              <a:t>
</a:t>
            </a:r>
            <a:r>
              <a:rPr lang="es-ES" sz="2000" b="1" dirty="0">
                <a:latin typeface="Calibri"/>
                <a:ea typeface="Calibri"/>
                <a:cs typeface="Calibri"/>
              </a:rPr>
              <a:t>No ignores las actividades pequeñas</a:t>
            </a:r>
            <a:r>
              <a:rPr lang="es-ES" sz="2000" dirty="0">
                <a:latin typeface="Calibri"/>
                <a:ea typeface="Calibri"/>
                <a:cs typeface="Calibri"/>
              </a:rPr>
              <a:t>. La teoría de la agregación de ganancias marginales tiene una excelente aplicación en el aumento de la NEAT. Un viaje al otro extremo del pasillo para obtener agua significa poco, pero repetirlo varias veces a lo largo del día aumentará significativamente su nivel general de actividad.</a:t>
            </a:r>
            <a:endParaRPr lang="en-US" dirty="0">
              <a:latin typeface="Calibri"/>
              <a:cs typeface="Calibri"/>
            </a:endParaRPr>
          </a:p>
        </p:txBody>
      </p:sp>
    </p:spTree>
    <p:extLst>
      <p:ext uri="{BB962C8B-B14F-4D97-AF65-F5344CB8AC3E}">
        <p14:creationId xmlns:p14="http://schemas.microsoft.com/office/powerpoint/2010/main" val="279089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a:xfrm>
            <a:off x="2679029" y="1343914"/>
            <a:ext cx="1045074" cy="223473"/>
          </a:xfrm>
        </p:spPr>
        <p:txBody>
          <a:bodyPr/>
          <a:lstStyle/>
          <a:p>
            <a:r>
              <a:rPr lang="en-US"/>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831552" y="1343914"/>
            <a:ext cx="5715653" cy="223473"/>
          </a:xfrm>
        </p:spPr>
        <p:txBody>
          <a:bodyPr/>
          <a:lstStyle/>
          <a:p>
            <a:r>
              <a:rPr lang="es-ES" dirty="0"/>
              <a:t>Impacto del teletrabajo en la salud física</a:t>
            </a:r>
            <a:endParaRPr lang="en-US" dirty="0"/>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831551" y="1739394"/>
            <a:ext cx="5715653" cy="223986"/>
          </a:xfrm>
        </p:spPr>
        <p:txBody>
          <a:bodyPr/>
          <a:lstStyle/>
          <a:p>
            <a:r>
              <a:rPr lang="en-US"/>
              <a:t>Evaluación de riesgos</a:t>
            </a:r>
            <a:endParaRPr lang="en-US" dirty="0"/>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a:xfrm>
            <a:off x="3812737" y="2173881"/>
            <a:ext cx="5715653" cy="223473"/>
          </a:xfrm>
        </p:spPr>
        <p:txBody>
          <a:bodyPr/>
          <a:lstStyle/>
          <a:p>
            <a:r>
              <a:rPr lang="es-ES"/>
              <a:t>Entorno de trabajo y ergonomía</a:t>
            </a:r>
            <a:endParaRPr lang="en-US"/>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a:xfrm>
            <a:off x="3831552" y="2615991"/>
            <a:ext cx="5715653" cy="223473"/>
          </a:xfrm>
        </p:spPr>
        <p:txBody>
          <a:bodyPr/>
          <a:lstStyle/>
          <a:p>
            <a:r>
              <a:rPr lang="en-US"/>
              <a:t>Actividad física espontánea</a:t>
            </a:r>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a:xfrm>
            <a:off x="3823064" y="3039112"/>
            <a:ext cx="5715653" cy="223473"/>
          </a:xfrm>
        </p:spPr>
        <p:txBody>
          <a:bodyPr/>
          <a:lstStyle/>
          <a:p>
            <a:r>
              <a:rPr lang="en-US"/>
              <a:t>Actividad física específica</a:t>
            </a:r>
            <a:endParaRPr lang="en-IE"/>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a:xfrm>
            <a:off x="3828284" y="3514516"/>
            <a:ext cx="5715653" cy="223473"/>
          </a:xfrm>
        </p:spPr>
        <p:txBody>
          <a:bodyPr/>
          <a:lstStyle/>
          <a:p>
            <a:r>
              <a:rPr lang="en-US"/>
              <a:t>Casos de estudio</a:t>
            </a:r>
            <a:endParaRPr lang="en-IE"/>
          </a:p>
        </p:txBody>
      </p:sp>
      <p:sp>
        <p:nvSpPr>
          <p:cNvPr id="22" name="Text Placeholder 21">
            <a:extLst>
              <a:ext uri="{FF2B5EF4-FFF2-40B4-BE49-F238E27FC236}">
                <a16:creationId xmlns:a16="http://schemas.microsoft.com/office/drawing/2014/main" id="{F86FC308-78A2-C09B-14D9-CCA008FAE1A2}"/>
              </a:ext>
            </a:extLst>
          </p:cNvPr>
          <p:cNvSpPr>
            <a:spLocks noGrp="1"/>
          </p:cNvSpPr>
          <p:nvPr>
            <p:ph type="body" sz="quarter" idx="53"/>
          </p:nvPr>
        </p:nvSpPr>
        <p:spPr/>
        <p:txBody>
          <a:bodyPr/>
          <a:lstStyle/>
          <a:p>
            <a:r>
              <a:rPr lang="en-IE"/>
              <a:t>07</a:t>
            </a:r>
          </a:p>
        </p:txBody>
      </p:sp>
      <p:sp>
        <p:nvSpPr>
          <p:cNvPr id="24" name="Text Placeholder 23">
            <a:extLst>
              <a:ext uri="{FF2B5EF4-FFF2-40B4-BE49-F238E27FC236}">
                <a16:creationId xmlns:a16="http://schemas.microsoft.com/office/drawing/2014/main" id="{BAD54CE6-FBD2-6676-E894-ED35ABA94F0E}"/>
              </a:ext>
            </a:extLst>
          </p:cNvPr>
          <p:cNvSpPr>
            <a:spLocks noGrp="1"/>
          </p:cNvSpPr>
          <p:nvPr>
            <p:ph type="body" sz="quarter" idx="54"/>
          </p:nvPr>
        </p:nvSpPr>
        <p:spPr>
          <a:xfrm>
            <a:off x="3817846" y="3932931"/>
            <a:ext cx="5726091" cy="223473"/>
          </a:xfrm>
        </p:spPr>
        <p:txBody>
          <a:bodyPr/>
          <a:lstStyle/>
          <a:p>
            <a:r>
              <a:rPr lang="en-US" dirty="0"/>
              <a:t>Fuentes y </a:t>
            </a:r>
            <a:r>
              <a:rPr lang="en-US" dirty="0" err="1"/>
              <a:t>ejercicios</a:t>
            </a:r>
            <a:endParaRPr lang="en-US" dirty="0"/>
          </a:p>
        </p:txBody>
      </p:sp>
      <p:sp>
        <p:nvSpPr>
          <p:cNvPr id="25" name="Text Placeholder 24">
            <a:extLst>
              <a:ext uri="{FF2B5EF4-FFF2-40B4-BE49-F238E27FC236}">
                <a16:creationId xmlns:a16="http://schemas.microsoft.com/office/drawing/2014/main" id="{3246FC78-7F3C-560F-76EB-AF394619CB68}"/>
              </a:ext>
            </a:extLst>
          </p:cNvPr>
          <p:cNvSpPr>
            <a:spLocks noGrp="1"/>
          </p:cNvSpPr>
          <p:nvPr>
            <p:ph type="body" sz="quarter" idx="61"/>
          </p:nvPr>
        </p:nvSpPr>
        <p:spPr>
          <a:xfrm>
            <a:off x="2694575" y="423414"/>
            <a:ext cx="5208453" cy="532331"/>
          </a:xfrm>
        </p:spPr>
        <p:txBody>
          <a:bodyPr/>
          <a:lstStyle/>
          <a:p>
            <a:r>
              <a:rPr lang="en-IE"/>
              <a:t>Contenido del Módulo 3</a:t>
            </a:r>
            <a:endParaRPr lang="en-IE" dirty="0"/>
          </a:p>
        </p:txBody>
      </p:sp>
      <p:sp>
        <p:nvSpPr>
          <p:cNvPr id="3" name="Text Placeholder 19">
            <a:extLst>
              <a:ext uri="{FF2B5EF4-FFF2-40B4-BE49-F238E27FC236}">
                <a16:creationId xmlns:a16="http://schemas.microsoft.com/office/drawing/2014/main" id="{553940CC-05F1-4EF6-3CFE-103B11270AB2}"/>
              </a:ext>
            </a:extLst>
          </p:cNvPr>
          <p:cNvSpPr txBox="1">
            <a:spLocks/>
          </p:cNvSpPr>
          <p:nvPr/>
        </p:nvSpPr>
        <p:spPr>
          <a:xfrm>
            <a:off x="3812737" y="4443721"/>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endParaRPr lang="en-US"/>
          </a:p>
        </p:txBody>
      </p:sp>
      <p:sp>
        <p:nvSpPr>
          <p:cNvPr id="2" name="Text Placeholder 21">
            <a:extLst>
              <a:ext uri="{FF2B5EF4-FFF2-40B4-BE49-F238E27FC236}">
                <a16:creationId xmlns:a16="http://schemas.microsoft.com/office/drawing/2014/main" id="{9664E3CF-A869-EEAA-4DF1-02876D9D6B9D}"/>
              </a:ext>
            </a:extLst>
          </p:cNvPr>
          <p:cNvSpPr txBox="1">
            <a:spLocks/>
          </p:cNvSpPr>
          <p:nvPr/>
        </p:nvSpPr>
        <p:spPr>
          <a:xfrm>
            <a:off x="2694576" y="4344306"/>
            <a:ext cx="1045074" cy="223473"/>
          </a:xfrm>
          <a:prstGeom prst="rect">
            <a:avLst/>
          </a:prstGeom>
        </p:spPr>
        <p:txBody>
          <a:bodyPr anchor="ctr">
            <a:noAutofit/>
          </a:bodyPr>
          <a:lstStyle>
            <a:lvl1pPr marL="0" indent="0" algn="ctr" defTabSz="3343281" rtl="0" eaLnBrk="1" latinLnBrk="0" hangingPunct="1">
              <a:lnSpc>
                <a:spcPct val="100000"/>
              </a:lnSpc>
              <a:spcBef>
                <a:spcPts val="3657"/>
              </a:spcBef>
              <a:buFont typeface="Arial" panose="020B0604020202020204" pitchFamily="34" charset="0"/>
              <a:buNone/>
              <a:defRPr sz="2400" b="1" i="0" kern="120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IE"/>
              <a:t>08</a:t>
            </a:r>
          </a:p>
        </p:txBody>
      </p:sp>
      <p:sp>
        <p:nvSpPr>
          <p:cNvPr id="4" name="Text Placeholder 23">
            <a:extLst>
              <a:ext uri="{FF2B5EF4-FFF2-40B4-BE49-F238E27FC236}">
                <a16:creationId xmlns:a16="http://schemas.microsoft.com/office/drawing/2014/main" id="{8CBD2264-B303-FF76-58D3-4EC67760228D}"/>
              </a:ext>
            </a:extLst>
          </p:cNvPr>
          <p:cNvSpPr txBox="1">
            <a:spLocks/>
          </p:cNvSpPr>
          <p:nvPr/>
        </p:nvSpPr>
        <p:spPr>
          <a:xfrm>
            <a:off x="3828283" y="4346454"/>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a:t>Resumen/cuestionario</a:t>
            </a:r>
            <a:endParaRPr lang="en-US" dirty="0"/>
          </a:p>
        </p:txBody>
      </p:sp>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descr="Obraz zawierający Ludzka twarz, kobieta, Szminka, rysowanie&#10;&#10;Opis wygenerowany automatycznie">
            <a:extLst>
              <a:ext uri="{FF2B5EF4-FFF2-40B4-BE49-F238E27FC236}">
                <a16:creationId xmlns:a16="http://schemas.microsoft.com/office/drawing/2014/main" id="{449A46DF-077F-F2FF-883C-CAC2465704B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6799263" y="0"/>
            <a:ext cx="4994275"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lIns="91440" tIns="45720" rIns="91440" bIns="45720" anchor="ctr">
            <a:noAutofit/>
          </a:bodyPr>
          <a:lstStyle/>
          <a:p>
            <a:r>
              <a:rPr lang="en-IE" sz="3200">
                <a:latin typeface="Calibri"/>
                <a:ea typeface="Open Sans"/>
                <a:cs typeface="Calibri"/>
              </a:rPr>
              <a:t>Considerar</a:t>
            </a:r>
            <a:endParaRPr lang="en-IE"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8" y="1845413"/>
            <a:ext cx="5899266" cy="2067791"/>
          </a:xfrm>
        </p:spPr>
        <p:txBody>
          <a:bodyPr lIns="91440" tIns="45720" rIns="91440" bIns="45720" numCol="1" spcCol="288000" anchor="t">
            <a:noAutofit/>
          </a:bodyPr>
          <a:lstStyle/>
          <a:p>
            <a:pPr algn="just"/>
            <a:r>
              <a:rPr lang="es-ES" sz="2000" dirty="0">
                <a:latin typeface="Calibri"/>
                <a:ea typeface="Calibri"/>
                <a:cs typeface="Calibri"/>
              </a:rPr>
              <a:t>¿Qué puedes cambiar en tu rutina en el trabajo para aumentar tu nivel general de actividad? ¿Tal vez en lugar de una jarra de agua, mantenga un vaso en su escritorio, para que tenga que caminar para llenarlo con más frecuencia? ¿O tal vez en lugar de tomar café al lado de la máquina de café, caminar con una taza frente al edificio?</a:t>
            </a:r>
          </a:p>
          <a:p>
            <a:pPr algn="just"/>
            <a:r>
              <a:rPr lang="es-ES" sz="2000" dirty="0">
                <a:latin typeface="Calibri"/>
                <a:ea typeface="Calibri"/>
                <a:cs typeface="Calibri"/>
              </a:rPr>
              <a:t>
Toma nota de tus respuestas y elige una acción que implementarás de inmediato. Agregue más cambios cada tres semanas: tómese tiempo para desarrollar hábitos.</a:t>
            </a:r>
            <a:endParaRPr lang="en-US" sz="2000" dirty="0"/>
          </a:p>
        </p:txBody>
      </p:sp>
    </p:spTree>
    <p:extLst>
      <p:ext uri="{BB962C8B-B14F-4D97-AF65-F5344CB8AC3E}">
        <p14:creationId xmlns:p14="http://schemas.microsoft.com/office/powerpoint/2010/main" val="3179291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Osoba jadąca na rowerze">
            <a:extLst>
              <a:ext uri="{FF2B5EF4-FFF2-40B4-BE49-F238E27FC236}">
                <a16:creationId xmlns:a16="http://schemas.microsoft.com/office/drawing/2014/main" id="{B9F8A26F-EF6E-C25B-6DC4-01CF642F9CF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3918857" y="221963"/>
            <a:ext cx="7748536" cy="634739"/>
          </a:xfrm>
        </p:spPr>
        <p:txBody>
          <a:bodyPr lIns="91440" tIns="45720" rIns="91440" bIns="45720" anchor="ctr">
            <a:noAutofit/>
          </a:bodyPr>
          <a:lstStyle/>
          <a:p>
            <a:pPr algn="r"/>
            <a:r>
              <a:rPr lang="en-IE" sz="3200">
                <a:latin typeface="Calibri"/>
                <a:ea typeface="Calibri"/>
                <a:cs typeface="Calibri"/>
              </a:rPr>
              <a:t>Elecciones conscientes para aumentar NEAT</a:t>
            </a:r>
            <a:endParaRPr lang="pl-PL"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03455" y="1187641"/>
            <a:ext cx="5574211" cy="4813657"/>
          </a:xfrm>
        </p:spPr>
        <p:txBody>
          <a:bodyPr lIns="91440" tIns="45720" rIns="91440" bIns="45720" numCol="1" spcCol="288000" anchor="t">
            <a:noAutofit/>
          </a:bodyPr>
          <a:lstStyle/>
          <a:p>
            <a:pPr algn="ctr"/>
            <a:r>
              <a:rPr lang="en-US" sz="2000" b="1" dirty="0">
                <a:latin typeface="Calibri"/>
                <a:ea typeface="Calibri"/>
                <a:cs typeface="Calibri"/>
              </a:rPr>
              <a:t>¡Dar un paseo! </a:t>
            </a:r>
            <a:endParaRPr lang="pl-PL" sz="2000" b="1" dirty="0"/>
          </a:p>
          <a:p>
            <a:pPr algn="just"/>
            <a:r>
              <a:rPr lang="es-ES" sz="1600" dirty="0">
                <a:latin typeface="Calibri"/>
                <a:ea typeface="Calibri"/>
                <a:cs typeface="Calibri"/>
              </a:rPr>
              <a:t>Camina donde puedas, bájate del autobús una parada antes, usa las escaleras en lugar del ascensor, sal a caminar para escuchar un podcast en lugar de ver un programa de televisión. Caminar es la base de la actividad física que no es de entrenamiento.</a:t>
            </a:r>
            <a:endParaRPr lang="en-US" sz="1600" dirty="0">
              <a:latin typeface="Calibri"/>
              <a:cs typeface="Calibri"/>
            </a:endParaRPr>
          </a:p>
          <a:p>
            <a:pPr algn="ctr"/>
            <a:endParaRPr lang="en-US" sz="1600" dirty="0">
              <a:latin typeface="Calibri"/>
              <a:cs typeface="Calibri"/>
            </a:endParaRPr>
          </a:p>
          <a:p>
            <a:pPr algn="ctr"/>
            <a:endParaRPr lang="en-US" sz="1600" dirty="0">
              <a:latin typeface="Calibri"/>
              <a:ea typeface="Calibri"/>
              <a:cs typeface="Calibri"/>
            </a:endParaRPr>
          </a:p>
          <a:p>
            <a:pPr algn="ctr"/>
            <a:endParaRPr lang="en-US" sz="1600" dirty="0">
              <a:latin typeface="Calibri"/>
              <a:ea typeface="Calibri"/>
              <a:cs typeface="Calibri"/>
            </a:endParaRPr>
          </a:p>
          <a:p>
            <a:pPr algn="ctr"/>
            <a:endParaRPr lang="en-US" sz="1600" dirty="0">
              <a:latin typeface="Calibri"/>
              <a:ea typeface="Calibri"/>
              <a:cs typeface="Calibri"/>
            </a:endParaRPr>
          </a:p>
          <a:p>
            <a:pPr algn="ctr"/>
            <a:r>
              <a:rPr lang="es-ES" sz="2000" b="1" dirty="0">
                <a:latin typeface="Calibri"/>
                <a:ea typeface="Calibri"/>
                <a:cs typeface="Calibri"/>
              </a:rPr>
              <a:t>Elige una bicicleta en lugar de un coche</a:t>
            </a:r>
          </a:p>
          <a:p>
            <a:pPr algn="ctr"/>
            <a:r>
              <a:rPr lang="es-ES" sz="1600" dirty="0">
                <a:latin typeface="Calibri"/>
                <a:ea typeface="Calibri"/>
                <a:cs typeface="Calibri"/>
              </a:rPr>
              <a:t>Conducir al trabajo en automóvil no solo reduce los niveles generales de actividad física, sino que también aumenta la cantidad diaria de estar sentado de manera dañina</a:t>
            </a:r>
            <a:r>
              <a:rPr lang="en-US" sz="1600" dirty="0">
                <a:latin typeface="Calibri"/>
                <a:ea typeface="Calibri"/>
                <a:cs typeface="Calibri"/>
              </a:rPr>
              <a:t>. </a:t>
            </a:r>
            <a:endParaRPr lang="en-US" sz="1600" dirty="0"/>
          </a:p>
          <a:p>
            <a:pPr algn="ctr"/>
            <a:endParaRPr lang="en-US" sz="1400" dirty="0"/>
          </a:p>
          <a:p>
            <a:pPr algn="ctr"/>
            <a:r>
              <a:rPr lang="es-ES" sz="2000" b="1" dirty="0">
                <a:latin typeface="Calibri"/>
                <a:ea typeface="Calibri"/>
                <a:cs typeface="Calibri"/>
              </a:rPr>
              <a:t>Busca un pasatiempo que te ponga en movimiento</a:t>
            </a:r>
          </a:p>
          <a:p>
            <a:pPr algn="ctr"/>
            <a:r>
              <a:rPr lang="es-ES" sz="1600" dirty="0">
                <a:latin typeface="Calibri"/>
                <a:ea typeface="Calibri"/>
                <a:cs typeface="Calibri"/>
              </a:rPr>
              <a:t>Trabajar en el jardín, recoger setas, </a:t>
            </a:r>
            <a:r>
              <a:rPr lang="es-ES" sz="1600" dirty="0" err="1">
                <a:latin typeface="Calibri"/>
                <a:ea typeface="Calibri"/>
                <a:cs typeface="Calibri"/>
              </a:rPr>
              <a:t>geocaching</a:t>
            </a:r>
            <a:r>
              <a:rPr lang="es-ES" sz="1600" dirty="0">
                <a:latin typeface="Calibri"/>
                <a:ea typeface="Calibri"/>
                <a:cs typeface="Calibri"/>
              </a:rPr>
              <a:t>: ¡haz que el movimiento sea divertido</a:t>
            </a:r>
            <a:r>
              <a:rPr lang="en-US" sz="1600" dirty="0">
                <a:latin typeface="Calibri"/>
                <a:ea typeface="Calibri"/>
                <a:cs typeface="Calibri"/>
              </a:rPr>
              <a:t>!</a:t>
            </a:r>
            <a:endParaRPr lang="en-US" sz="1600" dirty="0">
              <a:latin typeface="Calibri"/>
              <a:cs typeface="Calibri"/>
            </a:endParaRPr>
          </a:p>
        </p:txBody>
      </p:sp>
      <p:sp>
        <p:nvSpPr>
          <p:cNvPr id="4" name="Prostokąt 3">
            <a:extLst>
              <a:ext uri="{FF2B5EF4-FFF2-40B4-BE49-F238E27FC236}">
                <a16:creationId xmlns:a16="http://schemas.microsoft.com/office/drawing/2014/main" id="{3CC5DCF8-CA34-98A2-648C-34E3B72777CE}"/>
              </a:ext>
            </a:extLst>
          </p:cNvPr>
          <p:cNvSpPr/>
          <p:nvPr/>
        </p:nvSpPr>
        <p:spPr>
          <a:xfrm>
            <a:off x="7109926" y="2639248"/>
            <a:ext cx="5082073" cy="673119"/>
          </a:xfrm>
          <a:prstGeom prst="rect">
            <a:avLst/>
          </a:prstGeom>
          <a:solidFill>
            <a:srgbClr val="9420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sz="1200">
                <a:latin typeface="Calibri"/>
                <a:ea typeface="Calibri"/>
                <a:cs typeface="Calibri"/>
              </a:rPr>
              <a:t>Cada aumento de 1000 pasos/día se asocia con una reducción del 15% en el riesgo de morir por cualquier causa, y cada aumento de 500 pasos/día se asocia con una reducción del 7% en la muerte por enfermedad cardiovascular.*</a:t>
            </a:r>
            <a:endParaRPr lang="en-US" sz="1200" dirty="0">
              <a:latin typeface="Calibri"/>
              <a:ea typeface="Calibri"/>
              <a:cs typeface="Calibri"/>
            </a:endParaRPr>
          </a:p>
        </p:txBody>
      </p:sp>
      <p:sp>
        <p:nvSpPr>
          <p:cNvPr id="8" name="pole tekstowe 7">
            <a:extLst>
              <a:ext uri="{FF2B5EF4-FFF2-40B4-BE49-F238E27FC236}">
                <a16:creationId xmlns:a16="http://schemas.microsoft.com/office/drawing/2014/main" id="{F88CFF48-7399-597F-932A-C8DB8372604E}"/>
              </a:ext>
            </a:extLst>
          </p:cNvPr>
          <p:cNvSpPr txBox="1"/>
          <p:nvPr/>
        </p:nvSpPr>
        <p:spPr>
          <a:xfrm>
            <a:off x="6096000" y="5893276"/>
            <a:ext cx="6094268" cy="461665"/>
          </a:xfrm>
          <a:prstGeom prst="rect">
            <a:avLst/>
          </a:prstGeom>
          <a:noFill/>
        </p:spPr>
        <p:txBody>
          <a:bodyPr wrap="square">
            <a:spAutoFit/>
          </a:bodyPr>
          <a:lstStyle/>
          <a:p>
            <a:pPr algn="ctr"/>
            <a:r>
              <a:rPr lang="en-US" sz="1200" i="1" dirty="0">
                <a:latin typeface="Calibri"/>
                <a:ea typeface="Calibri"/>
                <a:cs typeface="Calibri"/>
              </a:rPr>
              <a:t>*"The association between daily step count and all-cause and cardiovascular mortality: </a:t>
            </a:r>
            <a:br>
              <a:rPr lang="en-US" sz="1200" i="1" dirty="0">
                <a:latin typeface="Calibri"/>
                <a:ea typeface="Calibri"/>
                <a:cs typeface="Calibri"/>
              </a:rPr>
            </a:br>
            <a:r>
              <a:rPr lang="en-US" sz="1200" i="1" dirty="0">
                <a:latin typeface="Calibri"/>
                <a:ea typeface="Calibri"/>
                <a:cs typeface="Calibri"/>
              </a:rPr>
              <a:t>a meta-analysis," by Maciej Banach et al. European Journal of Preventive Cardiology. </a:t>
            </a:r>
            <a:endParaRPr lang="en-US" sz="1200" i="1" dirty="0"/>
          </a:p>
        </p:txBody>
      </p:sp>
    </p:spTree>
    <p:extLst>
      <p:ext uri="{BB962C8B-B14F-4D97-AF65-F5344CB8AC3E}">
        <p14:creationId xmlns:p14="http://schemas.microsoft.com/office/powerpoint/2010/main" val="3149239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449A46DF-077F-F2FF-883C-CAC2465704B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flipH="1">
            <a:off x="6799263" y="0"/>
            <a:ext cx="4994275"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8" y="203119"/>
            <a:ext cx="6776598" cy="617976"/>
          </a:xfrm>
        </p:spPr>
        <p:txBody>
          <a:bodyPr lIns="91440" tIns="45720" rIns="91440" bIns="45720" anchor="ctr">
            <a:noAutofit/>
          </a:bodyPr>
          <a:lstStyle/>
          <a:p>
            <a:r>
              <a:rPr lang="en-US" sz="3200">
                <a:latin typeface="Calibri"/>
                <a:ea typeface="Calibri"/>
                <a:cs typeface="Calibri"/>
              </a:rPr>
              <a:t>Tecnología para aumentar NEAT</a:t>
            </a:r>
            <a:endParaRPr lang="pl-PL" sz="36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7" y="951721"/>
            <a:ext cx="6204373" cy="2263523"/>
          </a:xfrm>
        </p:spPr>
        <p:txBody>
          <a:bodyPr lIns="91440" tIns="45720" rIns="91440" bIns="45720" numCol="1" spcCol="288000" anchor="t">
            <a:noAutofit/>
          </a:bodyPr>
          <a:lstStyle/>
          <a:p>
            <a:pPr algn="ctr"/>
            <a:r>
              <a:rPr lang="es-ES" sz="1800" b="1" dirty="0">
                <a:latin typeface="Calibri"/>
                <a:ea typeface="Calibri"/>
                <a:cs typeface="Calibri"/>
              </a:rPr>
              <a:t>Relojes inteligentes y pulseras inteligentes</a:t>
            </a:r>
          </a:p>
          <a:p>
            <a:pPr algn="just"/>
            <a:r>
              <a:rPr lang="es-ES" sz="1800" dirty="0">
                <a:latin typeface="Calibri"/>
                <a:ea typeface="Calibri"/>
                <a:cs typeface="Calibri"/>
              </a:rPr>
              <a:t>Los wearables modernos ya no solo cuentan tus pasos, sino que también utilizan sensores avanzados para controlar tu actividad física. Como resultado, pueden darte consejos personalizados, recordarte que te tomes un descanso u ofrecerte desafíos para motivarte a moverte. </a:t>
            </a:r>
          </a:p>
          <a:p>
            <a:pPr algn="ctr"/>
            <a:r>
              <a:rPr lang="es-ES" sz="1800" b="1" dirty="0">
                <a:latin typeface="Calibri"/>
                <a:ea typeface="Calibri"/>
                <a:cs typeface="Calibri"/>
              </a:rPr>
              <a:t>Escritorios de pie</a:t>
            </a:r>
          </a:p>
          <a:p>
            <a:pPr algn="just"/>
            <a:r>
              <a:rPr lang="es-ES" sz="1800" dirty="0">
                <a:latin typeface="Calibri"/>
                <a:ea typeface="Calibri"/>
                <a:cs typeface="Calibri"/>
              </a:rPr>
              <a:t>Los escritorios móviles son una gran opción para cuidar tu salud sin tomarte un descanso del trabajo. Con solo tocar un botón, podemos cambiar rápidamente la altura de nuestro escritorio para que podamos trabajar de pie, evitando estar sentados de forma perjudicial. Y cuando nos cansamos, basta un breve momento para que el escritorio vuelva a una configuración que permita el trabajo sedentario. </a:t>
            </a:r>
          </a:p>
          <a:p>
            <a:pPr algn="ctr"/>
            <a:r>
              <a:rPr lang="es-ES" sz="1800" b="1" dirty="0">
                <a:latin typeface="Calibri"/>
                <a:ea typeface="Calibri"/>
                <a:cs typeface="Calibri"/>
              </a:rPr>
              <a:t>Cintas de correr debajo del escritorio</a:t>
            </a:r>
          </a:p>
          <a:p>
            <a:pPr algn="just"/>
            <a:r>
              <a:rPr lang="es-ES" sz="1800" dirty="0">
                <a:latin typeface="Calibri"/>
                <a:ea typeface="Calibri"/>
                <a:cs typeface="Calibri"/>
              </a:rPr>
              <a:t>Los dispositivos de esta categoría te permitirán caminar mientras trabajas. Son silenciosos y no ocupan mucho espacio: caben fácilmente debajo de su escritorio. Junto con un escritorio de pie, le permiten caminar lentamente mientras trabaja en su computadora.</a:t>
            </a:r>
            <a:endParaRPr lang="en-US" sz="1800" dirty="0">
              <a:latin typeface="Calibri"/>
              <a:cs typeface="Calibri"/>
            </a:endParaRPr>
          </a:p>
        </p:txBody>
      </p:sp>
    </p:spTree>
    <p:extLst>
      <p:ext uri="{BB962C8B-B14F-4D97-AF65-F5344CB8AC3E}">
        <p14:creationId xmlns:p14="http://schemas.microsoft.com/office/powerpoint/2010/main" val="1246765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05</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SECCIÓN</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dirty="0" err="1">
                <a:latin typeface="Calibri"/>
                <a:ea typeface="Calibri"/>
                <a:cs typeface="Calibri"/>
              </a:rPr>
              <a:t>Actividad</a:t>
            </a:r>
            <a:r>
              <a:rPr lang="en-US" b="1" dirty="0">
                <a:latin typeface="Calibri"/>
                <a:ea typeface="Calibri"/>
                <a:cs typeface="Calibri"/>
              </a:rPr>
              <a:t> </a:t>
            </a:r>
            <a:r>
              <a:rPr lang="en-US" b="1" dirty="0" err="1">
                <a:latin typeface="Calibri"/>
                <a:ea typeface="Calibri"/>
                <a:cs typeface="Calibri"/>
              </a:rPr>
              <a:t>física</a:t>
            </a:r>
            <a:br>
              <a:rPr lang="en-US" b="1" dirty="0">
                <a:latin typeface="Calibri"/>
                <a:ea typeface="Calibri"/>
                <a:cs typeface="Calibri"/>
              </a:rPr>
            </a:br>
            <a:r>
              <a:rPr lang="en-US" b="1" dirty="0" err="1">
                <a:latin typeface="Calibri"/>
                <a:ea typeface="Calibri"/>
                <a:cs typeface="Calibri"/>
              </a:rPr>
              <a:t>específica</a:t>
            </a:r>
            <a:endParaRPr lang="pl-PL" b="1" dirty="0">
              <a:ea typeface="Calibri"/>
            </a:endParaRPr>
          </a:p>
        </p:txBody>
      </p:sp>
      <p:pic>
        <p:nvPicPr>
          <p:cNvPr id="6" name="Picture Placeholder 4" descr="Obraz zawierający koło, na wolnym powietrzu, Koło do roweru, transport&#10;&#10;Opis wygenerowany automatycznie">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221523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90BCAC3A-11C8-6F4F-65E9-6BCFEC1A455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00B9BD9A-03DA-16FE-7086-2F993E531CBB}"/>
              </a:ext>
            </a:extLst>
          </p:cNvPr>
          <p:cNvSpPr>
            <a:spLocks noGrp="1"/>
          </p:cNvSpPr>
          <p:nvPr>
            <p:ph type="body" sz="quarter" idx="30"/>
          </p:nvPr>
        </p:nvSpPr>
        <p:spPr/>
        <p:txBody>
          <a:bodyPr lIns="91440" tIns="45720" rIns="91440" bIns="45720" anchor="ctr">
            <a:noAutofit/>
          </a:bodyPr>
          <a:lstStyle/>
          <a:p>
            <a:pPr algn="r"/>
            <a:r>
              <a:rPr lang="en-US" sz="3200" dirty="0" err="1">
                <a:latin typeface="Calibri"/>
                <a:ea typeface="Calibri"/>
                <a:cs typeface="Calibri"/>
              </a:rPr>
              <a:t>Actividad</a:t>
            </a:r>
            <a:r>
              <a:rPr lang="en-US" sz="3200" dirty="0">
                <a:latin typeface="Calibri"/>
                <a:ea typeface="Calibri"/>
                <a:cs typeface="Calibri"/>
              </a:rPr>
              <a:t> </a:t>
            </a:r>
            <a:r>
              <a:rPr lang="en-US" sz="3200" dirty="0" err="1">
                <a:latin typeface="Calibri"/>
                <a:ea typeface="Calibri"/>
                <a:cs typeface="Calibri"/>
              </a:rPr>
              <a:t>física</a:t>
            </a:r>
            <a:r>
              <a:rPr lang="en-US" sz="3200" dirty="0">
                <a:latin typeface="Calibri"/>
                <a:ea typeface="Calibri"/>
                <a:cs typeface="Calibri"/>
              </a:rPr>
              <a:t> y </a:t>
            </a:r>
            <a:r>
              <a:rPr lang="en-US" sz="3200" dirty="0" err="1">
                <a:latin typeface="Calibri"/>
                <a:ea typeface="Calibri"/>
                <a:cs typeface="Calibri"/>
              </a:rPr>
              <a:t>salud</a:t>
            </a:r>
            <a:endParaRPr lang="en-US" sz="3200" b="0" dirty="0">
              <a:latin typeface="Calibri"/>
              <a:ea typeface="Calibri"/>
              <a:cs typeface="Calibri"/>
            </a:endParaRPr>
          </a:p>
        </p:txBody>
      </p:sp>
      <p:sp>
        <p:nvSpPr>
          <p:cNvPr id="7" name="Text Placeholder 6">
            <a:extLst>
              <a:ext uri="{FF2B5EF4-FFF2-40B4-BE49-F238E27FC236}">
                <a16:creationId xmlns:a16="http://schemas.microsoft.com/office/drawing/2014/main" id="{E9AF4C7C-99F7-2760-0874-862927A9B0AC}"/>
              </a:ext>
            </a:extLst>
          </p:cNvPr>
          <p:cNvSpPr>
            <a:spLocks noGrp="1"/>
          </p:cNvSpPr>
          <p:nvPr>
            <p:ph type="body" sz="quarter" idx="48"/>
          </p:nvPr>
        </p:nvSpPr>
        <p:spPr>
          <a:xfrm>
            <a:off x="6221769" y="2483428"/>
            <a:ext cx="5574211" cy="3512084"/>
          </a:xfrm>
        </p:spPr>
        <p:txBody>
          <a:bodyPr lIns="91440" tIns="45720" rIns="91440" bIns="45720" numCol="1" spcCol="288000" anchor="t">
            <a:noAutofit/>
          </a:bodyPr>
          <a:lstStyle/>
          <a:p>
            <a:pPr algn="ctr"/>
            <a:r>
              <a:rPr lang="es-ES" sz="2400">
                <a:latin typeface="Calibri"/>
                <a:ea typeface="Calibri"/>
                <a:cs typeface="Calibri"/>
              </a:rPr>
              <a:t>Como probablemente ya habrás notado, lo mejor que puedes hacer para prevenir la salud con un estilo de vida sedentario es aumentar tu nivel general de actividad física. ¿A qué se debe esto?</a:t>
            </a:r>
            <a:endParaRPr lang="pl-PL" sz="1800" dirty="0"/>
          </a:p>
        </p:txBody>
      </p:sp>
    </p:spTree>
    <p:extLst>
      <p:ext uri="{BB962C8B-B14F-4D97-AF65-F5344CB8AC3E}">
        <p14:creationId xmlns:p14="http://schemas.microsoft.com/office/powerpoint/2010/main" val="2752084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9" descr="Obraz zawierający sztuka&#10;&#10;Opis wygenerowany automatycznie">
            <a:extLst>
              <a:ext uri="{FF2B5EF4-FFF2-40B4-BE49-F238E27FC236}">
                <a16:creationId xmlns:a16="http://schemas.microsoft.com/office/drawing/2014/main" id="{435FCE26-E152-F053-DC6A-C8797A283F1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lIns="91440" tIns="45720" rIns="91440" bIns="45720" anchor="ctr">
            <a:noAutofit/>
          </a:bodyPr>
          <a:lstStyle/>
          <a:p>
            <a:pPr algn="r"/>
            <a:r>
              <a:rPr lang="en-US" sz="3200">
                <a:latin typeface="Calibri"/>
                <a:ea typeface="Open Sans"/>
                <a:cs typeface="Calibri"/>
              </a:rPr>
              <a:t>Perspectiva cardiovascular</a:t>
            </a:r>
            <a:endParaRPr lang="en-US" sz="320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096000" y="1064830"/>
            <a:ext cx="5574211" cy="4813657"/>
          </a:xfrm>
        </p:spPr>
        <p:txBody>
          <a:bodyPr lIns="91440" tIns="45720" rIns="91440" bIns="45720" numCol="1" spcCol="288000" anchor="t">
            <a:noAutofit/>
          </a:bodyPr>
          <a:lstStyle/>
          <a:p>
            <a:pPr algn="just"/>
            <a:r>
              <a:rPr lang="en-US" sz="1800" dirty="0">
                <a:latin typeface="Calibri"/>
                <a:ea typeface="Calibri"/>
                <a:cs typeface="Calibri"/>
              </a:rPr>
              <a:t>From a cardiovascular and broader metabolic health perspective, reduced NEAT is associated with </a:t>
            </a:r>
            <a:r>
              <a:rPr lang="en-US" sz="1800" b="1" dirty="0">
                <a:latin typeface="Calibri"/>
                <a:ea typeface="Calibri"/>
                <a:cs typeface="Calibri"/>
              </a:rPr>
              <a:t>reduced levels of daily energy expenditure, which promotes obesity</a:t>
            </a:r>
            <a:r>
              <a:rPr lang="en-US" sz="1800" dirty="0">
                <a:latin typeface="Calibri"/>
                <a:ea typeface="Calibri"/>
                <a:cs typeface="Calibri"/>
              </a:rPr>
              <a:t>.  </a:t>
            </a:r>
            <a:endParaRPr lang="pl-PL" sz="1800" dirty="0"/>
          </a:p>
          <a:p>
            <a:pPr algn="just"/>
            <a:endParaRPr lang="en-US" sz="1800" dirty="0">
              <a:latin typeface="Calibri"/>
              <a:ea typeface="Calibri"/>
              <a:cs typeface="Calibri"/>
            </a:endParaRPr>
          </a:p>
          <a:p>
            <a:pPr algn="just"/>
            <a:r>
              <a:rPr lang="en-US" sz="1800" dirty="0">
                <a:latin typeface="Calibri"/>
                <a:ea typeface="Calibri"/>
                <a:cs typeface="Calibri"/>
              </a:rPr>
              <a:t>A deficiency in exercise also means </a:t>
            </a:r>
            <a:r>
              <a:rPr lang="en-US" sz="1800" b="1" dirty="0">
                <a:latin typeface="Calibri"/>
                <a:ea typeface="Calibri"/>
                <a:cs typeface="Calibri"/>
              </a:rPr>
              <a:t>poorer blood circulation</a:t>
            </a:r>
            <a:r>
              <a:rPr lang="en-US" sz="1800" dirty="0">
                <a:latin typeface="Calibri"/>
                <a:ea typeface="Calibri"/>
                <a:cs typeface="Calibri"/>
              </a:rPr>
              <a:t>, which is associated with impaired nutrition of drainage of waste products from the body. Less efficient blood circulation also </a:t>
            </a:r>
            <a:r>
              <a:rPr lang="en-US" sz="1800" b="1" dirty="0">
                <a:latin typeface="Calibri"/>
                <a:ea typeface="Calibri"/>
                <a:cs typeface="Calibri"/>
              </a:rPr>
              <a:t>negatively affects brain function</a:t>
            </a:r>
            <a:r>
              <a:rPr lang="en-US" sz="1800" dirty="0">
                <a:latin typeface="Calibri"/>
                <a:ea typeface="Calibri"/>
                <a:cs typeface="Calibri"/>
              </a:rPr>
              <a:t>. </a:t>
            </a:r>
            <a:endParaRPr lang="en-US" sz="1800" dirty="0"/>
          </a:p>
          <a:p>
            <a:pPr algn="just"/>
            <a:endParaRPr lang="en-US" sz="1800" dirty="0">
              <a:latin typeface="Calibri"/>
              <a:ea typeface="Calibri"/>
              <a:cs typeface="Calibri"/>
            </a:endParaRPr>
          </a:p>
          <a:p>
            <a:pPr algn="just"/>
            <a:r>
              <a:rPr lang="en-US" sz="1800" dirty="0">
                <a:latin typeface="Calibri"/>
                <a:ea typeface="Calibri"/>
                <a:cs typeface="Calibri"/>
              </a:rPr>
              <a:t>When sitting, the diaphragm does not move to the full extent, so we </a:t>
            </a:r>
            <a:r>
              <a:rPr lang="en-US" sz="1800" b="1" dirty="0">
                <a:latin typeface="Calibri"/>
                <a:ea typeface="Calibri"/>
                <a:cs typeface="Calibri"/>
              </a:rPr>
              <a:t>breathe less efficiently</a:t>
            </a:r>
            <a:r>
              <a:rPr lang="en-US" sz="1800" dirty="0">
                <a:latin typeface="Calibri"/>
                <a:ea typeface="Calibri"/>
                <a:cs typeface="Calibri"/>
              </a:rPr>
              <a:t>. In the long term, this can lead to disorders of the breathing pattern and, consequently, reduced respiratory efficiency. Breathing pattern dysfunctions are also associated with </a:t>
            </a:r>
            <a:r>
              <a:rPr lang="en-US" sz="1800" b="1" dirty="0">
                <a:latin typeface="Calibri"/>
                <a:ea typeface="Calibri"/>
                <a:cs typeface="Calibri"/>
              </a:rPr>
              <a:t>impaired stress tolerance</a:t>
            </a:r>
            <a:r>
              <a:rPr lang="en-US" sz="1800" dirty="0">
                <a:latin typeface="Calibri"/>
                <a:ea typeface="Calibri"/>
                <a:cs typeface="Calibri"/>
              </a:rPr>
              <a:t>.</a:t>
            </a:r>
          </a:p>
          <a:p>
            <a:pPr algn="just"/>
            <a:endParaRPr lang="en-US" sz="1800" dirty="0">
              <a:latin typeface="Calibri"/>
              <a:cs typeface="Calibri"/>
            </a:endParaRPr>
          </a:p>
          <a:p>
            <a:pPr algn="just"/>
            <a:r>
              <a:rPr lang="en-US" sz="1800" dirty="0">
                <a:latin typeface="Calibri"/>
                <a:cs typeface="Calibri"/>
              </a:rPr>
              <a:t>You can check your breathing pattern with </a:t>
            </a:r>
            <a:r>
              <a:rPr lang="en-US" sz="1800" dirty="0">
                <a:latin typeface="Calibri"/>
                <a:cs typeface="Calibri"/>
                <a:hlinkClick r:id="rId3"/>
              </a:rPr>
              <a:t>Breathing Pattern Assessment Sheet.</a:t>
            </a:r>
            <a:endParaRPr lang="en-US" sz="1800" dirty="0">
              <a:latin typeface="Calibri"/>
              <a:cs typeface="Calibri"/>
            </a:endParaRPr>
          </a:p>
        </p:txBody>
      </p:sp>
    </p:spTree>
    <p:extLst>
      <p:ext uri="{BB962C8B-B14F-4D97-AF65-F5344CB8AC3E}">
        <p14:creationId xmlns:p14="http://schemas.microsoft.com/office/powerpoint/2010/main" val="1472264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braz zawierający Taniec, szkic, kreskówka, osoba&#10;&#10;Opis wygenerowany automatycznie">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rotWithShape="1">
          <a:blip r:embed="rId3" cstate="screen">
            <a:extLst>
              <a:ext uri="{28A0092B-C50C-407E-A947-70E740481C1C}">
                <a14:useLocalDpi xmlns:a14="http://schemas.microsoft.com/office/drawing/2010/main"/>
              </a:ext>
            </a:extLst>
          </a:blip>
          <a:srcRect r="5037"/>
          <a:stretch/>
        </p:blipFill>
        <p:spPr>
          <a:xfrm flipH="1">
            <a:off x="7044612" y="-44388"/>
            <a:ext cx="4752804" cy="6905449"/>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4584" y="351491"/>
            <a:ext cx="6776598" cy="842867"/>
          </a:xfrm>
        </p:spPr>
        <p:txBody>
          <a:bodyPr lIns="91440" tIns="45720" rIns="91440" bIns="45720" anchor="ctr">
            <a:noAutofit/>
          </a:bodyPr>
          <a:lstStyle/>
          <a:p>
            <a:r>
              <a:rPr lang="en-US" sz="3200">
                <a:latin typeface="Calibri"/>
                <a:ea typeface="Calibri"/>
                <a:cs typeface="Calibri"/>
              </a:rPr>
              <a:t>Perspectiva musculoesquelética</a:t>
            </a:r>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4583" y="1267320"/>
            <a:ext cx="6575383" cy="4693261"/>
          </a:xfrm>
        </p:spPr>
        <p:txBody>
          <a:bodyPr lIns="91440" tIns="45720" rIns="91440" bIns="45720" numCol="1" spcCol="288000" anchor="t">
            <a:noAutofit/>
          </a:bodyPr>
          <a:lstStyle/>
          <a:p>
            <a:pPr algn="just">
              <a:spcBef>
                <a:spcPts val="600"/>
              </a:spcBef>
            </a:pPr>
            <a:r>
              <a:rPr lang="es-ES" sz="1800" dirty="0">
                <a:latin typeface="Calibri"/>
                <a:ea typeface="Calibri"/>
                <a:cs typeface="Calibri"/>
              </a:rPr>
              <a:t>Desde una perspectiva musculoesquelética, la actividad física permite que los músculos mantengan su eficiencia.  </a:t>
            </a:r>
          </a:p>
          <a:p>
            <a:pPr algn="just">
              <a:spcBef>
                <a:spcPts val="600"/>
              </a:spcBef>
            </a:pPr>
            <a:r>
              <a:rPr lang="es-ES" sz="1800" dirty="0">
                <a:latin typeface="Calibri"/>
                <a:ea typeface="Calibri"/>
                <a:cs typeface="Calibri"/>
              </a:rPr>
              <a:t>Cuando nos sentamos, la mayoría de los músculos del cuerpo no se utilizan y, como resultado, se debilitan. A partir de los 30 años, los procesos catabólicos (degradación muscular) comienzan a dominar sobre los anabólicos (formación muscular). El desuso del tejido muscular aumenta significativamente la velocidad de este proceso. Como resultado de la inmovilidad, los tendones y ligamentos también se debilitan.  </a:t>
            </a:r>
          </a:p>
          <a:p>
            <a:pPr algn="just">
              <a:spcBef>
                <a:spcPts val="600"/>
              </a:spcBef>
            </a:pPr>
            <a:r>
              <a:rPr lang="es-ES" sz="1800" dirty="0">
                <a:latin typeface="Calibri"/>
                <a:ea typeface="Calibri"/>
                <a:cs typeface="Calibri"/>
              </a:rPr>
              <a:t>Tener músculos débiles puede conducir a una </a:t>
            </a:r>
            <a:r>
              <a:rPr lang="es-ES" sz="1800" b="1" dirty="0">
                <a:latin typeface="Calibri"/>
                <a:ea typeface="Calibri"/>
                <a:cs typeface="Calibri"/>
              </a:rPr>
              <a:t>mayor fatiga de las articulaciones periféricas y la columna vertebral y dolor como resultado de articulaciones sobrecargadas </a:t>
            </a:r>
            <a:r>
              <a:rPr lang="es-ES" sz="1800" dirty="0">
                <a:latin typeface="Calibri"/>
                <a:ea typeface="Calibri"/>
                <a:cs typeface="Calibri"/>
              </a:rPr>
              <a:t>que no están respaldadas por una fuerza muscular adecuada. Un sistema </a:t>
            </a:r>
            <a:r>
              <a:rPr lang="es-ES" sz="1800" dirty="0" err="1">
                <a:latin typeface="Calibri"/>
                <a:ea typeface="Calibri"/>
                <a:cs typeface="Calibri"/>
              </a:rPr>
              <a:t>musculofascial</a:t>
            </a:r>
            <a:r>
              <a:rPr lang="es-ES" sz="1800" dirty="0">
                <a:latin typeface="Calibri"/>
                <a:ea typeface="Calibri"/>
                <a:cs typeface="Calibri"/>
              </a:rPr>
              <a:t> ineficiente también se asocia con un </a:t>
            </a:r>
            <a:r>
              <a:rPr lang="es-ES" sz="1800" b="1" dirty="0">
                <a:latin typeface="Calibri"/>
                <a:ea typeface="Calibri"/>
                <a:cs typeface="Calibri"/>
              </a:rPr>
              <a:t>mayor riesgo de lesiones ortopédicas</a:t>
            </a:r>
            <a:r>
              <a:rPr lang="es-ES" sz="1800" dirty="0">
                <a:latin typeface="Calibri"/>
                <a:ea typeface="Calibri"/>
                <a:cs typeface="Calibri"/>
              </a:rPr>
              <a:t>, ya que en caso de accidente, los músculos no serán lo suficientemente fuertes como para proteger los huesos y las articulaciones.</a:t>
            </a:r>
            <a:endParaRPr lang="en-US" sz="1800" dirty="0">
              <a:latin typeface="Calibri"/>
              <a:ea typeface="Calibri"/>
              <a:cs typeface="Calibri"/>
            </a:endParaRPr>
          </a:p>
        </p:txBody>
      </p:sp>
    </p:spTree>
    <p:extLst>
      <p:ext uri="{BB962C8B-B14F-4D97-AF65-F5344CB8AC3E}">
        <p14:creationId xmlns:p14="http://schemas.microsoft.com/office/powerpoint/2010/main" val="1089856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3" descr="Obraz zawierający osoba, Akcesoria modowe, Ludzka twarz, ubrania&#10;&#10;Opis wygenerowany automatycznie">
            <a:extLst>
              <a:ext uri="{FF2B5EF4-FFF2-40B4-BE49-F238E27FC236}">
                <a16:creationId xmlns:a16="http://schemas.microsoft.com/office/drawing/2014/main" id="{5F306CA7-A487-B56B-4D8F-52735B143FB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lIns="91440" tIns="45720" rIns="91440" bIns="45720" anchor="ctr">
            <a:noAutofit/>
          </a:bodyPr>
          <a:lstStyle/>
          <a:p>
            <a:pPr algn="r"/>
            <a:r>
              <a:rPr lang="en-US" sz="3200">
                <a:latin typeface="Calibri"/>
                <a:ea typeface="Calibri"/>
                <a:cs typeface="Calibri"/>
              </a:rPr>
              <a:t>Dolor de espalda</a:t>
            </a:r>
            <a:endParaRPr lang="en-US" sz="3200" b="0">
              <a:latin typeface="Calibri"/>
              <a:ea typeface="Calibri"/>
              <a:cs typeface="Calibri"/>
            </a:endParaRP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13846" y="1552411"/>
            <a:ext cx="5574211" cy="4463443"/>
          </a:xfrm>
        </p:spPr>
        <p:txBody>
          <a:bodyPr lIns="91440" tIns="45720" rIns="91440" bIns="45720" numCol="1" spcCol="288000" anchor="t">
            <a:noAutofit/>
          </a:bodyPr>
          <a:lstStyle/>
          <a:p>
            <a:pPr algn="just"/>
            <a:r>
              <a:rPr lang="es-ES" sz="2000" dirty="0">
                <a:latin typeface="Calibri"/>
                <a:ea typeface="Calibri"/>
                <a:cs typeface="Calibri"/>
              </a:rPr>
              <a:t>Cuando se discute el tema del sedentarismo, no se puede pasar por alto el problema de salud más común de los trabajadores sedentarios, el dolor de espalda. Podemos distinguir entre las dos causas más comunes de dolor de espalda:</a:t>
            </a:r>
          </a:p>
          <a:p>
            <a:pPr algn="just"/>
            <a:endParaRPr lang="es-ES" sz="2000" dirty="0">
              <a:latin typeface="Calibri"/>
              <a:ea typeface="Calibri"/>
              <a:cs typeface="Calibri"/>
            </a:endParaRPr>
          </a:p>
          <a:p>
            <a:pPr marL="457200" indent="-457200" algn="just">
              <a:spcBef>
                <a:spcPts val="600"/>
              </a:spcBef>
              <a:buFont typeface="+mj-lt"/>
              <a:buAutoNum type="arabicPeriod"/>
            </a:pPr>
            <a:r>
              <a:rPr lang="es-ES" sz="2000" dirty="0">
                <a:latin typeface="Calibri"/>
                <a:ea typeface="Calibri"/>
                <a:cs typeface="Calibri"/>
              </a:rPr>
              <a:t>Nutrición insuficiente de los discos intervertebrales </a:t>
            </a:r>
          </a:p>
          <a:p>
            <a:pPr marL="457200" indent="-457200" algn="just">
              <a:spcBef>
                <a:spcPts val="600"/>
              </a:spcBef>
              <a:buFont typeface="+mj-lt"/>
              <a:buAutoNum type="arabicPeriod"/>
            </a:pPr>
            <a:r>
              <a:rPr lang="es-ES" sz="2000" dirty="0">
                <a:latin typeface="Calibri"/>
                <a:ea typeface="Calibri"/>
                <a:cs typeface="Calibri"/>
              </a:rPr>
              <a:t>Cambios degenerativos dentro de la columna vertebral </a:t>
            </a:r>
          </a:p>
          <a:p>
            <a:pPr algn="just"/>
            <a:r>
              <a:rPr lang="es-ES" sz="2000" dirty="0">
                <a:latin typeface="Calibri"/>
                <a:ea typeface="Calibri"/>
                <a:cs typeface="Calibri"/>
              </a:rPr>
              <a:t>
Al comprender el mecanismo de estas dos causas de dolor, podrá evitarlo más fácilmente.</a:t>
            </a:r>
            <a:endParaRPr lang="en-US" dirty="0"/>
          </a:p>
        </p:txBody>
      </p:sp>
    </p:spTree>
    <p:extLst>
      <p:ext uri="{BB962C8B-B14F-4D97-AF65-F5344CB8AC3E}">
        <p14:creationId xmlns:p14="http://schemas.microsoft.com/office/powerpoint/2010/main" val="2613398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mleczne, jedzenie&#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014997" y="401216"/>
            <a:ext cx="7888975" cy="821320"/>
          </a:xfrm>
        </p:spPr>
        <p:txBody>
          <a:bodyPr lIns="91440" tIns="45720" rIns="91440" bIns="45720" anchor="ctr">
            <a:noAutofit/>
          </a:bodyPr>
          <a:lstStyle/>
          <a:p>
            <a:pPr algn="r"/>
            <a:r>
              <a:rPr lang="es-ES" sz="2800" dirty="0">
                <a:latin typeface="Calibri"/>
                <a:ea typeface="Calibri"/>
                <a:cs typeface="Calibri"/>
              </a:rPr>
              <a:t>Nutrición insuficiente de los discos intervertebrales</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28</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5967711" y="1484072"/>
            <a:ext cx="5936261" cy="3889855"/>
          </a:xfrm>
        </p:spPr>
        <p:txBody>
          <a:bodyPr lIns="91440" tIns="45720" rIns="91440" bIns="45720" numCol="1" spcCol="288000" anchor="t">
            <a:noAutofit/>
          </a:bodyPr>
          <a:lstStyle/>
          <a:p>
            <a:pPr algn="just">
              <a:spcBef>
                <a:spcPts val="600"/>
              </a:spcBef>
            </a:pPr>
            <a:r>
              <a:rPr lang="es-ES" sz="1800" dirty="0">
                <a:latin typeface="Calibri"/>
                <a:ea typeface="Calibri"/>
                <a:cs typeface="Calibri"/>
              </a:rPr>
              <a:t>Los discos intervertebrales que separan las vértebras individuales de la columna vertebral son una estructura única en nuestro cuerpo. Esto se debe a que están muy mal abastecidos de sangre, la gran mayoría de su superficie no tiene vascularización, los vasos sanguíneos cubren solo sus bordes. Los nutrientes entran por difusión y se distribuyen profundamente en los discos intervertebrales.</a:t>
            </a:r>
          </a:p>
          <a:p>
            <a:pPr algn="just">
              <a:spcBef>
                <a:spcPts val="600"/>
              </a:spcBef>
            </a:pPr>
            <a:r>
              <a:rPr lang="es-ES" sz="1800" dirty="0">
                <a:latin typeface="Calibri"/>
                <a:ea typeface="Calibri"/>
                <a:cs typeface="Calibri"/>
              </a:rPr>
              <a:t>Es esencial mantener la columna vertebral móvil para que pueda nutrirse eficazmente. El deterioro del metabolismo del disco intervertebral como resultado de la inmovilidad de la columna vertebral promueve cambios degenerativos a largo plazo y, a corto plazo, conduce a una disminución del pH dentro de los discos intervertebrales. Esto provoca una serie de mecanismos que conducen a la sensación de dolor. El </a:t>
            </a:r>
            <a:r>
              <a:rPr lang="es-ES" sz="1800" b="1" dirty="0">
                <a:latin typeface="Calibri"/>
                <a:ea typeface="Calibri"/>
                <a:cs typeface="Calibri"/>
              </a:rPr>
              <a:t>dolor que se experimenta al estar sentado durante mucho tiempo es una alarma que nos informa de que la columna vertebral necesita ponerse en movimiento</a:t>
            </a:r>
            <a:r>
              <a:rPr lang="es-ES" sz="1800" dirty="0">
                <a:latin typeface="Calibri"/>
                <a:ea typeface="Calibri"/>
                <a:cs typeface="Calibri"/>
              </a:rPr>
              <a:t>.</a:t>
            </a:r>
            <a:endParaRPr lang="en-US" sz="1800" b="1" dirty="0">
              <a:latin typeface="Calibri"/>
              <a:cs typeface="Calibri"/>
            </a:endParaRPr>
          </a:p>
        </p:txBody>
      </p:sp>
    </p:spTree>
    <p:extLst>
      <p:ext uri="{BB962C8B-B14F-4D97-AF65-F5344CB8AC3E}">
        <p14:creationId xmlns:p14="http://schemas.microsoft.com/office/powerpoint/2010/main" val="2924682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ubrania, osoba, meble, stół&#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581332" y="383989"/>
            <a:ext cx="7329138" cy="890417"/>
          </a:xfrm>
        </p:spPr>
        <p:txBody>
          <a:bodyPr lIns="91440" tIns="45720" rIns="91440" bIns="45720" anchor="ctr">
            <a:noAutofit/>
          </a:bodyPr>
          <a:lstStyle/>
          <a:p>
            <a:pPr algn="r"/>
            <a:r>
              <a:rPr lang="es-ES" sz="2800">
                <a:latin typeface="Calibri"/>
                <a:ea typeface="Calibri"/>
                <a:cs typeface="Calibri"/>
              </a:rPr>
              <a:t>Cambios degenerativos en la columna vertebral</a:t>
            </a:r>
            <a:endParaRPr lang="pl-PL" sz="280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29</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096000" y="1376039"/>
            <a:ext cx="5807972" cy="4983126"/>
          </a:xfrm>
        </p:spPr>
        <p:txBody>
          <a:bodyPr lIns="91440" tIns="45720" rIns="91440" bIns="45720" numCol="1" spcCol="288000" anchor="t">
            <a:noAutofit/>
          </a:bodyPr>
          <a:lstStyle/>
          <a:p>
            <a:pPr algn="just">
              <a:spcBef>
                <a:spcPts val="600"/>
              </a:spcBef>
            </a:pPr>
            <a:r>
              <a:rPr lang="es-ES" sz="1800" dirty="0">
                <a:latin typeface="Calibri"/>
                <a:ea typeface="Calibri"/>
                <a:cs typeface="Calibri"/>
              </a:rPr>
              <a:t>Si descuidamos crónicamente la salud de la columna vertebral, pueden producirse una serie de cambios degenerativos dentro de ella. Dos de estos cambios son la degeneración del disco intervertebral o la degeneración de las articulaciones que conectan las vértebras individuales. La aparición de cambios degenerativos está particularmente influenciada por dos factores: </a:t>
            </a:r>
          </a:p>
          <a:p>
            <a:pPr marL="342900" indent="-342900" algn="just">
              <a:spcBef>
                <a:spcPts val="600"/>
              </a:spcBef>
              <a:buFont typeface="+mj-lt"/>
              <a:buAutoNum type="arabicPeriod"/>
            </a:pPr>
            <a:r>
              <a:rPr lang="es-ES" sz="1800" dirty="0">
                <a:latin typeface="Calibri"/>
                <a:ea typeface="Calibri"/>
                <a:cs typeface="Calibri"/>
              </a:rPr>
              <a:t>Falta de nutrición de los tejidos que conforman la columna vertebral descrita anteriormente</a:t>
            </a:r>
          </a:p>
          <a:p>
            <a:pPr marL="342900" indent="-342900" algn="just">
              <a:spcBef>
                <a:spcPts val="600"/>
              </a:spcBef>
              <a:buFont typeface="+mj-lt"/>
              <a:buAutoNum type="arabicPeriod"/>
            </a:pPr>
            <a:r>
              <a:rPr lang="es-ES" sz="1800" dirty="0">
                <a:latin typeface="Calibri"/>
                <a:ea typeface="Calibri"/>
                <a:cs typeface="Calibri"/>
              </a:rPr>
              <a:t>Sobrecarga crónica de la columna vertebral de forma no fisiológica como consecuencia de un desequilibrio muscular.</a:t>
            </a:r>
          </a:p>
          <a:p>
            <a:pPr algn="just">
              <a:spcBef>
                <a:spcPts val="600"/>
              </a:spcBef>
            </a:pPr>
            <a:r>
              <a:rPr lang="es-ES" sz="1800" dirty="0">
                <a:latin typeface="Calibri"/>
                <a:ea typeface="Calibri"/>
                <a:cs typeface="Calibri"/>
              </a:rPr>
              <a:t>La columna vertebral es una estructura fuerte, capaz de soportar cargas pesadas, siempre que funcione en condiciones biomecánicamente óptimas. Esto solo se puede lograr a través de un trabajo muscular eficiente y coordinado.</a:t>
            </a:r>
            <a:endParaRPr lang="en-US" sz="1800" dirty="0"/>
          </a:p>
        </p:txBody>
      </p:sp>
    </p:spTree>
    <p:extLst>
      <p:ext uri="{BB962C8B-B14F-4D97-AF65-F5344CB8AC3E}">
        <p14:creationId xmlns:p14="http://schemas.microsoft.com/office/powerpoint/2010/main" val="4284819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5" y="365821"/>
            <a:ext cx="5875885" cy="845139"/>
          </a:xfrm>
        </p:spPr>
        <p:txBody>
          <a:bodyPr/>
          <a:lstStyle/>
          <a:p>
            <a:r>
              <a:rPr lang="es-ES" dirty="0"/>
              <a:t>Bienvenido al curso de capacitación de DWW</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16115" y="2076671"/>
            <a:ext cx="5411755" cy="3476004"/>
          </a:xfrm>
        </p:spPr>
        <p:txBody>
          <a:bodyPr/>
          <a:lstStyle/>
          <a:p>
            <a:pPr algn="just"/>
            <a:r>
              <a:rPr lang="es-ES" sz="2400" dirty="0"/>
              <a:t>Bienvenidos al curso de Salud Física en el Teletrabajo. Este curso te familiarizará con los peligros potenciales de trabajar con un ordenador y te proporcionará estrategias eficaces sobre cómo minimizarlos. Además, aprenderá formas simples pero efectivas de mantener su bienestar mientras trabaja en un entorno de oficina.</a:t>
            </a:r>
            <a:endParaRPr lang="en-GB" sz="24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a:t>
            </a:fld>
            <a:endParaRPr lang="en-US" sz="1291"/>
          </a:p>
        </p:txBody>
      </p:sp>
      <p:pic>
        <p:nvPicPr>
          <p:cNvPr id="5" name="Picture Placeholder 4">
            <a:extLst>
              <a:ext uri="{FF2B5EF4-FFF2-40B4-BE49-F238E27FC236}">
                <a16:creationId xmlns:a16="http://schemas.microsoft.com/office/drawing/2014/main" id="{0C55F8B6-608E-F851-58B1-0B4AE774ABCB}"/>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Freeform 5">
            <a:extLst>
              <a:ext uri="{FF2B5EF4-FFF2-40B4-BE49-F238E27FC236}">
                <a16:creationId xmlns:a16="http://schemas.microsoft.com/office/drawing/2014/main" id="{8645DF19-C979-D376-93A7-FA7412540A72}"/>
              </a:ext>
            </a:extLst>
          </p:cNvPr>
          <p:cNvSpPr/>
          <p:nvPr/>
        </p:nvSpPr>
        <p:spPr>
          <a:xfrm>
            <a:off x="-1280470" y="307622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99679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braz zawierający biżuteria, Paciorek, sztuka, moda&#10;&#10;Opis wygenerowany automatycznie">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9920" y="10"/>
            <a:ext cx="4997496" cy="6868448"/>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7" y="440624"/>
            <a:ext cx="8279161" cy="842867"/>
          </a:xfrm>
        </p:spPr>
        <p:txBody>
          <a:bodyPr lIns="91440" tIns="45720" rIns="91440" bIns="45720" anchor="ctr">
            <a:normAutofit/>
          </a:bodyPr>
          <a:lstStyle/>
          <a:p>
            <a:r>
              <a:rPr lang="es-ES" sz="3200">
                <a:latin typeface="Calibri"/>
                <a:ea typeface="Calibri"/>
                <a:cs typeface="Calibri"/>
              </a:rPr>
              <a:t>Cambios degenerativos en la columna vertebral</a:t>
            </a:r>
            <a:endParaRPr lang="pl-PL"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537781" y="1482656"/>
            <a:ext cx="5558219" cy="4535589"/>
          </a:xfrm>
        </p:spPr>
        <p:txBody>
          <a:bodyPr lIns="91440" tIns="45720" rIns="91440" bIns="45720" numCol="1" spcCol="288000" anchor="t">
            <a:normAutofit/>
          </a:bodyPr>
          <a:lstStyle/>
          <a:p>
            <a:pPr algn="just"/>
            <a:r>
              <a:rPr lang="es-ES" sz="2000" dirty="0"/>
              <a:t>Sentarse debilita los glúteos y los músculos centrales en particular, pero para mantener una columna vertebral sana y funcional, se debe </a:t>
            </a:r>
            <a:r>
              <a:rPr lang="es-ES" sz="2000" b="1" dirty="0"/>
              <a:t>mantener el equilibrio muscular en todo el cuerpo</a:t>
            </a:r>
            <a:r>
              <a:rPr lang="en-US" sz="2000" b="1" dirty="0"/>
              <a:t>.</a:t>
            </a:r>
            <a:r>
              <a:rPr lang="en-US" sz="2000" b="1" dirty="0">
                <a:latin typeface="Calibri"/>
                <a:ea typeface="Calibri"/>
                <a:cs typeface="Calibri"/>
              </a:rPr>
              <a:t> </a:t>
            </a:r>
          </a:p>
          <a:p>
            <a:pPr algn="just"/>
            <a:endParaRPr lang="en-US" sz="2000" b="1" dirty="0">
              <a:latin typeface="Calibri"/>
              <a:ea typeface="Calibri"/>
              <a:cs typeface="Calibri"/>
            </a:endParaRPr>
          </a:p>
          <a:p>
            <a:pPr algn="just"/>
            <a:endParaRPr lang="en-US" sz="2000" b="1" dirty="0">
              <a:latin typeface="Calibri"/>
              <a:ea typeface="Calibri"/>
              <a:cs typeface="Calibri"/>
            </a:endParaRPr>
          </a:p>
          <a:p>
            <a:pPr algn="just"/>
            <a:endParaRPr lang="en-US" sz="2000" b="1" dirty="0">
              <a:latin typeface="Calibri"/>
              <a:ea typeface="Calibri"/>
              <a:cs typeface="Calibri"/>
            </a:endParaRPr>
          </a:p>
          <a:p>
            <a:pPr algn="just"/>
            <a:endParaRPr lang="en-US" sz="2000" b="1" dirty="0">
              <a:latin typeface="Calibri"/>
              <a:ea typeface="Calibri"/>
              <a:cs typeface="Calibri"/>
            </a:endParaRPr>
          </a:p>
          <a:p>
            <a:pPr algn="just"/>
            <a:endParaRPr lang="en-US" sz="2000" b="1" dirty="0">
              <a:latin typeface="Calibri"/>
              <a:ea typeface="Calibri"/>
              <a:cs typeface="Calibri"/>
            </a:endParaRPr>
          </a:p>
          <a:p>
            <a:pPr algn="just"/>
            <a:r>
              <a:rPr lang="es-ES" sz="2000" dirty="0"/>
              <a:t>Cada cuerpo es diferente. Para proteger su salud de la manera más efectiva posible, consulte a un fisioterapeuta para identificar sus eslabones débiles y aprender ejercicios para deshacerse de ellos.</a:t>
            </a:r>
            <a:endParaRPr lang="en-US" sz="2000" dirty="0"/>
          </a:p>
        </p:txBody>
      </p:sp>
      <p:sp>
        <p:nvSpPr>
          <p:cNvPr id="2" name="Prostokąt 1">
            <a:extLst>
              <a:ext uri="{FF2B5EF4-FFF2-40B4-BE49-F238E27FC236}">
                <a16:creationId xmlns:a16="http://schemas.microsoft.com/office/drawing/2014/main" id="{6A747926-0786-5BBE-95C0-DB0A8573F362}"/>
              </a:ext>
            </a:extLst>
          </p:cNvPr>
          <p:cNvSpPr/>
          <p:nvPr/>
        </p:nvSpPr>
        <p:spPr>
          <a:xfrm>
            <a:off x="0" y="3093494"/>
            <a:ext cx="5635690" cy="842868"/>
          </a:xfrm>
          <a:prstGeom prst="rect">
            <a:avLst/>
          </a:prstGeom>
          <a:solidFill>
            <a:srgbClr val="9420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sz="1100" dirty="0">
                <a:latin typeface="Calibri"/>
                <a:ea typeface="Calibri"/>
                <a:cs typeface="Calibri"/>
              </a:rPr>
              <a:t>Incluso si la columna vertebral ya está dañada irreversiblemente (los cambios degenerativos no se pueden revertir, solo podemos limitar su desarrollo), en la mayoría de los casos el método de terapia más eficaz será la implementación de ejercicios terapéuticos específicos bajo la guía de un especialista.</a:t>
            </a:r>
            <a:endParaRPr lang="en-US" sz="1100" dirty="0"/>
          </a:p>
        </p:txBody>
      </p:sp>
    </p:spTree>
    <p:extLst>
      <p:ext uri="{BB962C8B-B14F-4D97-AF65-F5344CB8AC3E}">
        <p14:creationId xmlns:p14="http://schemas.microsoft.com/office/powerpoint/2010/main" val="882205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soba planująca">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2337"/>
          <a:stretch/>
        </p:blipFill>
        <p:spPr>
          <a:xfrm flipH="1">
            <a:off x="6799920" y="10"/>
            <a:ext cx="4997496" cy="6868448"/>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6776598" cy="842867"/>
          </a:xfrm>
        </p:spPr>
        <p:txBody>
          <a:bodyPr lIns="91440" tIns="45720" rIns="91440" bIns="45720" anchor="ctr">
            <a:normAutofit fontScale="92500"/>
          </a:bodyPr>
          <a:lstStyle/>
          <a:p>
            <a:pPr>
              <a:lnSpc>
                <a:spcPct val="90000"/>
              </a:lnSpc>
            </a:pPr>
            <a:r>
              <a:rPr lang="es-ES" sz="3100"/>
              <a:t>¿Cuál es un nivel adecuado de actividad?</a:t>
            </a:r>
            <a:endParaRPr lang="pl-PL" sz="310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546652" y="1537855"/>
            <a:ext cx="5558219" cy="4879521"/>
          </a:xfrm>
        </p:spPr>
        <p:txBody>
          <a:bodyPr lIns="91440" tIns="45720" rIns="91440" bIns="45720" numCol="1" spcCol="288000" anchor="t">
            <a:normAutofit lnSpcReduction="10000"/>
          </a:bodyPr>
          <a:lstStyle/>
          <a:p>
            <a:pPr algn="just">
              <a:spcAft>
                <a:spcPts val="600"/>
              </a:spcAft>
            </a:pPr>
            <a:r>
              <a:rPr lang="es-ES" sz="2400" dirty="0">
                <a:latin typeface="Calibri"/>
                <a:ea typeface="Open Sans"/>
                <a:cs typeface="Calibri"/>
              </a:rPr>
              <a:t>Para responder a esta pregunta, vale la pena consultar las directrices de la OMS. La OMS recomienda la siguiente porción de actividad física semanalmente</a:t>
            </a:r>
            <a:r>
              <a:rPr lang="en-US" sz="2400" dirty="0">
                <a:latin typeface="Calibri"/>
                <a:ea typeface="Open Sans"/>
                <a:cs typeface="Calibri"/>
              </a:rPr>
              <a:t>:</a:t>
            </a:r>
          </a:p>
          <a:p>
            <a:pPr marL="342900" indent="-342900" algn="just">
              <a:spcAft>
                <a:spcPts val="600"/>
              </a:spcAft>
              <a:buSzPct val="90000"/>
              <a:buFont typeface="Czcionka systemowa (Regular)"/>
              <a:buChar char="►"/>
            </a:pPr>
            <a:r>
              <a:rPr lang="en-US" sz="2400" dirty="0" err="1">
                <a:latin typeface="Calibri"/>
                <a:ea typeface="Open Sans"/>
                <a:cs typeface="Calibri"/>
              </a:rPr>
              <a:t>Mínimo</a:t>
            </a:r>
            <a:r>
              <a:rPr lang="en-US" sz="2400" dirty="0">
                <a:latin typeface="Calibri"/>
                <a:ea typeface="Open Sans"/>
                <a:cs typeface="Calibri"/>
              </a:rPr>
              <a:t> de 150-300 </a:t>
            </a:r>
            <a:r>
              <a:rPr lang="en-US" sz="2400" dirty="0" err="1">
                <a:latin typeface="Calibri"/>
                <a:ea typeface="Open Sans"/>
                <a:cs typeface="Calibri"/>
              </a:rPr>
              <a:t>minutos</a:t>
            </a:r>
            <a:r>
              <a:rPr lang="en-US" sz="2400" dirty="0">
                <a:latin typeface="Calibri"/>
                <a:ea typeface="Open Sans"/>
                <a:cs typeface="Calibri"/>
              </a:rPr>
              <a:t> de </a:t>
            </a:r>
            <a:r>
              <a:rPr lang="en-US" sz="2400" dirty="0" err="1">
                <a:latin typeface="Calibri"/>
                <a:ea typeface="Open Sans"/>
                <a:cs typeface="Calibri"/>
              </a:rPr>
              <a:t>actividad</a:t>
            </a:r>
            <a:r>
              <a:rPr lang="en-US" sz="2400" dirty="0">
                <a:latin typeface="Calibri"/>
                <a:ea typeface="Open Sans"/>
                <a:cs typeface="Calibri"/>
              </a:rPr>
              <a:t> </a:t>
            </a:r>
            <a:r>
              <a:rPr lang="en-US" sz="2400" dirty="0" err="1">
                <a:latin typeface="Calibri"/>
                <a:ea typeface="Open Sans"/>
                <a:cs typeface="Calibri"/>
              </a:rPr>
              <a:t>aeróbica</a:t>
            </a:r>
            <a:r>
              <a:rPr lang="en-US" sz="2400" dirty="0">
                <a:latin typeface="Calibri"/>
                <a:ea typeface="Open Sans"/>
                <a:cs typeface="Calibri"/>
              </a:rPr>
              <a:t> de </a:t>
            </a:r>
            <a:r>
              <a:rPr lang="en-US" sz="2400" dirty="0" err="1">
                <a:latin typeface="Calibri"/>
                <a:ea typeface="Open Sans"/>
                <a:cs typeface="Calibri"/>
              </a:rPr>
              <a:t>intensidad</a:t>
            </a:r>
            <a:r>
              <a:rPr lang="en-US" sz="2400" dirty="0">
                <a:latin typeface="Calibri"/>
                <a:ea typeface="Open Sans"/>
                <a:cs typeface="Calibri"/>
              </a:rPr>
              <a:t> </a:t>
            </a:r>
            <a:r>
              <a:rPr lang="en-US" sz="2400" dirty="0" err="1">
                <a:latin typeface="Calibri"/>
                <a:ea typeface="Open Sans"/>
                <a:cs typeface="Calibri"/>
              </a:rPr>
              <a:t>moderada</a:t>
            </a:r>
            <a:r>
              <a:rPr lang="en-US" sz="2400" dirty="0">
                <a:latin typeface="Calibri"/>
                <a:ea typeface="Open Sans"/>
                <a:cs typeface="Calibri"/>
              </a:rPr>
              <a:t> o 75-150 </a:t>
            </a:r>
            <a:r>
              <a:rPr lang="en-US" sz="2400" dirty="0" err="1">
                <a:latin typeface="Calibri"/>
                <a:ea typeface="Open Sans"/>
                <a:cs typeface="Calibri"/>
              </a:rPr>
              <a:t>minutos</a:t>
            </a:r>
            <a:r>
              <a:rPr lang="en-US" sz="2400" dirty="0">
                <a:latin typeface="Calibri"/>
                <a:ea typeface="Open Sans"/>
                <a:cs typeface="Calibri"/>
              </a:rPr>
              <a:t> de </a:t>
            </a:r>
            <a:r>
              <a:rPr lang="en-US" sz="2400" dirty="0" err="1">
                <a:latin typeface="Calibri"/>
                <a:ea typeface="Open Sans"/>
                <a:cs typeface="Calibri"/>
              </a:rPr>
              <a:t>actividad</a:t>
            </a:r>
            <a:r>
              <a:rPr lang="en-US" sz="2400" dirty="0">
                <a:latin typeface="Calibri"/>
                <a:ea typeface="Open Sans"/>
                <a:cs typeface="Calibri"/>
              </a:rPr>
              <a:t> </a:t>
            </a:r>
            <a:r>
              <a:rPr lang="en-US" sz="2400" dirty="0" err="1">
                <a:latin typeface="Calibri"/>
                <a:ea typeface="Open Sans"/>
                <a:cs typeface="Calibri"/>
              </a:rPr>
              <a:t>aeróbica</a:t>
            </a:r>
            <a:r>
              <a:rPr lang="en-US" sz="2400" dirty="0">
                <a:latin typeface="Calibri"/>
                <a:ea typeface="Open Sans"/>
                <a:cs typeface="Calibri"/>
              </a:rPr>
              <a:t> de </a:t>
            </a:r>
            <a:r>
              <a:rPr lang="en-US" sz="2400" dirty="0" err="1">
                <a:latin typeface="Calibri"/>
                <a:ea typeface="Open Sans"/>
                <a:cs typeface="Calibri"/>
              </a:rPr>
              <a:t>intensidad</a:t>
            </a:r>
            <a:r>
              <a:rPr lang="en-US" sz="2400" dirty="0">
                <a:latin typeface="Calibri"/>
                <a:ea typeface="Open Sans"/>
                <a:cs typeface="Calibri"/>
              </a:rPr>
              <a:t> </a:t>
            </a:r>
            <a:r>
              <a:rPr lang="en-US" sz="2400" dirty="0" err="1">
                <a:latin typeface="Calibri"/>
                <a:ea typeface="Open Sans"/>
                <a:cs typeface="Calibri"/>
              </a:rPr>
              <a:t>moderada</a:t>
            </a:r>
            <a:r>
              <a:rPr lang="en-US" sz="2400" dirty="0">
                <a:latin typeface="Calibri"/>
                <a:ea typeface="Open Sans"/>
                <a:cs typeface="Calibri"/>
              </a:rPr>
              <a:t> a </a:t>
            </a:r>
            <a:r>
              <a:rPr lang="en-US" sz="2400" dirty="0" err="1">
                <a:latin typeface="Calibri"/>
                <a:ea typeface="Open Sans"/>
                <a:cs typeface="Calibri"/>
              </a:rPr>
              <a:t>alta</a:t>
            </a:r>
            <a:endParaRPr lang="en-US" sz="2400" dirty="0">
              <a:latin typeface="Calibri"/>
              <a:ea typeface="Open Sans"/>
              <a:cs typeface="Calibri"/>
            </a:endParaRPr>
          </a:p>
          <a:p>
            <a:pPr marL="342900" indent="-342900" algn="just">
              <a:spcAft>
                <a:spcPts val="600"/>
              </a:spcAft>
              <a:buSzPct val="90000"/>
              <a:buFont typeface="Czcionka systemowa (Regular)"/>
              <a:buChar char="►"/>
            </a:pPr>
            <a:r>
              <a:rPr lang="es-ES" sz="2400" dirty="0">
                <a:latin typeface="Calibri"/>
                <a:ea typeface="Open Sans"/>
                <a:cs typeface="Calibri"/>
              </a:rPr>
              <a:t>Ejercicios de fortalecimiento muscular de intensidad moderada o alta al menos 2 veces por semana</a:t>
            </a:r>
            <a:endParaRPr lang="en-US" sz="2400" dirty="0">
              <a:latin typeface="Calibri"/>
              <a:ea typeface="Open Sans"/>
              <a:cs typeface="Calibri"/>
            </a:endParaRPr>
          </a:p>
          <a:p>
            <a:pPr algn="just">
              <a:spcAft>
                <a:spcPts val="600"/>
              </a:spcAft>
              <a:buSzPct val="90000"/>
            </a:pPr>
            <a:r>
              <a:rPr lang="es-ES" sz="2400" dirty="0">
                <a:latin typeface="Calibri"/>
                <a:ea typeface="Open Sans"/>
                <a:cs typeface="Calibri"/>
              </a:rPr>
              <a:t>Para personas que no son muy sedentarias.</a:t>
            </a:r>
            <a:endParaRPr lang="en-US" sz="2400" dirty="0">
              <a:latin typeface="Calibri"/>
              <a:ea typeface="Open Sans"/>
              <a:cs typeface="Calibri"/>
            </a:endParaRPr>
          </a:p>
        </p:txBody>
      </p:sp>
    </p:spTree>
    <p:extLst>
      <p:ext uri="{BB962C8B-B14F-4D97-AF65-F5344CB8AC3E}">
        <p14:creationId xmlns:p14="http://schemas.microsoft.com/office/powerpoint/2010/main" val="3496384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osoba, ubrania, na wolnym powietrzu, Szorty&#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84297" y="388103"/>
            <a:ext cx="7019675" cy="712909"/>
          </a:xfrm>
        </p:spPr>
        <p:txBody>
          <a:bodyPr lIns="91440" tIns="45720" rIns="91440" bIns="45720" anchor="ctr">
            <a:noAutofit/>
          </a:bodyPr>
          <a:lstStyle/>
          <a:p>
            <a:pPr>
              <a:lnSpc>
                <a:spcPct val="90000"/>
              </a:lnSpc>
            </a:pPr>
            <a:r>
              <a:rPr lang="es-ES" sz="2800" dirty="0"/>
              <a:t>¿Cuál es un nivel adecuado de actividad?</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32</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096000" y="1194318"/>
            <a:ext cx="5737566" cy="3408855"/>
          </a:xfrm>
        </p:spPr>
        <p:txBody>
          <a:bodyPr lIns="91440" tIns="45720" rIns="91440" bIns="45720" numCol="1" spcCol="288000" anchor="t">
            <a:noAutofit/>
          </a:bodyPr>
          <a:lstStyle/>
          <a:p>
            <a:pPr algn="just">
              <a:spcBef>
                <a:spcPts val="1200"/>
              </a:spcBef>
            </a:pPr>
            <a:r>
              <a:rPr lang="es-ES" sz="2200" dirty="0">
                <a:latin typeface="Calibri"/>
                <a:ea typeface="Calibri"/>
                <a:cs typeface="Calibri"/>
              </a:rPr>
              <a:t>Las Directrices de la OMS sobre los niveles de actividad física establecen</a:t>
            </a:r>
            <a:r>
              <a:rPr lang="en-US" sz="2200" dirty="0">
                <a:latin typeface="Calibri"/>
                <a:ea typeface="Calibri"/>
                <a:cs typeface="Calibri"/>
              </a:rPr>
              <a:t>:</a:t>
            </a:r>
          </a:p>
          <a:p>
            <a:pPr algn="just">
              <a:spcBef>
                <a:spcPts val="1200"/>
              </a:spcBef>
            </a:pPr>
            <a:r>
              <a:rPr lang="en-US" sz="2200" i="1" dirty="0">
                <a:solidFill>
                  <a:srgbClr val="EE6A15"/>
                </a:solidFill>
                <a:latin typeface="Calibri"/>
                <a:ea typeface="Calibri"/>
                <a:cs typeface="Calibri"/>
              </a:rPr>
              <a:t>“</a:t>
            </a:r>
            <a:r>
              <a:rPr lang="es-ES" sz="2200" i="1" dirty="0">
                <a:solidFill>
                  <a:srgbClr val="EE6A15"/>
                </a:solidFill>
                <a:latin typeface="Calibri"/>
                <a:ea typeface="Calibri"/>
                <a:cs typeface="Calibri"/>
              </a:rPr>
              <a:t>Para ayudar a reducir los efectos perjudiciales de los altos niveles de comportamiento sedentario en la salud, los adultos deben tratar de hacer más de los niveles recomendados de actividad física de intensidad moderada a vigorosa</a:t>
            </a:r>
            <a:r>
              <a:rPr lang="en-US" sz="2200" i="1" dirty="0">
                <a:solidFill>
                  <a:srgbClr val="EE6A15"/>
                </a:solidFill>
                <a:latin typeface="Calibri"/>
                <a:ea typeface="Calibri"/>
                <a:cs typeface="Calibri"/>
              </a:rPr>
              <a:t>.”</a:t>
            </a:r>
            <a:endParaRPr lang="en-US" sz="2200" dirty="0">
              <a:latin typeface="Calibri"/>
              <a:cs typeface="Calibri"/>
            </a:endParaRPr>
          </a:p>
          <a:p>
            <a:pPr algn="just">
              <a:spcBef>
                <a:spcPts val="1200"/>
              </a:spcBef>
            </a:pPr>
            <a:r>
              <a:rPr lang="es-ES" sz="2200" dirty="0">
                <a:latin typeface="Calibri"/>
                <a:cs typeface="Calibri"/>
              </a:rPr>
              <a:t>Si tienes un trabajo sedentario, se recomienda un alto nivel de actividad física para evitar consecuencias para la salud. Se aconseja a las personas que realizan trabajos sedentarios que dupliquen su actividad con respecto al mínimo recomendado por la OMS</a:t>
            </a:r>
            <a:r>
              <a:rPr lang="en-US" sz="2200" dirty="0">
                <a:latin typeface="Calibri"/>
                <a:cs typeface="Calibri"/>
              </a:rPr>
              <a:t>.</a:t>
            </a: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785606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braz zawierający oczy, przybliżenie, rzęsa, organ&#10;&#10;Opis wygenerowany automatycznie">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9920" y="10"/>
            <a:ext cx="4993772" cy="6857990"/>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6776598" cy="842867"/>
          </a:xfrm>
        </p:spPr>
        <p:txBody>
          <a:bodyPr lIns="91440" tIns="45720" rIns="91440" bIns="45720" anchor="ctr">
            <a:normAutofit/>
          </a:bodyPr>
          <a:lstStyle/>
          <a:p>
            <a:pPr>
              <a:lnSpc>
                <a:spcPct val="90000"/>
              </a:lnSpc>
            </a:pPr>
            <a:r>
              <a:rPr lang="es-ES" sz="3200">
                <a:latin typeface="Calibri"/>
                <a:ea typeface="Calibri"/>
                <a:cs typeface="Calibri"/>
              </a:rPr>
              <a:t>¡No te olvides de tus ojos!</a:t>
            </a:r>
            <a:endParaRPr lang="pl-PL" sz="3200" dirty="0">
              <a:latin typeface="Calibri"/>
              <a:ea typeface="Calibri"/>
              <a:cs typeface="Calibri"/>
            </a:endParaRPr>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8308" y="1750039"/>
            <a:ext cx="5881194" cy="3883583"/>
          </a:xfrm>
        </p:spPr>
        <p:txBody>
          <a:bodyPr lIns="91440" tIns="45720" rIns="91440" bIns="45720" numCol="1" spcCol="288000" anchor="t">
            <a:normAutofit/>
          </a:bodyPr>
          <a:lstStyle/>
          <a:p>
            <a:pPr algn="just"/>
            <a:r>
              <a:rPr lang="es-ES" sz="2400">
                <a:ea typeface="Calibri"/>
              </a:rPr>
              <a:t>La agudeza visual es manejada por el pequeño pero crucial músculo ciliar, que es responsable de mover el ojo. Enfocar los ojos en un monitor durante largos períodos de tiempo afecta negativamente la salud ocular. Como parte de sus descansos activos, asegúrese de mover también los ojos: puede intentar mirar por la ventana, hacer ejercicios oculares o parpadear para aliviar el estrés ocular.</a:t>
            </a:r>
            <a:endParaRPr lang="en-US" sz="2400" dirty="0">
              <a:latin typeface="Calibri"/>
              <a:ea typeface="Calibri"/>
              <a:cs typeface="Calibri"/>
            </a:endParaRPr>
          </a:p>
        </p:txBody>
      </p:sp>
    </p:spTree>
    <p:extLst>
      <p:ext uri="{BB962C8B-B14F-4D97-AF65-F5344CB8AC3E}">
        <p14:creationId xmlns:p14="http://schemas.microsoft.com/office/powerpoint/2010/main" val="2449721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06</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a:t>SECCIÓN</a:t>
            </a:r>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a:latin typeface="Calibri"/>
                <a:ea typeface="Calibri"/>
                <a:cs typeface="Calibri"/>
              </a:rPr>
              <a:t>Casos de estudio</a:t>
            </a:r>
            <a:endParaRPr lang="pl-PL" b="1">
              <a:ea typeface="Calibri"/>
            </a:endParaRPr>
          </a:p>
        </p:txBody>
      </p:sp>
      <p:pic>
        <p:nvPicPr>
          <p:cNvPr id="6" name="Picture Placeholder 4" descr="Ręka trzymająca kawałek białej układanki na niebieskim tle">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2711869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3" descr="A screenshot of a computer&#10;&#10;Description automatically generated">
            <a:extLst>
              <a:ext uri="{FF2B5EF4-FFF2-40B4-BE49-F238E27FC236}">
                <a16:creationId xmlns:a16="http://schemas.microsoft.com/office/drawing/2014/main" id="{A8436A5A-BCE2-0DD2-2636-879683C598E9}"/>
              </a:ext>
            </a:extLst>
          </p:cNvPr>
          <p:cNvPicPr>
            <a:picLocks noGrp="1" noChangeAspect="1"/>
          </p:cNvPicPr>
          <p:nvPr>
            <p:ph type="pic" sz="quarter" idx="21"/>
          </p:nvPr>
        </p:nvPicPr>
        <p:blipFill rotWithShape="1">
          <a:blip r:embed="rId3"/>
          <a:srcRect l="10941" t="585" r="41392" b="-585"/>
          <a:stretch/>
        </p:blipFill>
        <p:spPr>
          <a:xfrm>
            <a:off x="884606" y="0"/>
            <a:ext cx="5004115" cy="6858007"/>
          </a:xfrm>
          <a:noFill/>
        </p:spPr>
      </p:pic>
      <p:sp>
        <p:nvSpPr>
          <p:cNvPr id="32" name="Text Placeholder 2">
            <a:extLst>
              <a:ext uri="{FF2B5EF4-FFF2-40B4-BE49-F238E27FC236}">
                <a16:creationId xmlns:a16="http://schemas.microsoft.com/office/drawing/2014/main" id="{AA0E6A64-0035-C44E-6B29-8A6917EBE50B}"/>
              </a:ext>
            </a:extLst>
          </p:cNvPr>
          <p:cNvSpPr>
            <a:spLocks noGrp="1"/>
          </p:cNvSpPr>
          <p:nvPr>
            <p:ph type="body" sz="quarter" idx="30"/>
          </p:nvPr>
        </p:nvSpPr>
        <p:spPr>
          <a:xfrm>
            <a:off x="4890795" y="221964"/>
            <a:ext cx="6776598" cy="645784"/>
          </a:xfrm>
        </p:spPr>
        <p:txBody>
          <a:bodyPr lIns="91440" tIns="45720" rIns="91440" bIns="45720">
            <a:normAutofit/>
          </a:bodyPr>
          <a:lstStyle/>
          <a:p>
            <a:r>
              <a:rPr lang="en-US" dirty="0">
                <a:latin typeface="Calibri"/>
                <a:ea typeface="Open Sans"/>
                <a:cs typeface="Calibri"/>
              </a:rPr>
              <a:t>CASO – CUCKOO APP</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5888722" y="979715"/>
            <a:ext cx="5781490" cy="5120736"/>
          </a:xfrm>
        </p:spPr>
        <p:txBody>
          <a:bodyPr lIns="91440" tIns="45720" rIns="91440" bIns="45720" numCol="1" spcCol="288000" anchor="t">
            <a:noAutofit/>
          </a:bodyPr>
          <a:lstStyle/>
          <a:p>
            <a:pPr algn="just">
              <a:spcBef>
                <a:spcPts val="1200"/>
              </a:spcBef>
            </a:pPr>
            <a:r>
              <a:rPr lang="es-ES" sz="1800" dirty="0" err="1">
                <a:latin typeface="Calibri"/>
                <a:ea typeface="Open Sans"/>
                <a:cs typeface="Calibri"/>
              </a:rPr>
              <a:t>Cuckoo</a:t>
            </a:r>
            <a:r>
              <a:rPr lang="es-ES" sz="1800" dirty="0">
                <a:latin typeface="Calibri"/>
                <a:ea typeface="Open Sans"/>
                <a:cs typeface="Calibri"/>
              </a:rPr>
              <a:t> es una aplicación de bienestar adaptada al lugar de trabajo actual. Es una aplicación </a:t>
            </a:r>
            <a:r>
              <a:rPr lang="es-ES" sz="1800" dirty="0" err="1">
                <a:latin typeface="Calibri"/>
                <a:ea typeface="Open Sans"/>
                <a:cs typeface="Calibri"/>
              </a:rPr>
              <a:t>gamificada</a:t>
            </a:r>
            <a:r>
              <a:rPr lang="es-ES" sz="1800" dirty="0">
                <a:latin typeface="Calibri"/>
                <a:ea typeface="Open Sans"/>
                <a:cs typeface="Calibri"/>
              </a:rPr>
              <a:t> y fácil de usar que recompensa los descansos saludables</a:t>
            </a:r>
            <a:r>
              <a:rPr lang="en-US" sz="1800" dirty="0">
                <a:latin typeface="Calibri"/>
                <a:ea typeface="Open Sans"/>
                <a:cs typeface="Calibri"/>
              </a:rPr>
              <a:t>.</a:t>
            </a:r>
            <a:endParaRPr lang="en-US" sz="1800" dirty="0">
              <a:solidFill>
                <a:srgbClr val="000000"/>
              </a:solidFill>
              <a:latin typeface="Calibri"/>
              <a:ea typeface="Open Sans"/>
              <a:cs typeface="Calibri"/>
            </a:endParaRPr>
          </a:p>
          <a:p>
            <a:pPr algn="just">
              <a:spcBef>
                <a:spcPts val="1200"/>
              </a:spcBef>
            </a:pPr>
            <a:r>
              <a:rPr lang="es-ES" sz="1800" dirty="0">
                <a:solidFill>
                  <a:srgbClr val="000000"/>
                </a:solidFill>
                <a:latin typeface="Calibri"/>
                <a:ea typeface="Open Sans"/>
                <a:cs typeface="Calibri"/>
              </a:rPr>
              <a:t>En 2018, el Instituto Finlandés de Salud Ocupacional realizó un estudio sobre el uso de </a:t>
            </a:r>
            <a:r>
              <a:rPr lang="es-ES" sz="1800" dirty="0" err="1">
                <a:solidFill>
                  <a:srgbClr val="000000"/>
                </a:solidFill>
                <a:latin typeface="Calibri"/>
                <a:ea typeface="Open Sans"/>
                <a:cs typeface="Calibri"/>
              </a:rPr>
              <a:t>Cuckoo</a:t>
            </a:r>
            <a:r>
              <a:rPr lang="es-ES" sz="1800" dirty="0">
                <a:solidFill>
                  <a:srgbClr val="000000"/>
                </a:solidFill>
                <a:latin typeface="Calibri"/>
                <a:ea typeface="Open Sans"/>
                <a:cs typeface="Calibri"/>
              </a:rPr>
              <a:t> y su impacto positivo en las empresas. La aplicación disminuyó dos días de licencia por enfermedad por empleado por año en promedio. También disminuyó el tiempo que los empleados pasaban sentados en el trabajo en 30 minutos por día</a:t>
            </a:r>
            <a:r>
              <a:rPr lang="en-US" sz="1800" dirty="0">
                <a:solidFill>
                  <a:srgbClr val="000000"/>
                </a:solidFill>
                <a:latin typeface="Calibri"/>
                <a:ea typeface="Open Sans"/>
                <a:cs typeface="Calibri"/>
              </a:rPr>
              <a:t>. </a:t>
            </a:r>
            <a:r>
              <a:rPr lang="es-ES" sz="1800" dirty="0">
                <a:solidFill>
                  <a:srgbClr val="000000"/>
                </a:solidFill>
                <a:latin typeface="Calibri"/>
                <a:ea typeface="Open Sans"/>
                <a:cs typeface="Calibri"/>
              </a:rPr>
              <a:t>Estos beneficios conducen también a un crecimiento de la productividad de 1,5 € por hora y a un ahorro de hasta 100.000 € al año en una empresa con 100 empleados. Estos son solo algunos de los beneficios de agregar descansos de movimiento y recuperación a los días de trabajo</a:t>
            </a:r>
            <a:r>
              <a:rPr lang="en-US" sz="1800" dirty="0">
                <a:solidFill>
                  <a:srgbClr val="000000"/>
                </a:solidFill>
                <a:latin typeface="Calibri"/>
                <a:ea typeface="Open Sans"/>
                <a:cs typeface="Calibri"/>
              </a:rPr>
              <a:t>.</a:t>
            </a:r>
            <a:endParaRPr lang="en-US" sz="1800" dirty="0"/>
          </a:p>
          <a:p>
            <a:pPr algn="just">
              <a:spcBef>
                <a:spcPts val="1200"/>
              </a:spcBef>
            </a:pPr>
            <a:r>
              <a:rPr lang="es-ES" sz="1800" dirty="0" err="1">
                <a:latin typeface="Calibri"/>
                <a:ea typeface="Open Sans"/>
                <a:cs typeface="Calibri"/>
              </a:rPr>
              <a:t>Cuckoo</a:t>
            </a:r>
            <a:r>
              <a:rPr lang="es-ES" sz="1800" dirty="0">
                <a:latin typeface="Calibri"/>
                <a:ea typeface="Open Sans"/>
                <a:cs typeface="Calibri"/>
              </a:rPr>
              <a:t> no es la única aplicación para este propósito y los mismos principios se pueden aplicar por diferentes métodos</a:t>
            </a:r>
            <a:r>
              <a:rPr lang="en-US" sz="1800" dirty="0">
                <a:latin typeface="Calibri"/>
                <a:ea typeface="Open Sans"/>
                <a:cs typeface="Calibri"/>
              </a:rPr>
              <a:t>.</a:t>
            </a:r>
            <a:endParaRPr lang="en-US" sz="1800" dirty="0"/>
          </a:p>
          <a:p>
            <a:pPr algn="just">
              <a:spcBef>
                <a:spcPts val="600"/>
              </a:spcBef>
            </a:pPr>
            <a:endParaRPr lang="en-US" sz="1800" dirty="0"/>
          </a:p>
        </p:txBody>
      </p:sp>
      <p:sp>
        <p:nvSpPr>
          <p:cNvPr id="2" name="TextBox 1">
            <a:extLst>
              <a:ext uri="{FF2B5EF4-FFF2-40B4-BE49-F238E27FC236}">
                <a16:creationId xmlns:a16="http://schemas.microsoft.com/office/drawing/2014/main" id="{91003D2B-3051-BF04-8447-3AFA98892B7D}"/>
              </a:ext>
            </a:extLst>
          </p:cNvPr>
          <p:cNvSpPr txBox="1"/>
          <p:nvPr/>
        </p:nvSpPr>
        <p:spPr>
          <a:xfrm>
            <a:off x="9262862" y="5958104"/>
            <a:ext cx="2404531" cy="2846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50" i="1" dirty="0">
                <a:latin typeface="Calibri"/>
                <a:cs typeface="Calibri"/>
              </a:rPr>
              <a:t>Fuente: </a:t>
            </a:r>
            <a:r>
              <a:rPr lang="en-US" sz="1250" i="1" dirty="0">
                <a:solidFill>
                  <a:schemeClr val="accent3"/>
                </a:solidFill>
                <a:latin typeface="Calibri"/>
                <a:cs typeface="Calibri"/>
                <a:hlinkClick r:id="rId4">
                  <a:extLst>
                    <a:ext uri="{A12FA001-AC4F-418D-AE19-62706E023703}">
                      <ahyp:hlinkClr xmlns:ahyp="http://schemas.microsoft.com/office/drawing/2018/hyperlinkcolor" val="tx"/>
                    </a:ext>
                  </a:extLst>
                </a:hlinkClick>
              </a:rPr>
              <a:t>https://cuckoo.fi/en</a:t>
            </a:r>
            <a:r>
              <a:rPr lang="en-US" sz="1250" i="1" dirty="0">
                <a:solidFill>
                  <a:schemeClr val="accent3"/>
                </a:solidFill>
                <a:latin typeface="Calibri"/>
                <a:cs typeface="Calibri"/>
              </a:rPr>
              <a:t> </a:t>
            </a:r>
            <a:endParaRPr lang="en-US" sz="1250" i="1" dirty="0">
              <a:solidFill>
                <a:schemeClr val="accent3"/>
              </a:solidFill>
              <a:latin typeface="Calibri"/>
              <a:ea typeface="+mn-lt"/>
              <a:cs typeface="Calibri"/>
            </a:endParaRPr>
          </a:p>
        </p:txBody>
      </p:sp>
    </p:spTree>
    <p:extLst>
      <p:ext uri="{BB962C8B-B14F-4D97-AF65-F5344CB8AC3E}">
        <p14:creationId xmlns:p14="http://schemas.microsoft.com/office/powerpoint/2010/main" val="2364271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2">
            <a:extLst>
              <a:ext uri="{FF2B5EF4-FFF2-40B4-BE49-F238E27FC236}">
                <a16:creationId xmlns:a16="http://schemas.microsoft.com/office/drawing/2014/main" id="{AA0E6A64-0035-C44E-6B29-8A6917EBE50B}"/>
              </a:ext>
            </a:extLst>
          </p:cNvPr>
          <p:cNvSpPr>
            <a:spLocks noGrp="1"/>
          </p:cNvSpPr>
          <p:nvPr>
            <p:ph type="body" sz="quarter" idx="30"/>
          </p:nvPr>
        </p:nvSpPr>
        <p:spPr/>
        <p:txBody>
          <a:bodyPr lIns="91440" tIns="45720" rIns="91440" bIns="45720" anchor="t">
            <a:normAutofit fontScale="77500" lnSpcReduction="20000"/>
          </a:bodyPr>
          <a:lstStyle/>
          <a:p>
            <a:pPr algn="ctr"/>
            <a:r>
              <a:rPr lang="es-ES" dirty="0">
                <a:latin typeface="Calibri"/>
                <a:ea typeface="Open Sans"/>
                <a:cs typeface="Calibri"/>
              </a:rPr>
              <a:t>APPS DE DESCANSO: PERSPECTIVAS INDIVIDUALES Y DE LA EMPRESA</a:t>
            </a:r>
            <a:endParaRPr lang="en-US" dirty="0">
              <a:latin typeface="Calibri"/>
              <a:ea typeface="Open Sans"/>
              <a:cs typeface="Calibri"/>
            </a:endParaRP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p:txBody>
          <a:bodyPr lIns="91440" tIns="45720" rIns="91440" bIns="45720" numCol="1" spcCol="288000" anchor="t">
            <a:normAutofit lnSpcReduction="10000"/>
          </a:bodyPr>
          <a:lstStyle/>
          <a:p>
            <a:pPr algn="just"/>
            <a:r>
              <a:rPr lang="es-ES" sz="1600" dirty="0">
                <a:latin typeface="Calibri"/>
                <a:ea typeface="Calibri"/>
                <a:cs typeface="Calibri"/>
              </a:rPr>
              <a:t>La instalación de una aplicación que recuerda tomar descansos de un minuto para ejercitar el cuerpo y los ojos ha reducido significativamente la incomodidad de sentarse frente a una computadora durante largos períodos de tiempo. El desarrollo de hábitos para aumentar la cantidad de caminatas durante el día aumentó significativamente el recuento promedio de pasos diarios sin pasar grandes cantidades de tiempo haciéndolo</a:t>
            </a:r>
            <a:r>
              <a:rPr lang="en-US" sz="1600" dirty="0">
                <a:latin typeface="Calibri"/>
                <a:ea typeface="Calibri"/>
                <a:cs typeface="Calibri"/>
              </a:rPr>
              <a:t>.</a:t>
            </a:r>
          </a:p>
          <a:p>
            <a:pPr algn="just"/>
            <a:endParaRPr lang="en-US" sz="1600" dirty="0">
              <a:latin typeface="Calibri"/>
              <a:ea typeface="Calibri"/>
              <a:cs typeface="Calibri"/>
            </a:endParaRPr>
          </a:p>
          <a:p>
            <a:pPr algn="just"/>
            <a:r>
              <a:rPr lang="es-ES" sz="1600" dirty="0">
                <a:latin typeface="Calibri"/>
                <a:ea typeface="Calibri"/>
                <a:cs typeface="Calibri"/>
              </a:rPr>
              <a:t>Añadir el ejercicio específico recomendado por un fisioterapeuta y desplazarse al trabajo en bicicleta ha eliminado el dolor articular. La mejora de la condición física permite jugar libremente con los niños y descubrir nuevas y emocionantes actividades. Además, un mayor NEAT como resultado de las actividades anteriores ayuda a mantener el peso corporal en un nivel saludable</a:t>
            </a:r>
            <a:r>
              <a:rPr lang="en-US" sz="1600" dirty="0">
                <a:latin typeface="Calibri"/>
                <a:ea typeface="Calibri"/>
                <a:cs typeface="Calibri"/>
              </a:rPr>
              <a:t>.</a:t>
            </a:r>
            <a:endParaRPr lang="pl-PL" sz="1600" dirty="0">
              <a:latin typeface="Open Sans" panose="020B0606030504020204" pitchFamily="34" charset="0"/>
              <a:cs typeface="Calibri"/>
            </a:endParaRPr>
          </a:p>
          <a:p>
            <a:pPr algn="just"/>
            <a:endParaRPr lang="en-US" sz="1600" dirty="0">
              <a:latin typeface="Calibri"/>
              <a:cs typeface="Calibri"/>
            </a:endParaRPr>
          </a:p>
          <a:p>
            <a:pPr algn="just"/>
            <a:r>
              <a:rPr lang="es-ES" sz="1600" dirty="0">
                <a:latin typeface="Calibri"/>
                <a:ea typeface="Open Sans"/>
                <a:cs typeface="Calibri"/>
              </a:rPr>
              <a:t>La implementación de pausas activas, que los empleados pueden pasar en el </a:t>
            </a:r>
            <a:r>
              <a:rPr lang="es-ES" sz="1600" dirty="0" err="1">
                <a:latin typeface="Calibri"/>
                <a:ea typeface="Open Sans"/>
                <a:cs typeface="Calibri"/>
              </a:rPr>
              <a:t>minigimnasio</a:t>
            </a:r>
            <a:r>
              <a:rPr lang="es-ES" sz="1600" dirty="0">
                <a:latin typeface="Calibri"/>
                <a:ea typeface="Open Sans"/>
                <a:cs typeface="Calibri"/>
              </a:rPr>
              <a:t> de la empresa, y la atención a la ergonomía de los puestos de trabajo han reducido las bajas laborales relacionadas con el dolor de espalda y han aumentado la productividad. La suscripción médica a los servicios de fisioterapia ofrecidos en el paquete social permite a los empleados encontrar tempranamente eslabones débiles en el sistema musculoesquelético, evitando el desarrollo de problemas que podrían dejarlos sin trabajo. La eficacia de la prevención musculoesquelética también se ve reforzada por la contribución financiera ofrecida a los empleados para actividades deportivas</a:t>
            </a:r>
            <a:r>
              <a:rPr lang="en-US" sz="1600" dirty="0">
                <a:latin typeface="Calibri"/>
                <a:ea typeface="Open Sans"/>
                <a:cs typeface="Calibri"/>
              </a:rPr>
              <a:t>.</a:t>
            </a:r>
          </a:p>
          <a:p>
            <a:pPr algn="just"/>
            <a:endParaRPr lang="en-US" sz="1600" dirty="0">
              <a:latin typeface="Calibri"/>
              <a:ea typeface="Open Sans"/>
              <a:cs typeface="Calibri"/>
            </a:endParaRPr>
          </a:p>
          <a:p>
            <a:pPr algn="just"/>
            <a:r>
              <a:rPr lang="es-ES" sz="1600" dirty="0">
                <a:latin typeface="Calibri"/>
                <a:ea typeface="Open Sans"/>
                <a:cs typeface="Calibri"/>
              </a:rPr>
              <a:t>Los costos de estas medidas son menores que las pérdidas asociadas con los problemas de salud que se desarrollan como resultado de un estilo de trabajo sedentario</a:t>
            </a:r>
            <a:r>
              <a:rPr lang="en-US" sz="1600" dirty="0">
                <a:latin typeface="Calibri"/>
                <a:ea typeface="Open Sans"/>
                <a:cs typeface="Calibri"/>
              </a:rPr>
              <a:t>.</a:t>
            </a:r>
            <a:endParaRPr lang="pl-PL" sz="1600" dirty="0">
              <a:latin typeface="Calibri"/>
              <a:ea typeface="Open Sans"/>
              <a:cs typeface="Calibri"/>
            </a:endParaRPr>
          </a:p>
        </p:txBody>
      </p:sp>
    </p:spTree>
    <p:extLst>
      <p:ext uri="{BB962C8B-B14F-4D97-AF65-F5344CB8AC3E}">
        <p14:creationId xmlns:p14="http://schemas.microsoft.com/office/powerpoint/2010/main" val="3586783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07</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a:t>SECCIÓN</a:t>
            </a:r>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dirty="0">
                <a:latin typeface="Calibri"/>
                <a:ea typeface="Calibri"/>
                <a:cs typeface="Calibri"/>
              </a:rPr>
              <a:t>Fuentes y </a:t>
            </a:r>
            <a:r>
              <a:rPr lang="en-US" b="1" dirty="0" err="1">
                <a:latin typeface="Calibri"/>
                <a:ea typeface="Calibri"/>
                <a:cs typeface="Calibri"/>
              </a:rPr>
              <a:t>ejercicios</a:t>
            </a:r>
            <a:endParaRPr lang="pl-PL" b="1" dirty="0">
              <a:ea typeface="Calibri"/>
            </a:endParaRPr>
          </a:p>
        </p:txBody>
      </p:sp>
      <p:pic>
        <p:nvPicPr>
          <p:cNvPr id="8" name="Picture Placeholder 7">
            <a:extLst>
              <a:ext uri="{FF2B5EF4-FFF2-40B4-BE49-F238E27FC236}">
                <a16:creationId xmlns:a16="http://schemas.microsoft.com/office/drawing/2014/main" id="{86F8BA73-4749-A0F5-A89B-C0C7B11FB17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27092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58919C3-9A02-19A6-D5BF-70468BBA3B58}"/>
              </a:ext>
            </a:extLst>
          </p:cNvPr>
          <p:cNvSpPr>
            <a:spLocks noGrp="1"/>
          </p:cNvSpPr>
          <p:nvPr>
            <p:ph type="body" sz="quarter" idx="30"/>
          </p:nvPr>
        </p:nvSpPr>
        <p:spPr>
          <a:xfrm>
            <a:off x="2363461" y="676344"/>
            <a:ext cx="7465079" cy="723352"/>
          </a:xfrm>
        </p:spPr>
        <p:txBody>
          <a:bodyPr lIns="91440" tIns="45720" rIns="91440" bIns="45720">
            <a:normAutofit/>
          </a:bodyPr>
          <a:lstStyle/>
          <a:p>
            <a:r>
              <a:rPr lang="en-US" dirty="0"/>
              <a:t>EJERCICIOS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2363461" y="1694964"/>
            <a:ext cx="7465079" cy="2654613"/>
          </a:xfrm>
        </p:spPr>
        <p:txBody>
          <a:bodyPr lIns="91440" tIns="45720" rIns="91440" bIns="45720" numCol="1" spcCol="288000" anchor="t">
            <a:normAutofit fontScale="92500" lnSpcReduction="20000"/>
          </a:bodyPr>
          <a:lstStyle/>
          <a:p>
            <a:pPr>
              <a:spcAft>
                <a:spcPts val="600"/>
              </a:spcAft>
            </a:pPr>
            <a:r>
              <a:rPr lang="es-ES" dirty="0"/>
              <a:t>Echa un vistazo a nuestras sugerencias de ejercicios para reducir los efectos negativos del trabajo sedentario</a:t>
            </a:r>
            <a:r>
              <a:rPr lang="en-US" dirty="0"/>
              <a:t>:</a:t>
            </a:r>
          </a:p>
          <a:p>
            <a:pPr>
              <a:spcAft>
                <a:spcPts val="600"/>
              </a:spcAft>
            </a:pPr>
            <a:br>
              <a:rPr lang="en-US" dirty="0"/>
            </a:br>
            <a:r>
              <a:rPr lang="es-ES" dirty="0">
                <a:hlinkClick r:id="rId2"/>
              </a:rPr>
              <a:t>Respiración diafragmática con movilización espinal en flexión-extensión</a:t>
            </a:r>
            <a:endParaRPr lang="en-US" dirty="0"/>
          </a:p>
          <a:p>
            <a:pPr>
              <a:spcAft>
                <a:spcPts val="600"/>
              </a:spcAft>
            </a:pPr>
            <a:r>
              <a:rPr lang="es-ES" dirty="0">
                <a:hlinkClick r:id="rId3"/>
              </a:rPr>
              <a:t>Rotación de la columna vertebral con movilización de isquiotibiales</a:t>
            </a:r>
            <a:endParaRPr lang="en-US" dirty="0"/>
          </a:p>
          <a:p>
            <a:pPr>
              <a:spcAft>
                <a:spcPts val="600"/>
              </a:spcAft>
            </a:pPr>
            <a:r>
              <a:rPr lang="en-US" dirty="0">
                <a:hlinkClick r:id="rId4"/>
              </a:rPr>
              <a:t>Ejercicios de </a:t>
            </a:r>
            <a:r>
              <a:rPr lang="en-US" dirty="0" err="1">
                <a:hlinkClick r:id="rId4"/>
              </a:rPr>
              <a:t>acomodación</a:t>
            </a:r>
            <a:r>
              <a:rPr lang="en-US" dirty="0">
                <a:hlinkClick r:id="rId4"/>
              </a:rPr>
              <a:t> ocular</a:t>
            </a:r>
            <a:endParaRPr lang="en-US" dirty="0"/>
          </a:p>
        </p:txBody>
      </p:sp>
      <p:pic>
        <p:nvPicPr>
          <p:cNvPr id="13" name="Picture 11" descr="The radiologic figure of a skeleton">
            <a:extLst>
              <a:ext uri="{FF2B5EF4-FFF2-40B4-BE49-F238E27FC236}">
                <a16:creationId xmlns:a16="http://schemas.microsoft.com/office/drawing/2014/main" id="{F26D4170-7187-428E-3857-FD9E3351199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b="-2"/>
          <a:stretch/>
        </p:blipFill>
        <p:spPr>
          <a:xfrm>
            <a:off x="20" y="10"/>
            <a:ext cx="12191980" cy="685799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noFill/>
        </p:spPr>
      </p:pic>
    </p:spTree>
    <p:extLst>
      <p:ext uri="{BB962C8B-B14F-4D97-AF65-F5344CB8AC3E}">
        <p14:creationId xmlns:p14="http://schemas.microsoft.com/office/powerpoint/2010/main" val="169141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75AA26E-387F-B08E-B99C-10A35159A924}"/>
              </a:ext>
            </a:extLst>
          </p:cNvPr>
          <p:cNvSpPr>
            <a:spLocks noGrp="1"/>
          </p:cNvSpPr>
          <p:nvPr>
            <p:ph type="body" sz="quarter" idx="30"/>
          </p:nvPr>
        </p:nvSpPr>
        <p:spPr/>
        <p:txBody>
          <a:bodyPr/>
          <a:lstStyle/>
          <a:p>
            <a:r>
              <a:rPr lang="en-US" dirty="0"/>
              <a:t>FUENTES ADICIONALES</a:t>
            </a:r>
          </a:p>
        </p:txBody>
      </p:sp>
      <p:sp>
        <p:nvSpPr>
          <p:cNvPr id="3" name="Symbol zastępczy tekstu 2">
            <a:extLst>
              <a:ext uri="{FF2B5EF4-FFF2-40B4-BE49-F238E27FC236}">
                <a16:creationId xmlns:a16="http://schemas.microsoft.com/office/drawing/2014/main" id="{00729A6F-AABB-1371-D787-43B851160FD1}"/>
              </a:ext>
            </a:extLst>
          </p:cNvPr>
          <p:cNvSpPr>
            <a:spLocks noGrp="1"/>
          </p:cNvSpPr>
          <p:nvPr>
            <p:ph type="body" sz="quarter" idx="48"/>
          </p:nvPr>
        </p:nvSpPr>
        <p:spPr>
          <a:xfrm>
            <a:off x="2336799" y="1228436"/>
            <a:ext cx="7465079" cy="3130378"/>
          </a:xfrm>
        </p:spPr>
        <p:txBody>
          <a:bodyPr/>
          <a:lstStyle/>
          <a:p>
            <a:pPr>
              <a:spcAft>
                <a:spcPts val="600"/>
              </a:spcAft>
            </a:pPr>
            <a:r>
              <a:rPr lang="es-ES" sz="1800" b="1" dirty="0"/>
              <a:t>Si te interesa este tema y quieres saber más, consulta nuestras fuentes recomendadas que proporcionan información fiable sobre salud</a:t>
            </a:r>
            <a:r>
              <a:rPr lang="en-US" sz="1800" b="1" dirty="0"/>
              <a:t>: </a:t>
            </a:r>
          </a:p>
          <a:p>
            <a:pPr>
              <a:spcAft>
                <a:spcPts val="600"/>
              </a:spcAft>
            </a:pPr>
            <a:r>
              <a:rPr lang="en-US" sz="1800" dirty="0">
                <a:hlinkClick r:id="rId2"/>
              </a:rPr>
              <a:t>Facebook</a:t>
            </a:r>
            <a:r>
              <a:rPr lang="en-US" sz="1800" dirty="0"/>
              <a:t>, </a:t>
            </a:r>
            <a:r>
              <a:rPr lang="en-US" sz="1800" dirty="0">
                <a:hlinkClick r:id="rId3"/>
              </a:rPr>
              <a:t>Instagram</a:t>
            </a:r>
            <a:r>
              <a:rPr lang="en-US" sz="1800" dirty="0"/>
              <a:t> y </a:t>
            </a:r>
            <a:r>
              <a:rPr lang="en-US" sz="1800" dirty="0">
                <a:hlinkClick r:id="rId4"/>
              </a:rPr>
              <a:t>web</a:t>
            </a:r>
            <a:r>
              <a:rPr lang="en-US" sz="1800" dirty="0"/>
              <a:t> de "Movement Inspired" - </a:t>
            </a:r>
            <a:r>
              <a:rPr lang="en-US" sz="1800" dirty="0" err="1"/>
              <a:t>los</a:t>
            </a:r>
            <a:r>
              <a:rPr lang="en-US" sz="1800" dirty="0"/>
              <a:t> </a:t>
            </a:r>
            <a:r>
              <a:rPr lang="en-US" sz="1800" dirty="0" err="1"/>
              <a:t>autores</a:t>
            </a:r>
            <a:r>
              <a:rPr lang="en-US" sz="1800" dirty="0"/>
              <a:t> de </a:t>
            </a:r>
            <a:r>
              <a:rPr lang="en-US" sz="1800" dirty="0" err="1"/>
              <a:t>este</a:t>
            </a:r>
            <a:r>
              <a:rPr lang="en-US" sz="1800" dirty="0"/>
              <a:t> </a:t>
            </a:r>
            <a:r>
              <a:rPr lang="en-US" sz="1800" dirty="0" err="1"/>
              <a:t>módulo</a:t>
            </a:r>
            <a:endParaRPr lang="en-US" sz="1800" dirty="0"/>
          </a:p>
          <a:p>
            <a:pPr>
              <a:spcAft>
                <a:spcPts val="600"/>
              </a:spcAft>
            </a:pPr>
            <a:r>
              <a:rPr lang="es-ES" sz="1800" dirty="0">
                <a:hlinkClick r:id="rId5"/>
              </a:rPr>
              <a:t>Web Ejecutiva de Salud y Seguridad</a:t>
            </a:r>
            <a:endParaRPr lang="en-US" sz="1800" dirty="0"/>
          </a:p>
          <a:p>
            <a:pPr>
              <a:spcAft>
                <a:spcPts val="600"/>
              </a:spcAft>
            </a:pPr>
            <a:r>
              <a:rPr lang="es-ES" sz="1800" dirty="0">
                <a:hlinkClick r:id="rId5"/>
              </a:rPr>
              <a:t>Directrices de la OMS sobre la actividad física</a:t>
            </a:r>
            <a:endParaRPr lang="es-ES" sz="1800" dirty="0"/>
          </a:p>
          <a:p>
            <a:pPr>
              <a:spcAft>
                <a:spcPts val="600"/>
              </a:spcAft>
            </a:pPr>
            <a:r>
              <a:rPr lang="en-US" sz="1800" dirty="0">
                <a:hlinkClick r:id="rId6"/>
              </a:rPr>
              <a:t>Mayo Clinic YT Channel</a:t>
            </a:r>
            <a:endParaRPr lang="en-US" sz="1800" dirty="0"/>
          </a:p>
          <a:p>
            <a:pPr>
              <a:spcAft>
                <a:spcPts val="600"/>
              </a:spcAft>
            </a:pPr>
            <a:r>
              <a:rPr lang="en-US" sz="1800" dirty="0">
                <a:hlinkClick r:id="rId7"/>
              </a:rPr>
              <a:t>Podcasts by Dr Andrew Huberman</a:t>
            </a:r>
            <a:endParaRPr lang="en-US" sz="1800" dirty="0"/>
          </a:p>
          <a:p>
            <a:pPr>
              <a:spcAft>
                <a:spcPts val="600"/>
              </a:spcAft>
            </a:pPr>
            <a:r>
              <a:rPr lang="en-US" sz="1800" dirty="0">
                <a:hlinkClick r:id="rId8"/>
              </a:rPr>
              <a:t>Prehab Guys YT Channel</a:t>
            </a:r>
            <a:endParaRPr lang="en-US" sz="1800" dirty="0"/>
          </a:p>
          <a:p>
            <a:pPr>
              <a:spcAft>
                <a:spcPts val="600"/>
              </a:spcAft>
            </a:pPr>
            <a:r>
              <a:rPr lang="en-US" sz="1800" dirty="0">
                <a:hlinkClick r:id="rId9"/>
              </a:rPr>
              <a:t>Z-Health YT Channel</a:t>
            </a:r>
            <a:endParaRPr lang="en-US" sz="1800" dirty="0"/>
          </a:p>
        </p:txBody>
      </p:sp>
      <p:pic>
        <p:nvPicPr>
          <p:cNvPr id="6" name="Symbol zastępczy obrazu 5" descr="Wywodny widok icebergu ruchomego">
            <a:extLst>
              <a:ext uri="{FF2B5EF4-FFF2-40B4-BE49-F238E27FC236}">
                <a16:creationId xmlns:a16="http://schemas.microsoft.com/office/drawing/2014/main" id="{1CE4335F-E83A-539E-D5E4-428CC1CF191D}"/>
              </a:ext>
            </a:extLst>
          </p:cNvPr>
          <p:cNvPicPr>
            <a:picLocks noGrp="1" noChangeAspect="1"/>
          </p:cNvPicPr>
          <p:nvPr>
            <p:ph type="pic" sz="quarter" idx="21"/>
          </p:nvPr>
        </p:nvPicPr>
        <p:blipFill>
          <a:blip r:embed="rId10"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7433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SECCIÓN</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lIns="91440" tIns="45720" rIns="91440" bIns="45720" anchor="t">
            <a:noAutofit/>
          </a:bodyPr>
          <a:lstStyle/>
          <a:p>
            <a:r>
              <a:rPr lang="es-ES" b="1" dirty="0">
                <a:latin typeface="Calibri"/>
                <a:ea typeface="Calibri"/>
                <a:cs typeface="Calibri"/>
              </a:rPr>
              <a:t>Impacto del teletrabajo en la salud física</a:t>
            </a:r>
            <a:endParaRPr lang="en-US" b="1" dirty="0">
              <a:latin typeface="Calibri"/>
              <a:ea typeface="Calibri"/>
              <a:cs typeface="Calibri"/>
            </a:endParaRPr>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203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lIns="91440" tIns="45720" rIns="91440" bIns="45720" anchor="t">
            <a:noAutofit/>
          </a:bodyPr>
          <a:lstStyle/>
          <a:p>
            <a:r>
              <a:rPr lang="fi-FI" sz="11600">
                <a:latin typeface="Calibri"/>
                <a:ea typeface="Calibri"/>
                <a:cs typeface="Calibri"/>
              </a:rPr>
              <a:t>08</a:t>
            </a:r>
            <a:endParaRPr lang="fi-FI"/>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a:t>SECCIÓN</a:t>
            </a:r>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a:latin typeface="Calibri"/>
                <a:ea typeface="Calibri"/>
                <a:cs typeface="Calibri"/>
              </a:rPr>
              <a:t>Resumen del módulo</a:t>
            </a:r>
            <a:endParaRPr lang="pl-PL" b="1" dirty="0">
              <a:ea typeface="Calibri"/>
            </a:endParaRPr>
          </a:p>
        </p:txBody>
      </p:sp>
      <p:pic>
        <p:nvPicPr>
          <p:cNvPr id="8" name="Picture Placeholder 7" descr="Obraz zawierający osoba, dłoń&#10;&#10;Opis wygenerowany automatycznie">
            <a:extLst>
              <a:ext uri="{FF2B5EF4-FFF2-40B4-BE49-F238E27FC236}">
                <a16:creationId xmlns:a16="http://schemas.microsoft.com/office/drawing/2014/main" id="{86F8BA73-4749-A0F5-A89B-C0C7B11FB17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841657" y="0"/>
            <a:ext cx="5364392" cy="6325815"/>
          </a:xfrm>
        </p:spPr>
      </p:pic>
    </p:spTree>
    <p:extLst>
      <p:ext uri="{BB962C8B-B14F-4D97-AF65-F5344CB8AC3E}">
        <p14:creationId xmlns:p14="http://schemas.microsoft.com/office/powerpoint/2010/main" val="2370687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lupa&#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5"/>
            <a:ext cx="7019675" cy="544958"/>
          </a:xfrm>
        </p:spPr>
        <p:txBody>
          <a:bodyPr lIns="91440" tIns="45720" rIns="91440" bIns="45720" anchor="ctr">
            <a:noAutofit/>
          </a:bodyPr>
          <a:lstStyle/>
          <a:p>
            <a:pPr algn="r">
              <a:lnSpc>
                <a:spcPct val="90000"/>
              </a:lnSpc>
            </a:pPr>
            <a:r>
              <a:rPr lang="es-ES" sz="2800" dirty="0"/>
              <a:t>Pon a prueba lo aprendido</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41</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5967711" y="1212980"/>
            <a:ext cx="5942758" cy="3390193"/>
          </a:xfrm>
        </p:spPr>
        <p:txBody>
          <a:bodyPr lIns="91440" tIns="45720" rIns="91440" bIns="45720" numCol="1" spcCol="288000" anchor="t">
            <a:noAutofit/>
          </a:bodyPr>
          <a:lstStyle/>
          <a:p>
            <a:pPr marL="342900" lvl="0" indent="-342900">
              <a:lnSpc>
                <a:spcPct val="107000"/>
              </a:lnSpc>
              <a:spcAft>
                <a:spcPts val="600"/>
              </a:spcAft>
              <a:buFont typeface="+mj-lt"/>
              <a:buAutoNum type="arabicPeriod"/>
            </a:pPr>
            <a:r>
              <a:rPr lang="es-ES" sz="1400" b="1" kern="100" dirty="0">
                <a:ea typeface="Calibri" panose="020F0502020204030204" pitchFamily="34" charset="0"/>
              </a:rPr>
              <a:t>Un estilo de vida sedentario puede compensarse eficazmente con</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err="1">
                <a:ea typeface="Calibri" panose="020F0502020204030204" pitchFamily="34" charset="0"/>
              </a:rPr>
              <a:t>masaje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n-US" sz="1400" kern="100" dirty="0" err="1">
                <a:ea typeface="Calibri" panose="020F0502020204030204" pitchFamily="34" charset="0"/>
              </a:rPr>
              <a:t>Terapia</a:t>
            </a:r>
            <a:r>
              <a:rPr lang="en-US" sz="1400" kern="100" dirty="0">
                <a:ea typeface="Calibri" panose="020F0502020204030204" pitchFamily="34" charset="0"/>
              </a:rPr>
              <a:t> manual</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err="1">
                <a:ea typeface="Calibri" panose="020F0502020204030204" pitchFamily="34" charset="0"/>
              </a:rPr>
              <a:t>actividad</a:t>
            </a:r>
            <a:r>
              <a:rPr lang="en-US" sz="1400" kern="100" dirty="0">
                <a:ea typeface="Calibri" panose="020F0502020204030204" pitchFamily="34" charset="0"/>
              </a:rPr>
              <a:t> </a:t>
            </a:r>
            <a:r>
              <a:rPr lang="en-US" sz="1400" kern="100" dirty="0" err="1">
                <a:ea typeface="Calibri" panose="020F0502020204030204" pitchFamily="34" charset="0"/>
              </a:rPr>
              <a:t>física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err="1">
                <a:ea typeface="Calibri" panose="020F0502020204030204" pitchFamily="34" charset="0"/>
              </a:rPr>
              <a:t>dormir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s-ES" sz="1400" b="1" kern="100" dirty="0">
                <a:ea typeface="Calibri" panose="020F0502020204030204" pitchFamily="34" charset="0"/>
              </a:rPr>
              <a:t>Al sentarse frente a una computadora, su vista debe estar al nivel de</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err="1">
                <a:ea typeface="Calibri" panose="020F0502020204030204" pitchFamily="34" charset="0"/>
              </a:rPr>
              <a:t>el</a:t>
            </a:r>
            <a:r>
              <a:rPr lang="en-US" sz="1400" kern="100" dirty="0">
                <a:ea typeface="Calibri" panose="020F0502020204030204" pitchFamily="34" charset="0"/>
              </a:rPr>
              <a:t> </a:t>
            </a:r>
            <a:r>
              <a:rPr lang="en-US" sz="1400" kern="100" dirty="0" err="1">
                <a:ea typeface="Calibri" panose="020F0502020204030204" pitchFamily="34" charset="0"/>
              </a:rPr>
              <a:t>borde</a:t>
            </a:r>
            <a:r>
              <a:rPr lang="en-US" sz="1400" kern="100" dirty="0">
                <a:ea typeface="Calibri" panose="020F0502020204030204" pitchFamily="34" charset="0"/>
              </a:rPr>
              <a:t> inferior del monitor</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a:t>
            </a:r>
            <a:r>
              <a:rPr lang="en-US" sz="1400" kern="100" dirty="0">
                <a:ea typeface="Calibri" panose="020F0502020204030204" pitchFamily="34" charset="0"/>
              </a:rPr>
              <a:t>) </a:t>
            </a:r>
            <a:r>
              <a:rPr lang="en-US" sz="1400" kern="100" dirty="0" err="1">
                <a:ea typeface="Calibri" panose="020F0502020204030204" pitchFamily="34" charset="0"/>
              </a:rPr>
              <a:t>el</a:t>
            </a:r>
            <a:r>
              <a:rPr lang="en-US" sz="1400" kern="100" dirty="0">
                <a:ea typeface="Calibri" panose="020F0502020204030204" pitchFamily="34" charset="0"/>
              </a:rPr>
              <a:t> </a:t>
            </a:r>
            <a:r>
              <a:rPr lang="en-US" sz="1400" kern="100" dirty="0" err="1">
                <a:ea typeface="Calibri" panose="020F0502020204030204" pitchFamily="34" charset="0"/>
              </a:rPr>
              <a:t>centro</a:t>
            </a:r>
            <a:r>
              <a:rPr lang="en-US" sz="1400" kern="100" dirty="0">
                <a:ea typeface="Calibri" panose="020F0502020204030204" pitchFamily="34" charset="0"/>
              </a:rPr>
              <a:t> del monitor</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s-ES" sz="1400" kern="100" dirty="0">
                <a:ea typeface="Calibri" panose="020F0502020204030204" pitchFamily="34" charset="0"/>
              </a:rPr>
              <a:t>el borde superior del monitor</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s-ES" sz="1400" kern="100" dirty="0">
                <a:ea typeface="Calibri" panose="020F0502020204030204" pitchFamily="34" charset="0"/>
              </a:rPr>
              <a:t>10 cm por encima del borde superior del monitor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n-US" sz="1400" b="1" kern="100" dirty="0">
                <a:effectLst/>
                <a:latin typeface="Calibri" panose="020F0502020204030204" pitchFamily="34" charset="0"/>
                <a:ea typeface="Calibri" panose="020F0502020204030204" pitchFamily="34" charset="0"/>
                <a:cs typeface="Calibri" panose="020F0502020204030204" pitchFamily="34" charset="0"/>
              </a:rPr>
              <a:t>NEAT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e</a:t>
            </a:r>
            <a:r>
              <a:rPr lang="en-US" sz="1400" b="1" kern="100" dirty="0" err="1">
                <a:ea typeface="Calibri" panose="020F0502020204030204" pitchFamily="34" charset="0"/>
              </a:rPr>
              <a:t>specifíca</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s-ES" sz="1400" kern="100" dirty="0">
                <a:ea typeface="Calibri" panose="020F0502020204030204" pitchFamily="34" charset="0"/>
              </a:rPr>
              <a:t>Aumento del dolor de espalda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s-ES" sz="1400" kern="100" dirty="0">
                <a:ea typeface="Calibri" panose="020F0502020204030204" pitchFamily="34" charset="0"/>
              </a:rPr>
              <a:t>la cantidad de energía quemada durante el día, aparte del entrenamiento;</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s-ES" sz="1400" kern="100" dirty="0">
                <a:ea typeface="Calibri" panose="020F0502020204030204" pitchFamily="34" charset="0"/>
              </a:rPr>
              <a:t>la cantidad de energía quemada durante el entrenamiento</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s-ES" sz="1400" kern="100" dirty="0">
                <a:ea typeface="Calibri" panose="020F0502020204030204" pitchFamily="34" charset="0"/>
              </a:rPr>
              <a:t>el valor calórico de una comida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s-ES" sz="1400" b="1" kern="100" dirty="0">
                <a:ea typeface="Calibri" panose="020F0502020204030204" pitchFamily="34" charset="0"/>
              </a:rPr>
              <a:t>La fuerza muscular insuficiente puede</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a:t>
            </a:r>
            <a:r>
              <a:rPr lang="es-ES" sz="1400" kern="100" dirty="0">
                <a:ea typeface="Calibri" panose="020F0502020204030204" pitchFamily="34" charset="0"/>
              </a:rPr>
              <a:t>) aumentan la fatiga de la columna vertebral</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s-ES" sz="1400" kern="100" dirty="0">
                <a:ea typeface="Calibri" panose="020F0502020204030204" pitchFamily="34" charset="0"/>
              </a:rPr>
              <a:t>causar dolor en las articulaciones periféricas</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a:t>
            </a:r>
            <a:r>
              <a:rPr lang="es-ES" sz="1400" kern="100" dirty="0">
                <a:ea typeface="Calibri" panose="020F0502020204030204" pitchFamily="34" charset="0"/>
              </a:rPr>
              <a:t>) aumentan el riesgo de lesiones</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a:ea typeface="Calibri" panose="020F0502020204030204" pitchFamily="34" charset="0"/>
              </a:rPr>
              <a:t>Todo lo anterior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endParaRPr lang="en-US" sz="1400" dirty="0">
              <a:latin typeface="Calibri"/>
              <a:cs typeface="Calibri"/>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844295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p:blipFill>
        <p:spPr>
          <a:xfrm flipH="1">
            <a:off x="6799920" y="0"/>
            <a:ext cx="4993772" cy="6857990"/>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6776598" cy="483107"/>
          </a:xfrm>
        </p:spPr>
        <p:txBody>
          <a:bodyPr lIns="91440" tIns="45720" rIns="91440" bIns="45720" anchor="ctr">
            <a:normAutofit fontScale="92500" lnSpcReduction="10000"/>
          </a:bodyPr>
          <a:lstStyle/>
          <a:p>
            <a:pPr>
              <a:lnSpc>
                <a:spcPct val="90000"/>
              </a:lnSpc>
            </a:pPr>
            <a:r>
              <a:rPr lang="es-ES" sz="3200" dirty="0"/>
              <a:t>Pon a prueba lo aprendido</a:t>
            </a:r>
            <a:endParaRPr lang="pl-PL"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8309" y="1017037"/>
            <a:ext cx="6245088" cy="5724545"/>
          </a:xfrm>
        </p:spPr>
        <p:txBody>
          <a:bodyPr lIns="91440" tIns="45720" rIns="91440" bIns="45720" numCol="1" spcCol="288000" anchor="t">
            <a:normAutofit/>
          </a:bodyPr>
          <a:lstStyle/>
          <a:p>
            <a:pPr marL="342900" lvl="0" indent="-342900">
              <a:lnSpc>
                <a:spcPct val="107000"/>
              </a:lnSpc>
              <a:spcAft>
                <a:spcPts val="600"/>
              </a:spcAft>
              <a:buFont typeface="+mj-lt"/>
              <a:buAutoNum type="arabicPeriod" startAt="5"/>
            </a:pPr>
            <a:r>
              <a:rPr lang="en-US" sz="1400" b="1" kern="100" dirty="0">
                <a:ea typeface="Calibri" panose="020F0502020204030204" pitchFamily="34" charset="0"/>
              </a:rPr>
              <a:t>La </a:t>
            </a:r>
            <a:r>
              <a:rPr lang="en-US" sz="1400" b="1" kern="100" dirty="0" err="1">
                <a:ea typeface="Calibri" panose="020F0502020204030204" pitchFamily="34" charset="0"/>
              </a:rPr>
              <a:t>regla</a:t>
            </a:r>
            <a:r>
              <a:rPr lang="en-US" sz="1400" b="1" kern="100" dirty="0">
                <a:ea typeface="Calibri" panose="020F0502020204030204" pitchFamily="34" charset="0"/>
              </a:rPr>
              <a:t> 20-20-20 </a:t>
            </a:r>
            <a:r>
              <a:rPr lang="en-US" sz="1400" b="1" kern="100" dirty="0" err="1">
                <a:ea typeface="Calibri" panose="020F0502020204030204" pitchFamily="34" charset="0"/>
              </a:rPr>
              <a:t>establece</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a:ea typeface="Calibri" panose="020F0502020204030204" pitchFamily="34" charset="0"/>
              </a:rPr>
              <a:t>Mire a 20 pies de </a:t>
            </a:r>
            <a:r>
              <a:rPr lang="en-US" sz="1400" kern="100" dirty="0" err="1">
                <a:ea typeface="Calibri" panose="020F0502020204030204" pitchFamily="34" charset="0"/>
              </a:rPr>
              <a:t>distancia</a:t>
            </a:r>
            <a:r>
              <a:rPr lang="en-US" sz="1400" kern="100" dirty="0">
                <a:ea typeface="Calibri" panose="020F0502020204030204" pitchFamily="34" charset="0"/>
              </a:rPr>
              <a:t> </a:t>
            </a:r>
            <a:r>
              <a:rPr lang="en-US" sz="1400" kern="100" dirty="0" err="1">
                <a:ea typeface="Calibri" panose="020F0502020204030204" pitchFamily="34" charset="0"/>
              </a:rPr>
              <a:t>durante</a:t>
            </a:r>
            <a:r>
              <a:rPr lang="en-US" sz="1400" kern="100" dirty="0">
                <a:ea typeface="Calibri" panose="020F0502020204030204" pitchFamily="34" charset="0"/>
              </a:rPr>
              <a:t> 20 </a:t>
            </a:r>
            <a:r>
              <a:rPr lang="en-US" sz="1400" kern="100" dirty="0" err="1">
                <a:ea typeface="Calibri" panose="020F0502020204030204" pitchFamily="34" charset="0"/>
              </a:rPr>
              <a:t>segundos</a:t>
            </a:r>
            <a:r>
              <a:rPr lang="en-US" sz="1400" kern="100" dirty="0">
                <a:ea typeface="Calibri" panose="020F0502020204030204" pitchFamily="34" charset="0"/>
              </a:rPr>
              <a:t> </a:t>
            </a:r>
            <a:r>
              <a:rPr lang="en-US" sz="1400" kern="100" dirty="0" err="1">
                <a:ea typeface="Calibri" panose="020F0502020204030204" pitchFamily="34" charset="0"/>
              </a:rPr>
              <a:t>cada</a:t>
            </a:r>
            <a:r>
              <a:rPr lang="en-US" sz="1400" kern="100" dirty="0">
                <a:ea typeface="Calibri" panose="020F0502020204030204" pitchFamily="34" charset="0"/>
              </a:rPr>
              <a:t> 20 </a:t>
            </a:r>
            <a:r>
              <a:rPr lang="en-US" sz="1400" kern="100" dirty="0" err="1">
                <a:ea typeface="Calibri" panose="020F0502020204030204" pitchFamily="34" charset="0"/>
              </a:rPr>
              <a:t>minutos</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s-ES" sz="1400" kern="100" dirty="0">
                <a:ea typeface="Calibri" panose="020F0502020204030204" pitchFamily="34" charset="0"/>
              </a:rPr>
              <a:t>Haz 20 sentadillas y 20 flexiones después de cada 20 minutos de estar sentado</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a:t>
            </a:r>
            <a:r>
              <a:rPr lang="en-US" sz="1400" kern="100" dirty="0">
                <a:ea typeface="Calibri" panose="020F0502020204030204" pitchFamily="34" charset="0"/>
              </a:rPr>
              <a:t>) mire </a:t>
            </a:r>
            <a:r>
              <a:rPr lang="en-US" sz="1400" kern="100" dirty="0" err="1">
                <a:ea typeface="Calibri" panose="020F0502020204030204" pitchFamily="34" charset="0"/>
              </a:rPr>
              <a:t>el</a:t>
            </a:r>
            <a:r>
              <a:rPr lang="en-US" sz="1400" kern="100" dirty="0">
                <a:ea typeface="Calibri" panose="020F0502020204030204" pitchFamily="34" charset="0"/>
              </a:rPr>
              <a:t> </a:t>
            </a:r>
            <a:r>
              <a:rPr lang="en-US" sz="1400" kern="100" dirty="0" err="1">
                <a:ea typeface="Calibri" panose="020F0502020204030204" pitchFamily="34" charset="0"/>
              </a:rPr>
              <a:t>objeto</a:t>
            </a:r>
            <a:r>
              <a:rPr lang="en-US" sz="1400" kern="100" dirty="0">
                <a:ea typeface="Calibri" panose="020F0502020204030204" pitchFamily="34" charset="0"/>
              </a:rPr>
              <a:t> a </a:t>
            </a:r>
            <a:r>
              <a:rPr lang="en-US" sz="1400" kern="100" dirty="0" err="1">
                <a:ea typeface="Calibri" panose="020F0502020204030204" pitchFamily="34" charset="0"/>
              </a:rPr>
              <a:t>una</a:t>
            </a:r>
            <a:r>
              <a:rPr lang="en-US" sz="1400" kern="100" dirty="0">
                <a:ea typeface="Calibri" panose="020F0502020204030204" pitchFamily="34" charset="0"/>
              </a:rPr>
              <a:t> </a:t>
            </a:r>
            <a:r>
              <a:rPr lang="en-US" sz="1400" kern="100" dirty="0" err="1">
                <a:ea typeface="Calibri" panose="020F0502020204030204" pitchFamily="34" charset="0"/>
              </a:rPr>
              <a:t>distancia</a:t>
            </a:r>
            <a:r>
              <a:rPr lang="en-US" sz="1400" kern="100" dirty="0">
                <a:ea typeface="Calibri" panose="020F0502020204030204" pitchFamily="34" charset="0"/>
              </a:rPr>
              <a:t> de 20 </a:t>
            </a:r>
            <a:r>
              <a:rPr lang="en-US" sz="1400" kern="100" dirty="0" err="1">
                <a:ea typeface="Calibri" panose="020F0502020204030204" pitchFamily="34" charset="0"/>
              </a:rPr>
              <a:t>centímetros</a:t>
            </a:r>
            <a:r>
              <a:rPr lang="en-US" sz="1400" kern="100" dirty="0">
                <a:ea typeface="Calibri" panose="020F0502020204030204" pitchFamily="34" charset="0"/>
              </a:rPr>
              <a:t> </a:t>
            </a:r>
            <a:r>
              <a:rPr lang="en-US" sz="1400" kern="100" dirty="0" err="1">
                <a:ea typeface="Calibri" panose="020F0502020204030204" pitchFamily="34" charset="0"/>
              </a:rPr>
              <a:t>durante</a:t>
            </a:r>
            <a:r>
              <a:rPr lang="en-US" sz="1400" kern="100" dirty="0">
                <a:ea typeface="Calibri" panose="020F0502020204030204" pitchFamily="34" charset="0"/>
              </a:rPr>
              <a:t> 20 </a:t>
            </a:r>
            <a:r>
              <a:rPr lang="en-US" sz="1400" kern="100" dirty="0" err="1">
                <a:ea typeface="Calibri" panose="020F0502020204030204" pitchFamily="34" charset="0"/>
              </a:rPr>
              <a:t>segundos</a:t>
            </a:r>
            <a:r>
              <a:rPr lang="en-US" sz="1400" kern="100" dirty="0">
                <a:ea typeface="Calibri" panose="020F0502020204030204" pitchFamily="34" charset="0"/>
              </a:rPr>
              <a:t> </a:t>
            </a:r>
            <a:r>
              <a:rPr lang="en-US" sz="1400" kern="100" dirty="0" err="1">
                <a:ea typeface="Calibri" panose="020F0502020204030204" pitchFamily="34" charset="0"/>
              </a:rPr>
              <a:t>cada</a:t>
            </a:r>
            <a:r>
              <a:rPr lang="en-US" sz="1400" kern="100" dirty="0">
                <a:ea typeface="Calibri" panose="020F0502020204030204" pitchFamily="34" charset="0"/>
              </a:rPr>
              <a:t> 20 </a:t>
            </a:r>
            <a:r>
              <a:rPr lang="en-US" sz="1400" kern="100" dirty="0" err="1">
                <a:ea typeface="Calibri" panose="020F0502020204030204" pitchFamily="34" charset="0"/>
              </a:rPr>
              <a:t>minutos</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s-ES" sz="1400" kern="100" dirty="0">
                <a:ea typeface="Calibri" panose="020F0502020204030204" pitchFamily="34" charset="0"/>
              </a:rPr>
              <a:t>Haga ejercicio durante 20 segundos y luego tome un descanso de 20 segundos; Repite el ciclo 20 veces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startAt="5"/>
            </a:pPr>
            <a:r>
              <a:rPr lang="es-ES" sz="1400" b="1" kern="100" dirty="0">
                <a:ea typeface="Calibri" panose="020F0502020204030204" pitchFamily="34" charset="0"/>
              </a:rPr>
              <a:t>El respaldo de su silla debe soportar su</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a:ea typeface="Calibri" panose="020F0502020204030204" pitchFamily="34" charset="0"/>
              </a:rPr>
              <a:t>cabeza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a:t>
            </a:r>
            <a:r>
              <a:rPr lang="es-ES" sz="1400" kern="100" dirty="0">
                <a:ea typeface="Calibri" panose="020F0502020204030204" pitchFamily="34" charset="0"/>
              </a:rPr>
              <a:t>) parte superior de la espalda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s-ES" sz="1400" kern="100" dirty="0">
                <a:ea typeface="Calibri" panose="020F0502020204030204" pitchFamily="34" charset="0"/>
              </a:rPr>
              <a:t>parte centro de la espalda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s-ES" sz="1400" kern="100" dirty="0">
                <a:ea typeface="Calibri" panose="020F0502020204030204" pitchFamily="34" charset="0"/>
              </a:rPr>
              <a:t>parte inferior de la espalda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startAt="5"/>
            </a:pPr>
            <a:r>
              <a:rPr lang="en-US" sz="1400" b="1" kern="100" dirty="0">
                <a:ea typeface="Calibri" panose="020F0502020204030204" pitchFamily="34" charset="0"/>
              </a:rPr>
              <a:t>Los discos </a:t>
            </a:r>
            <a:r>
              <a:rPr lang="en-US" sz="1400" b="1" kern="100" dirty="0" err="1">
                <a:ea typeface="Calibri" panose="020F0502020204030204" pitchFamily="34" charset="0"/>
              </a:rPr>
              <a:t>intervertebrales</a:t>
            </a:r>
            <a:r>
              <a:rPr lang="en-US" sz="1400" b="1" kern="100" dirty="0">
                <a:ea typeface="Calibri" panose="020F0502020204030204" pitchFamily="34" charset="0"/>
              </a:rPr>
              <a:t> </a:t>
            </a:r>
            <a:r>
              <a:rPr lang="en-US" sz="1400" b="1" kern="100" dirty="0" err="1">
                <a:ea typeface="Calibri" panose="020F0502020204030204" pitchFamily="34" charset="0"/>
              </a:rPr>
              <a:t>están</a:t>
            </a:r>
            <a:r>
              <a:rPr lang="en-US" sz="1400" b="1" kern="100" dirty="0">
                <a:ea typeface="Calibri" panose="020F0502020204030204" pitchFamily="34" charset="0"/>
              </a:rPr>
              <a:t>/son</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a:ea typeface="Calibri" panose="020F0502020204030204" pitchFamily="34" charset="0"/>
              </a:rPr>
              <a:t>bien </a:t>
            </a:r>
            <a:r>
              <a:rPr lang="en-US" sz="1400" kern="100" dirty="0" err="1">
                <a:ea typeface="Calibri" panose="020F0502020204030204" pitchFamily="34" charset="0"/>
              </a:rPr>
              <a:t>abastecido</a:t>
            </a:r>
            <a:r>
              <a:rPr lang="en-US" sz="1400" kern="100" dirty="0">
                <a:ea typeface="Calibri" panose="020F0502020204030204" pitchFamily="34" charset="0"/>
              </a:rPr>
              <a:t> de </a:t>
            </a:r>
            <a:r>
              <a:rPr lang="en-US" sz="1400" kern="100" dirty="0" err="1">
                <a:ea typeface="Calibri" panose="020F0502020204030204" pitchFamily="34" charset="0"/>
              </a:rPr>
              <a:t>sangre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n-US" sz="1400" kern="100" dirty="0">
                <a:ea typeface="Calibri" panose="020F0502020204030204" pitchFamily="34" charset="0"/>
              </a:rPr>
              <a:t>Mal </a:t>
            </a:r>
            <a:r>
              <a:rPr lang="en-US" sz="1400" kern="100" dirty="0" err="1">
                <a:ea typeface="Calibri" panose="020F0502020204030204" pitchFamily="34" charset="0"/>
              </a:rPr>
              <a:t>abastecido</a:t>
            </a:r>
            <a:r>
              <a:rPr lang="en-US" sz="1400" kern="100" dirty="0">
                <a:ea typeface="Calibri" panose="020F0502020204030204" pitchFamily="34" charset="0"/>
              </a:rPr>
              <a:t> de </a:t>
            </a:r>
            <a:r>
              <a:rPr lang="en-US" sz="1400" kern="100" dirty="0" err="1">
                <a:ea typeface="Calibri" panose="020F0502020204030204" pitchFamily="34" charset="0"/>
              </a:rPr>
              <a:t>sangre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a:ea typeface="Calibri" panose="020F0502020204030204" pitchFamily="34" charset="0"/>
              </a:rPr>
              <a:t>Muy </a:t>
            </a:r>
            <a:r>
              <a:rPr lang="en-US" sz="1400" kern="100" dirty="0" err="1">
                <a:ea typeface="Calibri" panose="020F0502020204030204" pitchFamily="34" charset="0"/>
              </a:rPr>
              <a:t>frágiles</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s-ES" sz="1400" kern="100" dirty="0">
                <a:ea typeface="Calibri" panose="020F0502020204030204" pitchFamily="34" charset="0"/>
              </a:rPr>
              <a:t>Poco importante para el desarrollo del dolor de espalda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startAt="5"/>
            </a:pPr>
            <a:r>
              <a:rPr lang="es-ES" sz="1400" b="1" kern="100" dirty="0">
                <a:ea typeface="Calibri" panose="020F0502020204030204" pitchFamily="34" charset="0"/>
              </a:rPr>
              <a:t>Enfocar los ojos en un punto durante largos períodos de tiempo</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s-ES" sz="1400" kern="100" dirty="0">
                <a:ea typeface="Calibri" panose="020F0502020204030204" pitchFamily="34" charset="0"/>
              </a:rPr>
              <a:t>Afecta negativamente a la salud ocular</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s-ES" sz="1400" kern="100" dirty="0">
                <a:ea typeface="Calibri" panose="020F0502020204030204" pitchFamily="34" charset="0"/>
              </a:rPr>
              <a:t>es un gran ejercicio de visión</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a:t>
            </a:r>
            <a:r>
              <a:rPr lang="en-US" sz="1400" kern="100" dirty="0">
                <a:ea typeface="Calibri" panose="020F0502020204030204" pitchFamily="34" charset="0"/>
              </a:rPr>
              <a:t>) </a:t>
            </a:r>
            <a:r>
              <a:rPr lang="en-US" sz="1400" kern="100" dirty="0" err="1">
                <a:ea typeface="Calibri" panose="020F0502020204030204" pitchFamily="34" charset="0"/>
              </a:rPr>
              <a:t>mejora</a:t>
            </a:r>
            <a:r>
              <a:rPr lang="en-US" sz="1400" kern="100" dirty="0">
                <a:ea typeface="Calibri" panose="020F0502020204030204" pitchFamily="34" charset="0"/>
              </a:rPr>
              <a:t> la </a:t>
            </a:r>
            <a:r>
              <a:rPr lang="en-US" sz="1400" kern="100" dirty="0" err="1">
                <a:ea typeface="Calibri" panose="020F0502020204030204" pitchFamily="34" charset="0"/>
              </a:rPr>
              <a:t>concentración</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err="1">
                <a:ea typeface="Calibri" panose="020F0502020204030204" pitchFamily="34" charset="0"/>
              </a:rPr>
              <a:t>Fortalece</a:t>
            </a:r>
            <a:r>
              <a:rPr lang="en-US" sz="1400" kern="100" dirty="0">
                <a:ea typeface="Calibri" panose="020F0502020204030204" pitchFamily="34" charset="0"/>
              </a:rPr>
              <a:t> </a:t>
            </a:r>
            <a:r>
              <a:rPr lang="en-US" sz="1400" kern="100" dirty="0" err="1">
                <a:ea typeface="Calibri" panose="020F0502020204030204" pitchFamily="34" charset="0"/>
              </a:rPr>
              <a:t>el</a:t>
            </a:r>
            <a:r>
              <a:rPr lang="en-US" sz="1400" kern="100" dirty="0">
                <a:ea typeface="Calibri" panose="020F0502020204030204" pitchFamily="34" charset="0"/>
              </a:rPr>
              <a:t> </a:t>
            </a:r>
            <a:r>
              <a:rPr lang="en-US" sz="1400" kern="100" dirty="0" err="1">
                <a:ea typeface="Calibri" panose="020F0502020204030204" pitchFamily="34" charset="0"/>
              </a:rPr>
              <a:t>músculo</a:t>
            </a:r>
            <a:r>
              <a:rPr lang="en-US" sz="1400" kern="100" dirty="0">
                <a:ea typeface="Calibri" panose="020F0502020204030204" pitchFamily="34" charset="0"/>
              </a:rPr>
              <a:t> </a:t>
            </a:r>
            <a:r>
              <a:rPr lang="en-US" sz="1400" kern="100" dirty="0" err="1">
                <a:ea typeface="Calibri" panose="020F0502020204030204" pitchFamily="34" charset="0"/>
              </a:rPr>
              <a:t>ciliar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1587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7019675" cy="890417"/>
          </a:xfrm>
        </p:spPr>
        <p:txBody>
          <a:bodyPr lIns="91440" tIns="45720" rIns="91440" bIns="45720" anchor="ctr">
            <a:noAutofit/>
          </a:bodyPr>
          <a:lstStyle/>
          <a:p>
            <a:pPr algn="r">
              <a:lnSpc>
                <a:spcPct val="90000"/>
              </a:lnSpc>
            </a:pPr>
            <a:r>
              <a:rPr lang="es-ES" sz="2800" dirty="0"/>
              <a:t>Pon a prueba lo aprendido</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43</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2173947"/>
            <a:ext cx="5519942" cy="3011117"/>
          </a:xfrm>
        </p:spPr>
        <p:txBody>
          <a:bodyPr lIns="91440" tIns="45720" rIns="91440" bIns="45720" numCol="1" spcCol="288000" anchor="t">
            <a:noAutofit/>
          </a:bodyPr>
          <a:lstStyle/>
          <a:p>
            <a:pPr algn="ctr">
              <a:lnSpc>
                <a:spcPct val="107000"/>
              </a:lnSpc>
              <a:spcAft>
                <a:spcPts val="800"/>
              </a:spcAft>
            </a:pPr>
            <a:r>
              <a:rPr lang="pl-PL" sz="2400" b="1" kern="100" dirty="0">
                <a:solidFill>
                  <a:srgbClr val="00B050"/>
                </a:solidFill>
                <a:ea typeface="Calibri" panose="020F0502020204030204" pitchFamily="34" charset="0"/>
              </a:rPr>
              <a:t>Respuestas correctas</a:t>
            </a: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1.c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2.c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3.b</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4.d</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5.a</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6.d</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7.b</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8.a</a:t>
            </a:r>
            <a:endParaRPr lang="pl-PL" sz="24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775235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en-US"/>
              <a:t>Follow our Journey</a:t>
            </a:r>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err="1"/>
              <a:t>www.</a:t>
            </a:r>
            <a:r>
              <a:rPr lang="en-US" b="1" err="1"/>
              <a:t>digiworkwell</a:t>
            </a:r>
            <a:r>
              <a:rPr lang="en-US" err="1"/>
              <a:t>.eu</a:t>
            </a:r>
            <a:endParaRPr lang="en-US"/>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429139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31040"/>
            <a:ext cx="10483431" cy="804265"/>
          </a:xfrm>
        </p:spPr>
        <p:txBody>
          <a:bodyPr lIns="91440" tIns="45720" rIns="91440" bIns="45720" anchor="t">
            <a:noAutofit/>
          </a:bodyPr>
          <a:lstStyle/>
          <a:p>
            <a:r>
              <a:rPr lang="es-ES" sz="2600">
                <a:latin typeface="Calibri"/>
                <a:ea typeface="Calibri"/>
                <a:cs typeface="Calibri"/>
              </a:rPr>
              <a:t>Introducción al tema: el trabajo de oficina y su impacto en la salud física</a:t>
            </a:r>
            <a:endParaRPr lang="pl-PL" sz="26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946497" y="1282905"/>
            <a:ext cx="6723266" cy="4679356"/>
          </a:xfrm>
        </p:spPr>
        <p:txBody>
          <a:bodyPr lIns="91440" tIns="45720" rIns="91440" bIns="45720" numCol="1" spcCol="288000" anchor="t">
            <a:noAutofit/>
          </a:bodyPr>
          <a:lstStyle/>
          <a:p>
            <a:pPr algn="just"/>
            <a:r>
              <a:rPr lang="es-ES" sz="2000" dirty="0">
                <a:solidFill>
                  <a:srgbClr val="000000"/>
                </a:solidFill>
                <a:latin typeface="Calibri"/>
                <a:ea typeface="Calibri"/>
                <a:cs typeface="Calibri"/>
              </a:rPr>
              <a:t>El trabajo de oficina está ligado a un estilo de vida predominantemente sedentario durante el día y a una reducción general de la actividad física. Todas las fuentes disponibles apuntan a los efectos drásticos de tal estilo de vida. Estar demasiado tiempo sentado puede aumentar el riesgo de cardiopatía isquémica, cáncer, diabetes tipo 2 o accidente cerebrovascular, entre otras enfermedades. Además, también se ha demostrado que los trabajadores sedentarios experimentan una mayor prevalencia de problemas psicológicos, deterioro del estado de ánimo y problemas de sueño.
El sedentarismo prolongado puede debilitar el sistema musculoesquelético, lo que provoca dolor en la columna vertebral y las articulaciones, una disminución de la condición física y un aumento de la tasa de cambios degenerativos.</a:t>
            </a:r>
            <a:endParaRPr lang="pl-PL" sz="1400" i="1" dirty="0">
              <a:solidFill>
                <a:srgbClr val="212121"/>
              </a:solidFill>
              <a:latin typeface="Calibri"/>
              <a:ea typeface="Calibri"/>
              <a:cs typeface="Calibri"/>
            </a:endParaRPr>
          </a:p>
        </p:txBody>
      </p:sp>
      <p:sp>
        <p:nvSpPr>
          <p:cNvPr id="4" name="Strzałka: pięciokąt 3">
            <a:extLst>
              <a:ext uri="{FF2B5EF4-FFF2-40B4-BE49-F238E27FC236}">
                <a16:creationId xmlns:a16="http://schemas.microsoft.com/office/drawing/2014/main" id="{92438024-58B2-3EE8-94BE-F5B2A2DEF82B}"/>
              </a:ext>
            </a:extLst>
          </p:cNvPr>
          <p:cNvSpPr/>
          <p:nvPr/>
        </p:nvSpPr>
        <p:spPr>
          <a:xfrm rot="10800000">
            <a:off x="7777470" y="1791662"/>
            <a:ext cx="3468033" cy="3274676"/>
          </a:xfrm>
          <a:prstGeom prst="homePlate">
            <a:avLst>
              <a:gd name="adj" fmla="val 26307"/>
            </a:avLst>
          </a:prstGeom>
          <a:solidFill>
            <a:srgbClr val="7653A2"/>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pl-PL"/>
          </a:p>
        </p:txBody>
      </p:sp>
      <p:sp>
        <p:nvSpPr>
          <p:cNvPr id="5" name="pole tekstowe 4">
            <a:extLst>
              <a:ext uri="{FF2B5EF4-FFF2-40B4-BE49-F238E27FC236}">
                <a16:creationId xmlns:a16="http://schemas.microsoft.com/office/drawing/2014/main" id="{A4FF8F3C-3272-3B0C-AD45-97A7C05042AF}"/>
              </a:ext>
            </a:extLst>
          </p:cNvPr>
          <p:cNvSpPr txBox="1"/>
          <p:nvPr/>
        </p:nvSpPr>
        <p:spPr>
          <a:xfrm>
            <a:off x="8252943" y="2090171"/>
            <a:ext cx="2992560" cy="2677656"/>
          </a:xfrm>
          <a:prstGeom prst="rect">
            <a:avLst/>
          </a:prstGeom>
          <a:noFill/>
        </p:spPr>
        <p:txBody>
          <a:bodyPr wrap="square" rtlCol="0">
            <a:spAutoFit/>
          </a:bodyPr>
          <a:lstStyle/>
          <a:p>
            <a:pPr algn="ctr"/>
            <a:r>
              <a:rPr lang="es-ES" sz="2400" b="1" dirty="0">
                <a:solidFill>
                  <a:schemeClr val="bg1"/>
                </a:solidFill>
                <a:latin typeface="Calibri"/>
                <a:ea typeface="Calibri"/>
                <a:cs typeface="Calibri"/>
              </a:rPr>
              <a:t>La inactividad física</a:t>
            </a:r>
          </a:p>
          <a:p>
            <a:pPr algn="ctr"/>
            <a:r>
              <a:rPr lang="es-ES" sz="2400" b="1" dirty="0">
                <a:solidFill>
                  <a:schemeClr val="bg1"/>
                </a:solidFill>
                <a:latin typeface="Calibri"/>
                <a:ea typeface="Calibri"/>
                <a:cs typeface="Calibri"/>
              </a:rPr>
              <a:t>es el cuarto factor de riesgo de mortalidad en todo el mundo, representando el 6% de la mortalidad mundial.</a:t>
            </a:r>
            <a:endParaRPr lang="pl-PL" dirty="0"/>
          </a:p>
        </p:txBody>
      </p:sp>
      <p:sp>
        <p:nvSpPr>
          <p:cNvPr id="12" name="pole tekstowe 11">
            <a:extLst>
              <a:ext uri="{FF2B5EF4-FFF2-40B4-BE49-F238E27FC236}">
                <a16:creationId xmlns:a16="http://schemas.microsoft.com/office/drawing/2014/main" id="{147DD7E7-2AF7-47AE-064D-2349637ED9C3}"/>
              </a:ext>
            </a:extLst>
          </p:cNvPr>
          <p:cNvSpPr txBox="1"/>
          <p:nvPr/>
        </p:nvSpPr>
        <p:spPr>
          <a:xfrm>
            <a:off x="2105872" y="6093167"/>
            <a:ext cx="7980245" cy="276999"/>
          </a:xfrm>
          <a:prstGeom prst="rect">
            <a:avLst/>
          </a:prstGeom>
          <a:noFill/>
        </p:spPr>
        <p:txBody>
          <a:bodyPr wrap="square">
            <a:spAutoFit/>
          </a:bodyPr>
          <a:lstStyle/>
          <a:p>
            <a:r>
              <a:rPr lang="en-US" sz="1200" i="1" dirty="0">
                <a:solidFill>
                  <a:srgbClr val="212121"/>
                </a:solidFill>
                <a:latin typeface="Calibri"/>
                <a:ea typeface="Calibri"/>
                <a:cs typeface="Calibri"/>
              </a:rPr>
              <a:t>World Health Organization. Global recommendations on physical activity for health. Geneva: World Health Organization; 2010.</a:t>
            </a:r>
            <a:endParaRPr lang="pl-PL" dirty="0"/>
          </a:p>
        </p:txBody>
      </p:sp>
    </p:spTree>
    <p:extLst>
      <p:ext uri="{BB962C8B-B14F-4D97-AF65-F5344CB8AC3E}">
        <p14:creationId xmlns:p14="http://schemas.microsoft.com/office/powerpoint/2010/main" val="357867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Osoba pisząca na laptopie">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lIns="91440" tIns="45720" rIns="91440" bIns="45720" anchor="ctr">
            <a:noAutofit/>
          </a:bodyPr>
          <a:lstStyle/>
          <a:p>
            <a:pPr algn="r"/>
            <a:r>
              <a:rPr lang="es-ES" sz="2000">
                <a:latin typeface="Calibri"/>
                <a:ea typeface="Calibri"/>
                <a:cs typeface="Calibri"/>
              </a:rPr>
              <a:t>Los peligros de un estilo de vida sedentario pueden tener consecuencias tanto a nivel individual como organizacional</a:t>
            </a:r>
            <a:endParaRPr lang="en-US" sz="2000" dirty="0"/>
          </a:p>
        </p:txBody>
      </p:sp>
      <p:graphicFrame>
        <p:nvGraphicFramePr>
          <p:cNvPr id="7" name="Tabela 6">
            <a:extLst>
              <a:ext uri="{FF2B5EF4-FFF2-40B4-BE49-F238E27FC236}">
                <a16:creationId xmlns:a16="http://schemas.microsoft.com/office/drawing/2014/main" id="{3B360D5E-2642-1BC8-2A34-76DD513B0D4F}"/>
              </a:ext>
            </a:extLst>
          </p:cNvPr>
          <p:cNvGraphicFramePr>
            <a:graphicFrameLocks noGrp="1"/>
          </p:cNvGraphicFramePr>
          <p:nvPr>
            <p:extLst>
              <p:ext uri="{D42A27DB-BD31-4B8C-83A1-F6EECF244321}">
                <p14:modId xmlns:p14="http://schemas.microsoft.com/office/powerpoint/2010/main" val="2858990945"/>
              </p:ext>
            </p:extLst>
          </p:nvPr>
        </p:nvGraphicFramePr>
        <p:xfrm>
          <a:off x="6535565" y="1550962"/>
          <a:ext cx="4992618" cy="4617720"/>
        </p:xfrm>
        <a:graphic>
          <a:graphicData uri="http://schemas.openxmlformats.org/drawingml/2006/table">
            <a:tbl>
              <a:tblPr firstRow="1" firstCol="1" bandRow="1">
                <a:tableStyleId>{22838BEF-8BB2-4498-84A7-C5851F593DF1}</a:tableStyleId>
              </a:tblPr>
              <a:tblGrid>
                <a:gridCol w="2496309">
                  <a:extLst>
                    <a:ext uri="{9D8B030D-6E8A-4147-A177-3AD203B41FA5}">
                      <a16:colId xmlns:a16="http://schemas.microsoft.com/office/drawing/2014/main" val="2201006062"/>
                    </a:ext>
                  </a:extLst>
                </a:gridCol>
                <a:gridCol w="2496309">
                  <a:extLst>
                    <a:ext uri="{9D8B030D-6E8A-4147-A177-3AD203B41FA5}">
                      <a16:colId xmlns:a16="http://schemas.microsoft.com/office/drawing/2014/main" val="1821480045"/>
                    </a:ext>
                  </a:extLst>
                </a:gridCol>
              </a:tblGrid>
              <a:tr h="345926">
                <a:tc>
                  <a:txBody>
                    <a:bodyPr/>
                    <a:lstStyle/>
                    <a:p>
                      <a:pPr marL="0" indent="0" algn="ctr" fontAlgn="base">
                        <a:buFont typeface="Arial" panose="020B0604020202020204" pitchFamily="34" charset="0"/>
                        <a:buNone/>
                      </a:pPr>
                      <a:r>
                        <a:rPr lang="en-US" sz="2400" noProof="0" dirty="0">
                          <a:solidFill>
                            <a:schemeClr val="bg1"/>
                          </a:solidFill>
                          <a:effectLst/>
                          <a:latin typeface="Calibri"/>
                        </a:rPr>
                        <a:t>Individual</a:t>
                      </a:r>
                    </a:p>
                  </a:txBody>
                  <a:tcPr marL="0" marR="0" marT="0" marB="0">
                    <a:solidFill>
                      <a:srgbClr val="7030A0"/>
                    </a:solidFill>
                  </a:tcPr>
                </a:tc>
                <a:tc>
                  <a:txBody>
                    <a:bodyPr/>
                    <a:lstStyle/>
                    <a:p>
                      <a:pPr marL="0" indent="0" algn="ctr" fontAlgn="base">
                        <a:buFont typeface="Arial" panose="020B0604020202020204" pitchFamily="34" charset="0"/>
                        <a:buNone/>
                      </a:pPr>
                      <a:r>
                        <a:rPr lang="en-US" sz="2400" noProof="0" dirty="0" err="1">
                          <a:solidFill>
                            <a:schemeClr val="bg1"/>
                          </a:solidFill>
                          <a:effectLst/>
                          <a:latin typeface="Calibri"/>
                        </a:rPr>
                        <a:t>Organización</a:t>
                      </a:r>
                      <a:endParaRPr lang="en-US" sz="2400" noProof="0" dirty="0">
                        <a:solidFill>
                          <a:schemeClr val="bg1"/>
                        </a:solidFill>
                        <a:effectLst/>
                        <a:latin typeface="Calibri"/>
                      </a:endParaRPr>
                    </a:p>
                  </a:txBody>
                  <a:tcPr marL="0" marR="0" marT="0" marB="0">
                    <a:solidFill>
                      <a:srgbClr val="7030A0"/>
                    </a:solidFill>
                  </a:tcPr>
                </a:tc>
                <a:extLst>
                  <a:ext uri="{0D108BD9-81ED-4DB2-BD59-A6C34878D82A}">
                    <a16:rowId xmlns:a16="http://schemas.microsoft.com/office/drawing/2014/main" val="1426598189"/>
                  </a:ext>
                </a:extLst>
              </a:tr>
              <a:tr h="3538201">
                <a:tc>
                  <a:txBody>
                    <a:bodyPr/>
                    <a:lstStyle/>
                    <a:p>
                      <a:pPr marL="342900" indent="-342900" fontAlgn="base">
                        <a:buFont typeface="Wingdings" pitchFamily="2" charset="2"/>
                        <a:buChar char="ü"/>
                      </a:pPr>
                      <a:r>
                        <a:rPr lang="es-ES" sz="2100" b="0" noProof="0" dirty="0">
                          <a:solidFill>
                            <a:srgbClr val="212121"/>
                          </a:solidFill>
                          <a:effectLst/>
                          <a:latin typeface="Calibri"/>
                        </a:rPr>
                        <a:t>Reducción de la calidad de vida 
Deterioro del estado emocional 
Mayor riesgo de muerte prematura 
Disminución de las funciones psicosociales 
Disminución de la eficiencia del trabajo</a:t>
                      </a:r>
                      <a:endParaRPr lang="en-US" sz="2100" b="0" noProof="0" dirty="0">
                        <a:effectLst/>
                        <a:latin typeface="Calibri"/>
                      </a:endParaRPr>
                    </a:p>
                  </a:txBody>
                  <a:tcPr marL="45720" marR="45720"/>
                </a:tc>
                <a:tc>
                  <a:txBody>
                    <a:bodyPr/>
                    <a:lstStyle/>
                    <a:p>
                      <a:pPr marL="342900" indent="-342900" fontAlgn="base">
                        <a:buFont typeface="Wingdings" pitchFamily="2" charset="2"/>
                        <a:buChar char="ü"/>
                      </a:pPr>
                      <a:r>
                        <a:rPr lang="es-ES" sz="2100" noProof="0" dirty="0">
                          <a:solidFill>
                            <a:srgbClr val="212121"/>
                          </a:solidFill>
                          <a:effectLst/>
                          <a:latin typeface="Calibri"/>
                        </a:rPr>
                        <a:t>Aumento del coste de mantenimiento de los empleados
Desorganización del trabajo del equipo 
Aumento del riesgo de retrasos en los proyectos 
Disminución de la eficiencia del trabajo del equipo</a:t>
                      </a:r>
                      <a:endParaRPr lang="en-US" sz="2100" noProof="0" dirty="0">
                        <a:effectLst/>
                        <a:latin typeface="Calibri"/>
                      </a:endParaRPr>
                    </a:p>
                  </a:txBody>
                  <a:tcPr marL="45720" marR="45720"/>
                </a:tc>
                <a:extLst>
                  <a:ext uri="{0D108BD9-81ED-4DB2-BD59-A6C34878D82A}">
                    <a16:rowId xmlns:a16="http://schemas.microsoft.com/office/drawing/2014/main" val="3785814404"/>
                  </a:ext>
                </a:extLst>
              </a:tr>
            </a:tbl>
          </a:graphicData>
        </a:graphic>
      </p:graphicFrame>
    </p:spTree>
    <p:extLst>
      <p:ext uri="{BB962C8B-B14F-4D97-AF65-F5344CB8AC3E}">
        <p14:creationId xmlns:p14="http://schemas.microsoft.com/office/powerpoint/2010/main" val="75460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lIns="91440" tIns="45720" rIns="91440" bIns="45720" anchor="ctr">
            <a:noAutofit/>
          </a:bodyPr>
          <a:lstStyle/>
          <a:p>
            <a:r>
              <a:rPr lang="en-US" sz="3200" dirty="0">
                <a:latin typeface="Calibri"/>
                <a:ea typeface="Calibri"/>
                <a:cs typeface="Calibri"/>
              </a:rPr>
              <a:t>¿</a:t>
            </a:r>
            <a:r>
              <a:rPr lang="en-US" sz="3200" dirty="0" err="1">
                <a:latin typeface="Calibri"/>
                <a:ea typeface="Calibri"/>
                <a:cs typeface="Calibri"/>
              </a:rPr>
              <a:t>Qué</a:t>
            </a:r>
            <a:r>
              <a:rPr lang="en-US" sz="3200" dirty="0">
                <a:latin typeface="Calibri"/>
                <a:ea typeface="Calibri"/>
                <a:cs typeface="Calibri"/>
              </a:rPr>
              <a:t> es la </a:t>
            </a:r>
            <a:r>
              <a:rPr lang="en-US" sz="3200" dirty="0" err="1">
                <a:latin typeface="Calibri"/>
                <a:ea typeface="Calibri"/>
                <a:cs typeface="Calibri"/>
              </a:rPr>
              <a:t>prevención</a:t>
            </a:r>
            <a:r>
              <a:rPr lang="en-US" sz="3200" dirty="0">
                <a:latin typeface="Calibri"/>
                <a:ea typeface="Calibri"/>
                <a:cs typeface="Calibri"/>
              </a:rPr>
              <a:t>?</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8" y="1476147"/>
            <a:ext cx="5964317" cy="3802635"/>
          </a:xfrm>
        </p:spPr>
        <p:txBody>
          <a:bodyPr lIns="91440" tIns="45720" rIns="91440" bIns="45720" numCol="1" spcCol="288000" anchor="t">
            <a:noAutofit/>
          </a:bodyPr>
          <a:lstStyle/>
          <a:p>
            <a:pPr algn="just"/>
            <a:r>
              <a:rPr lang="es-ES" sz="2000" dirty="0">
                <a:solidFill>
                  <a:srgbClr val="212121"/>
                </a:solidFill>
                <a:latin typeface="Calibri"/>
                <a:ea typeface="Calibri"/>
                <a:cs typeface="Calibri"/>
              </a:rPr>
              <a:t>Afortunadamente, el estado actual de los conocimientos nos permite reducir eficazmente los riesgos asociados al sedentarismo. </a:t>
            </a:r>
          </a:p>
          <a:p>
            <a:pPr algn="just"/>
            <a:endParaRPr lang="es-ES" sz="2000" dirty="0">
              <a:solidFill>
                <a:srgbClr val="212121"/>
              </a:solidFill>
              <a:latin typeface="Calibri"/>
              <a:ea typeface="Calibri"/>
              <a:cs typeface="Calibri"/>
            </a:endParaRPr>
          </a:p>
          <a:p>
            <a:pPr algn="just"/>
            <a:r>
              <a:rPr lang="es-ES" sz="2000" dirty="0">
                <a:solidFill>
                  <a:srgbClr val="212121"/>
                </a:solidFill>
                <a:latin typeface="Calibri"/>
                <a:ea typeface="Calibri"/>
                <a:cs typeface="Calibri"/>
              </a:rPr>
              <a:t>Podemos distinguir tres pilares principales de la prevención: </a:t>
            </a:r>
          </a:p>
          <a:p>
            <a:pPr marL="342900" indent="-342900" algn="just">
              <a:spcBef>
                <a:spcPts val="600"/>
              </a:spcBef>
              <a:buFont typeface="Arial" panose="020B0604020202020204" pitchFamily="34" charset="0"/>
              <a:buChar char="•"/>
            </a:pPr>
            <a:r>
              <a:rPr lang="es-ES" sz="2000" dirty="0">
                <a:solidFill>
                  <a:srgbClr val="212121"/>
                </a:solidFill>
                <a:latin typeface="Calibri"/>
                <a:ea typeface="Calibri"/>
                <a:cs typeface="Calibri"/>
              </a:rPr>
              <a:t>Compensar los efectos negativos de estar sentado con actividad física específica. 
Aumento de la actividad física espontánea.         
Minimizar los efectos del sedentarismo (ergonomía del puesto de trabajo).</a:t>
            </a:r>
            <a:endParaRPr lang="en-US" sz="2000" b="1" dirty="0">
              <a:solidFill>
                <a:srgbClr val="000000"/>
              </a:solidFill>
            </a:endParaRPr>
          </a:p>
        </p:txBody>
      </p:sp>
      <p:pic>
        <p:nvPicPr>
          <p:cNvPr id="10" name="Picture Placeholder 9" descr="Mężczyzna pracujący na linach">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6799920" y="0"/>
            <a:ext cx="4993772" cy="6858000"/>
          </a:xfrm>
        </p:spPr>
      </p:pic>
      <p:pic>
        <p:nvPicPr>
          <p:cNvPr id="8" name="Grafika 7" descr="Biegać kontur">
            <a:extLst>
              <a:ext uri="{FF2B5EF4-FFF2-40B4-BE49-F238E27FC236}">
                <a16:creationId xmlns:a16="http://schemas.microsoft.com/office/drawing/2014/main" id="{6782F32E-A0D9-0BA3-A17A-E9FDBB020C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6626" y="5367130"/>
            <a:ext cx="1367182" cy="1367182"/>
          </a:xfrm>
          <a:prstGeom prst="rect">
            <a:avLst/>
          </a:prstGeom>
        </p:spPr>
      </p:pic>
      <p:pic>
        <p:nvPicPr>
          <p:cNvPr id="9" name="Grafika 8" descr="Praca w domu kontur">
            <a:extLst>
              <a:ext uri="{FF2B5EF4-FFF2-40B4-BE49-F238E27FC236}">
                <a16:creationId xmlns:a16="http://schemas.microsoft.com/office/drawing/2014/main" id="{B00331FC-2631-A5F9-0E0C-4569FE80E4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51102" y="5278782"/>
            <a:ext cx="1532834" cy="1543878"/>
          </a:xfrm>
          <a:prstGeom prst="rect">
            <a:avLst/>
          </a:prstGeom>
        </p:spPr>
      </p:pic>
      <p:pic>
        <p:nvPicPr>
          <p:cNvPr id="11" name="Grafika 10" descr="Kulturysta kontur">
            <a:extLst>
              <a:ext uri="{FF2B5EF4-FFF2-40B4-BE49-F238E27FC236}">
                <a16:creationId xmlns:a16="http://schemas.microsoft.com/office/drawing/2014/main" id="{34E42C8F-7C05-16D1-0377-08B024C42A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9454" y="5400261"/>
            <a:ext cx="1289878" cy="1300921"/>
          </a:xfrm>
          <a:prstGeom prst="rect">
            <a:avLst/>
          </a:prstGeom>
        </p:spPr>
      </p:pic>
    </p:spTree>
    <p:extLst>
      <p:ext uri="{BB962C8B-B14F-4D97-AF65-F5344CB8AC3E}">
        <p14:creationId xmlns:p14="http://schemas.microsoft.com/office/powerpoint/2010/main" val="1404574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SECCIÓN</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lIns="91440" tIns="45720" rIns="91440" bIns="45720" anchor="t">
            <a:noAutofit/>
          </a:bodyPr>
          <a:lstStyle/>
          <a:p>
            <a:r>
              <a:rPr lang="en-US" b="1">
                <a:latin typeface="Calibri"/>
                <a:ea typeface="Calibri"/>
                <a:cs typeface="Calibri"/>
              </a:rPr>
              <a:t>Evaluación de riesgos</a:t>
            </a:r>
            <a:endParaRPr lang="en-US" b="1" dirty="0">
              <a:ea typeface="Calibri"/>
            </a:endParaRPr>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8554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wie osoby rozmawiające na czacie">
            <a:extLst>
              <a:ext uri="{FF2B5EF4-FFF2-40B4-BE49-F238E27FC236}">
                <a16:creationId xmlns:a16="http://schemas.microsoft.com/office/drawing/2014/main" id="{93E027A6-3D0F-D3B8-D2C2-BA665579BE35}"/>
              </a:ext>
            </a:extLst>
          </p:cNvPr>
          <p:cNvPicPr>
            <a:picLocks noGrp="1" noChangeAspect="1"/>
          </p:cNvPicPr>
          <p:nvPr>
            <p:ph type="pic" sz="quarter" idx="21"/>
          </p:nvPr>
        </p:nvPicPr>
        <p:blipFill rotWithShape="1">
          <a:blip r:embed="rId3" cstate="screen">
            <a:extLst>
              <a:ext uri="{28A0092B-C50C-407E-A947-70E740481C1C}">
                <a14:useLocalDpi xmlns:a14="http://schemas.microsoft.com/office/drawing/2010/main"/>
              </a:ext>
            </a:extLst>
          </a:blip>
          <a:srcRect r="9121"/>
          <a:stretch/>
        </p:blipFill>
        <p:spPr>
          <a:xfrm>
            <a:off x="884606" y="0"/>
            <a:ext cx="4538290"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825551" y="231838"/>
            <a:ext cx="7616909" cy="530007"/>
          </a:xfrm>
        </p:spPr>
        <p:txBody>
          <a:bodyPr lIns="91440" tIns="45720" rIns="91440" bIns="45720" anchor="ctr">
            <a:noAutofit/>
          </a:bodyPr>
          <a:lstStyle/>
          <a:p>
            <a:pPr algn="r"/>
            <a:r>
              <a:rPr lang="es-ES" sz="2800" dirty="0">
                <a:latin typeface="Calibri"/>
                <a:ea typeface="Calibri"/>
                <a:cs typeface="Calibri"/>
              </a:rPr>
              <a:t>Hoja de evaluación individual del estilo de vida</a:t>
            </a:r>
            <a:endParaRPr lang="en-US"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5645113" y="761845"/>
            <a:ext cx="6019564" cy="5674920"/>
          </a:xfrm>
        </p:spPr>
        <p:txBody>
          <a:bodyPr lIns="91440" tIns="45720" rIns="91440" bIns="45720" numCol="1" spcCol="288000" anchor="t">
            <a:noAutofit/>
          </a:bodyPr>
          <a:lstStyle/>
          <a:p>
            <a:r>
              <a:rPr lang="es-ES" sz="1700" b="1" dirty="0">
                <a:solidFill>
                  <a:srgbClr val="212121"/>
                </a:solidFill>
                <a:latin typeface="Calibri"/>
                <a:ea typeface="Calibri"/>
                <a:cs typeface="Calibri"/>
              </a:rPr>
              <a:t>Complete el siguiente cuestionario para evaluar el riesgo de consecuencias para la salud de su estilo de vida:</a:t>
            </a:r>
          </a:p>
          <a:p>
            <a:endParaRPr lang="en-US" sz="1700" dirty="0"/>
          </a:p>
          <a:p>
            <a:pPr marL="342900" indent="-342900">
              <a:buAutoNum type="arabicPeriod"/>
            </a:pPr>
            <a:r>
              <a:rPr lang="es-ES" sz="1700" dirty="0">
                <a:latin typeface="Calibri"/>
                <a:ea typeface="Calibri"/>
                <a:cs typeface="Calibri"/>
              </a:rPr>
              <a:t>La mayoría de las veces trabajo en una </a:t>
            </a:r>
            <a:br>
              <a:rPr lang="es-ES" sz="1700" dirty="0">
                <a:latin typeface="Calibri"/>
                <a:ea typeface="Calibri"/>
                <a:cs typeface="Calibri"/>
              </a:rPr>
            </a:br>
            <a:r>
              <a:rPr lang="es-ES" sz="1700" dirty="0">
                <a:latin typeface="Calibri"/>
                <a:ea typeface="Calibri"/>
                <a:cs typeface="Calibri"/>
              </a:rPr>
              <a:t>posición sedentaria.
Paso más de 2 horas al día en mi coche.
Camino menos de 4.000 pasos (35 minutos) al día.
Paso el tiempo libre sentado (frente a una </a:t>
            </a:r>
            <a:br>
              <a:rPr lang="es-ES" sz="1700" dirty="0">
                <a:latin typeface="Calibri"/>
                <a:ea typeface="Calibri"/>
                <a:cs typeface="Calibri"/>
              </a:rPr>
            </a:br>
            <a:r>
              <a:rPr lang="es-ES" sz="1700" dirty="0">
                <a:latin typeface="Calibri"/>
                <a:ea typeface="Calibri"/>
                <a:cs typeface="Calibri"/>
              </a:rPr>
              <a:t>computadora / TV / leyendo, etc.) durante un mínimo de 4 horas al día.
Mi IMC supera los 25 (revisa tu IMC aquí).
Fumo cigarrillos regularmente.
Hago menos de 150 minutos de actividad física </a:t>
            </a:r>
            <a:br>
              <a:rPr lang="es-ES" sz="1700" dirty="0">
                <a:latin typeface="Calibri"/>
                <a:ea typeface="Calibri"/>
                <a:cs typeface="Calibri"/>
              </a:rPr>
            </a:br>
            <a:r>
              <a:rPr lang="es-ES" sz="1700" dirty="0">
                <a:latin typeface="Calibri"/>
                <a:ea typeface="Calibri"/>
                <a:cs typeface="Calibri"/>
              </a:rPr>
              <a:t>aeróbica de intensidad moderada (por ejemplo, correr, marcha nórdica, ciclismo, baile, etc.) por semana. 
Entreno fuerza (con resistencia externa o con mi propio cuerpo) menos de 2 veces a la semana.
Cuando hago ejercicio con DSE, tomo descansos menos de una vez por hora.
Los alimentos </a:t>
            </a:r>
            <a:r>
              <a:rPr lang="es-ES" sz="1700" dirty="0" err="1">
                <a:solidFill>
                  <a:srgbClr val="212121"/>
                </a:solidFill>
                <a:latin typeface="Calibri"/>
                <a:ea typeface="Calibri"/>
                <a:cs typeface="Calibri"/>
              </a:rPr>
              <a:t>ultraprocesados</a:t>
            </a:r>
            <a:r>
              <a:rPr lang="es-ES" sz="1700" dirty="0">
                <a:solidFill>
                  <a:srgbClr val="212121"/>
                </a:solidFill>
                <a:latin typeface="Calibri"/>
                <a:ea typeface="Calibri"/>
                <a:cs typeface="Calibri"/>
              </a:rPr>
              <a:t> están presentes en mi dieta habitual.</a:t>
            </a:r>
            <a:endParaRPr lang="en-US" sz="1700" dirty="0"/>
          </a:p>
        </p:txBody>
      </p:sp>
      <p:pic>
        <p:nvPicPr>
          <p:cNvPr id="13" name="Obraz 12">
            <a:extLst>
              <a:ext uri="{FF2B5EF4-FFF2-40B4-BE49-F238E27FC236}">
                <a16:creationId xmlns:a16="http://schemas.microsoft.com/office/drawing/2014/main" id="{A823F10B-1B9C-1077-F6EB-4BA905222E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7283" y="1692013"/>
            <a:ext cx="1097394" cy="254468"/>
          </a:xfrm>
          <a:prstGeom prst="rect">
            <a:avLst/>
          </a:prstGeom>
        </p:spPr>
      </p:pic>
      <p:pic>
        <p:nvPicPr>
          <p:cNvPr id="14" name="Obraz 13">
            <a:extLst>
              <a:ext uri="{FF2B5EF4-FFF2-40B4-BE49-F238E27FC236}">
                <a16:creationId xmlns:a16="http://schemas.microsoft.com/office/drawing/2014/main" id="{7DB2ED4F-1285-919D-DDB8-A4BED1D177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7283" y="2103546"/>
            <a:ext cx="1097394" cy="254468"/>
          </a:xfrm>
          <a:prstGeom prst="rect">
            <a:avLst/>
          </a:prstGeom>
        </p:spPr>
      </p:pic>
      <p:pic>
        <p:nvPicPr>
          <p:cNvPr id="15" name="Obraz 14">
            <a:extLst>
              <a:ext uri="{FF2B5EF4-FFF2-40B4-BE49-F238E27FC236}">
                <a16:creationId xmlns:a16="http://schemas.microsoft.com/office/drawing/2014/main" id="{3804A229-E0B4-5417-3491-A8B50F97E3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7283" y="2358014"/>
            <a:ext cx="1097394" cy="254468"/>
          </a:xfrm>
          <a:prstGeom prst="rect">
            <a:avLst/>
          </a:prstGeom>
        </p:spPr>
      </p:pic>
      <p:pic>
        <p:nvPicPr>
          <p:cNvPr id="16" name="Obraz 15">
            <a:extLst>
              <a:ext uri="{FF2B5EF4-FFF2-40B4-BE49-F238E27FC236}">
                <a16:creationId xmlns:a16="http://schemas.microsoft.com/office/drawing/2014/main" id="{1C29DCB3-0C3C-E9DC-98A9-C368B5DC8D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7283" y="2704607"/>
            <a:ext cx="1097394" cy="254468"/>
          </a:xfrm>
          <a:prstGeom prst="rect">
            <a:avLst/>
          </a:prstGeom>
        </p:spPr>
      </p:pic>
      <p:pic>
        <p:nvPicPr>
          <p:cNvPr id="17" name="Obraz 16">
            <a:extLst>
              <a:ext uri="{FF2B5EF4-FFF2-40B4-BE49-F238E27FC236}">
                <a16:creationId xmlns:a16="http://schemas.microsoft.com/office/drawing/2014/main" id="{4E15F390-C938-EFF1-41B3-80D0D2EFCC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7283" y="3430858"/>
            <a:ext cx="1097394" cy="254468"/>
          </a:xfrm>
          <a:prstGeom prst="rect">
            <a:avLst/>
          </a:prstGeom>
        </p:spPr>
      </p:pic>
      <p:pic>
        <p:nvPicPr>
          <p:cNvPr id="18" name="Obraz 17">
            <a:extLst>
              <a:ext uri="{FF2B5EF4-FFF2-40B4-BE49-F238E27FC236}">
                <a16:creationId xmlns:a16="http://schemas.microsoft.com/office/drawing/2014/main" id="{5DFA99CD-BC77-9237-AEB6-C0EF62B5A9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7283" y="3685326"/>
            <a:ext cx="1097394" cy="254468"/>
          </a:xfrm>
          <a:prstGeom prst="rect">
            <a:avLst/>
          </a:prstGeom>
        </p:spPr>
      </p:pic>
      <p:pic>
        <p:nvPicPr>
          <p:cNvPr id="19" name="Obraz 18">
            <a:extLst>
              <a:ext uri="{FF2B5EF4-FFF2-40B4-BE49-F238E27FC236}">
                <a16:creationId xmlns:a16="http://schemas.microsoft.com/office/drawing/2014/main" id="{71F0C59A-6B2C-4FD2-B00F-9A31A38FB5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7283" y="4426795"/>
            <a:ext cx="1097394" cy="254468"/>
          </a:xfrm>
          <a:prstGeom prst="rect">
            <a:avLst/>
          </a:prstGeom>
        </p:spPr>
      </p:pic>
      <p:pic>
        <p:nvPicPr>
          <p:cNvPr id="20" name="Obraz 19">
            <a:extLst>
              <a:ext uri="{FF2B5EF4-FFF2-40B4-BE49-F238E27FC236}">
                <a16:creationId xmlns:a16="http://schemas.microsoft.com/office/drawing/2014/main" id="{A98D4E82-14CF-3A24-E0DB-6474222ED3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7283" y="4959937"/>
            <a:ext cx="1097394" cy="254468"/>
          </a:xfrm>
          <a:prstGeom prst="rect">
            <a:avLst/>
          </a:prstGeom>
        </p:spPr>
      </p:pic>
      <p:pic>
        <p:nvPicPr>
          <p:cNvPr id="21" name="Obraz 20">
            <a:extLst>
              <a:ext uri="{FF2B5EF4-FFF2-40B4-BE49-F238E27FC236}">
                <a16:creationId xmlns:a16="http://schemas.microsoft.com/office/drawing/2014/main" id="{0056D5CB-A25B-3F78-EDF8-73FC1EFC6F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7283" y="5451937"/>
            <a:ext cx="1097394" cy="254468"/>
          </a:xfrm>
          <a:prstGeom prst="rect">
            <a:avLst/>
          </a:prstGeom>
        </p:spPr>
      </p:pic>
      <p:pic>
        <p:nvPicPr>
          <p:cNvPr id="22" name="Obraz 21">
            <a:extLst>
              <a:ext uri="{FF2B5EF4-FFF2-40B4-BE49-F238E27FC236}">
                <a16:creationId xmlns:a16="http://schemas.microsoft.com/office/drawing/2014/main" id="{C170ED77-8B5F-783A-BCA7-C34BEC2F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7283" y="5990704"/>
            <a:ext cx="1097394" cy="254468"/>
          </a:xfrm>
          <a:prstGeom prst="rect">
            <a:avLst/>
          </a:prstGeom>
        </p:spPr>
      </p:pic>
    </p:spTree>
    <p:extLst>
      <p:ext uri="{BB962C8B-B14F-4D97-AF65-F5344CB8AC3E}">
        <p14:creationId xmlns:p14="http://schemas.microsoft.com/office/powerpoint/2010/main" val="1699339997"/>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2D1BD0-6A3E-4BCE-B57E-EF86B60C7F7E}">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B94A-925B-4414-927F-DFD616E23C34}">
  <ds:schemaRefs>
    <ds:schemaRef ds:uri="876de33e-aaa5-4507-9b92-b84e676ded0d"/>
    <ds:schemaRef ds:uri="ef88797d-310b-4d46-ad9c-0c23fa0c8d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69AD2B3-D789-4FC7-A14D-89ADA76B73A8}">
  <ds:schemaRefs>
    <ds:schemaRef ds:uri="ef88797d-310b-4d46-ad9c-0c23fa0c8d4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369</TotalTime>
  <Words>4395</Words>
  <Application>Microsoft Office PowerPoint</Application>
  <PresentationFormat>Widescreen</PresentationFormat>
  <Paragraphs>217</Paragraphs>
  <Slides>44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Czcionka systemowa (Regular)</vt:lpstr>
      <vt:lpstr>Montserrat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Laurence Cole</cp:lastModifiedBy>
  <cp:revision>19</cp:revision>
  <dcterms:created xsi:type="dcterms:W3CDTF">2021-06-15T11:45:52Z</dcterms:created>
  <dcterms:modified xsi:type="dcterms:W3CDTF">2024-02-12T09:26:10Z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