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7"/>
  </p:notesMasterIdLst>
  <p:handoutMasterIdLst>
    <p:handoutMasterId r:id="rId58"/>
  </p:handoutMasterIdLst>
  <p:sldIdLst>
    <p:sldId id="690" r:id="rId5"/>
    <p:sldId id="691" r:id="rId6"/>
    <p:sldId id="692" r:id="rId7"/>
    <p:sldId id="693" r:id="rId8"/>
    <p:sldId id="714" r:id="rId9"/>
    <p:sldId id="678" r:id="rId10"/>
    <p:sldId id="717" r:id="rId11"/>
    <p:sldId id="689" r:id="rId12"/>
    <p:sldId id="718" r:id="rId13"/>
    <p:sldId id="4350" r:id="rId14"/>
    <p:sldId id="4351" r:id="rId15"/>
    <p:sldId id="4352" r:id="rId16"/>
    <p:sldId id="688" r:id="rId17"/>
    <p:sldId id="696" r:id="rId18"/>
    <p:sldId id="699" r:id="rId19"/>
    <p:sldId id="4353" r:id="rId20"/>
    <p:sldId id="4446" r:id="rId21"/>
    <p:sldId id="4449" r:id="rId22"/>
    <p:sldId id="4448" r:id="rId23"/>
    <p:sldId id="4354" r:id="rId24"/>
    <p:sldId id="706" r:id="rId25"/>
    <p:sldId id="705" r:id="rId26"/>
    <p:sldId id="702" r:id="rId27"/>
    <p:sldId id="704" r:id="rId28"/>
    <p:sldId id="4450" r:id="rId29"/>
    <p:sldId id="4451" r:id="rId30"/>
    <p:sldId id="4452" r:id="rId31"/>
    <p:sldId id="4453" r:id="rId32"/>
    <p:sldId id="4454" r:id="rId33"/>
    <p:sldId id="715" r:id="rId34"/>
    <p:sldId id="719" r:id="rId35"/>
    <p:sldId id="720" r:id="rId36"/>
    <p:sldId id="4342" r:id="rId37"/>
    <p:sldId id="4343" r:id="rId38"/>
    <p:sldId id="4344" r:id="rId39"/>
    <p:sldId id="4345" r:id="rId40"/>
    <p:sldId id="4347" r:id="rId41"/>
    <p:sldId id="4346" r:id="rId42"/>
    <p:sldId id="4348" r:id="rId43"/>
    <p:sldId id="4349" r:id="rId44"/>
    <p:sldId id="716" r:id="rId45"/>
    <p:sldId id="708" r:id="rId46"/>
    <p:sldId id="701" r:id="rId47"/>
    <p:sldId id="711" r:id="rId48"/>
    <p:sldId id="707" r:id="rId49"/>
    <p:sldId id="4331" r:id="rId50"/>
    <p:sldId id="4455" r:id="rId51"/>
    <p:sldId id="4456" r:id="rId52"/>
    <p:sldId id="669" r:id="rId53"/>
    <p:sldId id="712" r:id="rId54"/>
    <p:sldId id="713" r:id="rId55"/>
    <p:sldId id="677" r:id="rId56"/>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305C6F"/>
    <a:srgbClr val="7C946D"/>
    <a:srgbClr val="005744"/>
    <a:srgbClr val="94A2A2"/>
    <a:srgbClr val="151D24"/>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6" autoAdjust="0"/>
    <p:restoredTop sz="82056" autoAdjust="0"/>
  </p:normalViewPr>
  <p:slideViewPr>
    <p:cSldViewPr snapToGrid="0" snapToObjects="1">
      <p:cViewPr varScale="1">
        <p:scale>
          <a:sx n="52" d="100"/>
          <a:sy n="52" d="100"/>
        </p:scale>
        <p:origin x="980" y="24"/>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6100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9975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a:t>
            </a:r>
          </a:p>
          <a:p>
            <a:r>
              <a:rPr lang="en-PH" dirty="0"/>
              <a:t>https://www.youtube.com/results?search_query=strategies+to+fight+digitial+overload</a:t>
            </a:r>
          </a:p>
          <a:p>
            <a:endParaRPr lang="en-PH" dirty="0"/>
          </a:p>
          <a:p>
            <a:endParaRPr lang="en-PH" dirty="0"/>
          </a:p>
        </p:txBody>
      </p:sp>
    </p:spTree>
    <p:extLst>
      <p:ext uri="{BB962C8B-B14F-4D97-AF65-F5344CB8AC3E}">
        <p14:creationId xmlns:p14="http://schemas.microsoft.com/office/powerpoint/2010/main" val="325159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endParaRPr lang="en-PH" dirty="0"/>
          </a:p>
          <a:p>
            <a:r>
              <a:rPr lang="en-PH" dirty="0"/>
              <a:t>Bishop I (2022). Digital Exhaustion: Redefining work-life balance </a:t>
            </a:r>
          </a:p>
          <a:p>
            <a:r>
              <a:rPr lang="en-PH" dirty="0"/>
              <a:t>https://enterprisersproject.com/article/2022/5/digital-exhaustion-work-life-balance</a:t>
            </a:r>
          </a:p>
          <a:p>
            <a:endParaRPr lang="en-PH" dirty="0"/>
          </a:p>
          <a:p>
            <a:r>
              <a:rPr lang="en-PH" dirty="0"/>
              <a:t>PAW Research Center (2021). The Internet and the Pandemic </a:t>
            </a:r>
          </a:p>
          <a:p>
            <a:r>
              <a:rPr lang="en-PH" dirty="0"/>
              <a:t>https://www.pewresearch.org/internet/2021/09/01/the-internet-and-the-pandemic/</a:t>
            </a:r>
          </a:p>
          <a:p>
            <a:endParaRPr lang="en-PH" dirty="0"/>
          </a:p>
          <a:p>
            <a:endParaRPr lang="en-PH" dirty="0"/>
          </a:p>
          <a:p>
            <a:endParaRPr lang="en-PH" dirty="0"/>
          </a:p>
        </p:txBody>
      </p:sp>
    </p:spTree>
    <p:extLst>
      <p:ext uri="{BB962C8B-B14F-4D97-AF65-F5344CB8AC3E}">
        <p14:creationId xmlns:p14="http://schemas.microsoft.com/office/powerpoint/2010/main" val="265920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r>
              <a:rPr lang="en-PH" dirty="0"/>
              <a:t>Source: </a:t>
            </a:r>
          </a:p>
          <a:p>
            <a:r>
              <a:rPr lang="en-PH" dirty="0" err="1"/>
              <a:t>Kokshagina,O</a:t>
            </a:r>
            <a:r>
              <a:rPr lang="en-PH" dirty="0"/>
              <a:t> (2021).  Too much information: The COVID work revolution has increased digital overload. </a:t>
            </a:r>
          </a:p>
          <a:p>
            <a:r>
              <a:rPr lang="en-PH" dirty="0"/>
              <a:t>https://www.rmit.edu.au/news/all-news/2021/jan/digital-overload</a:t>
            </a:r>
          </a:p>
          <a:p>
            <a:endParaRPr lang="en-PH" dirty="0"/>
          </a:p>
        </p:txBody>
      </p:sp>
    </p:spTree>
    <p:extLst>
      <p:ext uri="{BB962C8B-B14F-4D97-AF65-F5344CB8AC3E}">
        <p14:creationId xmlns:p14="http://schemas.microsoft.com/office/powerpoint/2010/main" val="130414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14799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914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2764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596136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2497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r>
              <a:rPr lang="en-PH" dirty="0"/>
              <a:t>https://ec.europa.eu/commission/presscorner/detail/en/ip_23_3050</a:t>
            </a:r>
          </a:p>
          <a:p>
            <a:endParaRPr lang="en-PH" dirty="0"/>
          </a:p>
          <a:p>
            <a:r>
              <a:rPr lang="en-PH" dirty="0" err="1"/>
              <a:t>Girolimon</a:t>
            </a:r>
            <a:r>
              <a:rPr lang="en-PH" dirty="0"/>
              <a:t>, M. (2022). Why is mental health important?. Southern New Hampshire University. </a:t>
            </a:r>
          </a:p>
          <a:p>
            <a:r>
              <a:rPr lang="en-PH" dirty="0"/>
              <a:t>https://www.snhu.edu/about-us/newsroom/education/why-is-mental-health-important</a:t>
            </a:r>
          </a:p>
          <a:p>
            <a:endParaRPr lang="en-PH" dirty="0"/>
          </a:p>
        </p:txBody>
      </p:sp>
    </p:spTree>
    <p:extLst>
      <p:ext uri="{BB962C8B-B14F-4D97-AF65-F5344CB8AC3E}">
        <p14:creationId xmlns:p14="http://schemas.microsoft.com/office/powerpoint/2010/main" val="237859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39585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89025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6513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730643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https://www.digitaldetox.com/score/</a:t>
            </a:r>
          </a:p>
          <a:p>
            <a:endParaRPr lang="en-PH" dirty="0"/>
          </a:p>
          <a:p>
            <a:endParaRPr lang="en-PH" dirty="0"/>
          </a:p>
        </p:txBody>
      </p:sp>
    </p:spTree>
    <p:extLst>
      <p:ext uri="{BB962C8B-B14F-4D97-AF65-F5344CB8AC3E}">
        <p14:creationId xmlns:p14="http://schemas.microsoft.com/office/powerpoint/2010/main" val="1740497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https://wellbeing.google/</a:t>
            </a:r>
          </a:p>
          <a:p>
            <a:endParaRPr lang="en-PH" dirty="0"/>
          </a:p>
        </p:txBody>
      </p:sp>
    </p:spTree>
    <p:extLst>
      <p:ext uri="{BB962C8B-B14F-4D97-AF65-F5344CB8AC3E}">
        <p14:creationId xmlns:p14="http://schemas.microsoft.com/office/powerpoint/2010/main" val="337845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http://thedigitalwellbeingpodcast.com/</a:t>
            </a:r>
          </a:p>
          <a:p>
            <a:endParaRPr lang="en-PH" dirty="0"/>
          </a:p>
        </p:txBody>
      </p:sp>
    </p:spTree>
    <p:extLst>
      <p:ext uri="{BB962C8B-B14F-4D97-AF65-F5344CB8AC3E}">
        <p14:creationId xmlns:p14="http://schemas.microsoft.com/office/powerpoint/2010/main" val="611649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11222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52036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8251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9210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https://blog.google/products/android/search-jomo-new-research-digital-wellbeing/</a:t>
            </a:r>
          </a:p>
        </p:txBody>
      </p:sp>
    </p:spTree>
    <p:extLst>
      <p:ext uri="{BB962C8B-B14F-4D97-AF65-F5344CB8AC3E}">
        <p14:creationId xmlns:p14="http://schemas.microsoft.com/office/powerpoint/2010/main" val="320714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pPr marL="0" marR="0" lvl="0" indent="0" algn="l" defTabSz="875998" rtl="0" eaLnBrk="1" fontAlgn="auto" latinLnBrk="0" hangingPunct="1">
              <a:lnSpc>
                <a:spcPct val="100000"/>
              </a:lnSpc>
              <a:spcBef>
                <a:spcPts val="0"/>
              </a:spcBef>
              <a:spcAft>
                <a:spcPts val="0"/>
              </a:spcAft>
              <a:buClrTx/>
              <a:buSzTx/>
              <a:buFontTx/>
              <a:buNone/>
              <a:tabLst/>
              <a:defRPr/>
            </a:pPr>
            <a:r>
              <a:rPr lang="en-PH" dirty="0"/>
              <a:t>Source: https://blog.google/products/android/search-jomo-new-research-digital-wellbeing/</a:t>
            </a:r>
          </a:p>
          <a:p>
            <a:endParaRPr lang="en-PH" dirty="0"/>
          </a:p>
          <a:p>
            <a:endParaRPr lang="en-PH" dirty="0"/>
          </a:p>
        </p:txBody>
      </p:sp>
    </p:spTree>
    <p:extLst>
      <p:ext uri="{BB962C8B-B14F-4D97-AF65-F5344CB8AC3E}">
        <p14:creationId xmlns:p14="http://schemas.microsoft.com/office/powerpoint/2010/main" val="388205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Further links: https://www.androidauthority.com/best-digital-wellbeing-apps-android-3063173/</a:t>
            </a:r>
          </a:p>
          <a:p>
            <a:endParaRPr lang="en-PH" dirty="0"/>
          </a:p>
          <a:p>
            <a:endParaRPr lang="en-PH" dirty="0"/>
          </a:p>
          <a:p>
            <a:endParaRPr lang="en-PH" dirty="0"/>
          </a:p>
        </p:txBody>
      </p:sp>
    </p:spTree>
    <p:extLst>
      <p:ext uri="{BB962C8B-B14F-4D97-AF65-F5344CB8AC3E}">
        <p14:creationId xmlns:p14="http://schemas.microsoft.com/office/powerpoint/2010/main" val="331100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71583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a:t>
            </a:r>
          </a:p>
          <a:p>
            <a:endParaRPr lang="en-PH" dirty="0"/>
          </a:p>
          <a:p>
            <a:r>
              <a:rPr lang="en-PH" dirty="0" err="1"/>
              <a:t>Meyer,G</a:t>
            </a:r>
            <a:r>
              <a:rPr lang="en-PH" dirty="0"/>
              <a:t> (2023). What is Digital Overload and How to Prevent it?</a:t>
            </a:r>
          </a:p>
          <a:p>
            <a:r>
              <a:rPr lang="en-PH" dirty="0"/>
              <a:t> https://nbold.co/what-is-digital-overload-and-how-to-prevent-it/</a:t>
            </a:r>
          </a:p>
          <a:p>
            <a:endParaRPr lang="en-PH" dirty="0"/>
          </a:p>
        </p:txBody>
      </p:sp>
    </p:spTree>
    <p:extLst>
      <p:ext uri="{BB962C8B-B14F-4D97-AF65-F5344CB8AC3E}">
        <p14:creationId xmlns:p14="http://schemas.microsoft.com/office/powerpoint/2010/main" val="355380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461E4ED2-06EF-AC59-9E9F-3C8F62C8D062}"/>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397861725"/>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520398926"/>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A816FB15-4EB2-919C-C07C-CA18C65813CE}"/>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83B3DF94-B5E3-2006-13EB-C9AB0C755937}"/>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FF6E2E1C-BAAE-F956-F7E1-D13796467DD0}"/>
              </a:ext>
            </a:extLst>
          </p:cNvPr>
          <p:cNvPicPr>
            <a:picLocks noChangeAspect="1"/>
          </p:cNvPicPr>
          <p:nvPr userDrawn="1"/>
        </p:nvPicPr>
        <p:blipFill>
          <a:blip r:embed="rId2"/>
          <a:stretch>
            <a:fillRect/>
          </a:stretch>
        </p:blipFill>
        <p:spPr>
          <a:xfrm>
            <a:off x="8275832" y="5633016"/>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03" r:id="rId6"/>
    <p:sldLayoutId id="2147483700" r:id="rId7"/>
    <p:sldLayoutId id="2147483723" r:id="rId8"/>
    <p:sldLayoutId id="2147483698" r:id="rId9"/>
    <p:sldLayoutId id="2147483695" r:id="rId10"/>
    <p:sldLayoutId id="2147483702" r:id="rId11"/>
    <p:sldLayoutId id="2147483735" r:id="rId12"/>
    <p:sldLayoutId id="2147483734" r:id="rId13"/>
    <p:sldLayoutId id="2147483708" r:id="rId14"/>
    <p:sldLayoutId id="2147483733" r:id="rId15"/>
    <p:sldLayoutId id="2147483738" r:id="rId16"/>
    <p:sldLayoutId id="2147483739"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thevisionworks.brilliantassessments.com/?external=Digiwork_well" TargetMode="External"/><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ideo" Target="https://www.youtube.com/embed/fxUn4PYPvPQ"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rbes.com/sites/jackkelly/2022/02/03/belgium-portugal-and-other-european-countries-are-ahead-of-the-us-prohibiting-managers-from-contacting-employees-outside-of-working-hours/?sh=3ceb5efa1d00"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digitaldetox.com/score/"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hyperlink" Target="https://wellbeing.google/"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thedigitalwellbeingpodcast.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4032235" cy="1008397"/>
          </a:xfrm>
          <a:prstGeom prst="rect">
            <a:avLst/>
          </a:prstGeom>
        </p:spPr>
        <p:txBody>
          <a:bodyPr/>
          <a:lstStyle/>
          <a:p>
            <a:r>
              <a:rPr lang="en-US"/>
              <a:t>Bienestar Mental</a:t>
            </a:r>
            <a:endParaRPr lang="en-US" b="1"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err="1"/>
              <a:t>Módulo</a:t>
            </a:r>
            <a:r>
              <a:rPr lang="en-US" dirty="0"/>
              <a:t> 4</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C95135FE-3B1B-F930-EF72-747C7D15C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88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a:t>
            </a:r>
            <a:r>
              <a:rPr lang="es-ES" dirty="0"/>
              <a:t>Investigación sobre el bienestar digital</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966396" y="1787236"/>
            <a:ext cx="10259197" cy="4260360"/>
          </a:xfrm>
        </p:spPr>
        <p:txBody>
          <a:bodyPr/>
          <a:lstStyle/>
          <a:p>
            <a:pPr algn="just"/>
            <a:r>
              <a:rPr lang="es-ES" dirty="0"/>
              <a:t>Según la investigación realizada por un equipo de Android con más de 112 participantes en China, Japón, Singapur, Suecia y Estados Unidos durante un período de dos años, descubrieron que los dispositivos móviles han generado estrés y una relación poco saludable con el dispositivo digital</a:t>
            </a:r>
            <a:r>
              <a:rPr lang="en-US" dirty="0"/>
              <a:t>(Aranda, 2018). </a:t>
            </a:r>
          </a:p>
          <a:p>
            <a:pPr marL="625475"/>
            <a:endParaRPr lang="en-US" i="1" dirty="0"/>
          </a:p>
        </p:txBody>
      </p:sp>
      <p:sp>
        <p:nvSpPr>
          <p:cNvPr id="4" name="Text Placeholder 2">
            <a:extLst>
              <a:ext uri="{FF2B5EF4-FFF2-40B4-BE49-F238E27FC236}">
                <a16:creationId xmlns:a16="http://schemas.microsoft.com/office/drawing/2014/main" id="{90702C34-9D48-99E1-9F92-5E5F2DA0B9ED}"/>
              </a:ext>
            </a:extLst>
          </p:cNvPr>
          <p:cNvSpPr txBox="1">
            <a:spLocks/>
          </p:cNvSpPr>
          <p:nvPr/>
        </p:nvSpPr>
        <p:spPr>
          <a:xfrm>
            <a:off x="966395" y="3650673"/>
            <a:ext cx="10259197" cy="2386532"/>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ctr" defTabSz="3259138">
              <a:tabLst>
                <a:tab pos="9601200" algn="l"/>
              </a:tabLst>
            </a:pPr>
            <a:r>
              <a:rPr lang="en-US" i="1" dirty="0"/>
              <a:t>“</a:t>
            </a:r>
            <a:r>
              <a:rPr lang="es-ES" i="1" dirty="0"/>
              <a:t>Es como una prisión. Puedes perderte en tu teléfono y no salir. Las redes sociales, los juegos, estar disponible [para los demás] todo el día... no puedes escapar</a:t>
            </a:r>
            <a:r>
              <a:rPr lang="en-US" i="1" dirty="0"/>
              <a:t>.” </a:t>
            </a:r>
            <a:r>
              <a:rPr lang="es-ES" i="1" dirty="0"/>
              <a:t>En segundo lugar, las personas sienten que existe una obligación social de responder a los mensajes muy rápidamente y de estar disponibles todo el tiempo</a:t>
            </a:r>
            <a:r>
              <a:rPr lang="en-US" i="1" dirty="0"/>
              <a:t>: “</a:t>
            </a:r>
            <a:r>
              <a:rPr lang="es-ES" i="1" dirty="0"/>
              <a:t>Mi teléfono es como una pequeña mascota: me acompaña de una habitación a otra</a:t>
            </a:r>
            <a:r>
              <a:rPr lang="en-US" i="1" dirty="0"/>
              <a:t>.”</a:t>
            </a:r>
            <a:endParaRPr lang="en-US" dirty="0"/>
          </a:p>
        </p:txBody>
      </p:sp>
    </p:spTree>
    <p:extLst>
      <p:ext uri="{BB962C8B-B14F-4D97-AF65-F5344CB8AC3E}">
        <p14:creationId xmlns:p14="http://schemas.microsoft.com/office/powerpoint/2010/main" val="251211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a:t>
            </a:r>
            <a:r>
              <a:rPr lang="es-ES" dirty="0"/>
              <a:t>Investigación sobre el bienestar digital</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966396" y="1818409"/>
            <a:ext cx="10259197" cy="4229187"/>
          </a:xfrm>
        </p:spPr>
        <p:txBody>
          <a:bodyPr/>
          <a:lstStyle/>
          <a:p>
            <a:pPr algn="just"/>
            <a:r>
              <a:rPr lang="es-ES" dirty="0"/>
              <a:t>Una de las formas efectivas de facilitar una relación saludable con sus dispositivos digitales, como sus teléfonos móviles, es monitorear cuánto tiempo pasa en sus teléfonos/computadoras portátiles</a:t>
            </a:r>
            <a:r>
              <a:rPr lang="en-US" dirty="0"/>
              <a:t>.</a:t>
            </a:r>
          </a:p>
          <a:p>
            <a:pPr algn="just"/>
            <a:endParaRPr lang="en-US" dirty="0"/>
          </a:p>
          <a:p>
            <a:pPr algn="just"/>
            <a:endParaRPr lang="en-US" dirty="0"/>
          </a:p>
          <a:p>
            <a:pPr algn="just"/>
            <a:r>
              <a:rPr lang="es-ES" dirty="0"/>
              <a:t>Puede buscar algunas herramientas como un temporizador digital . Cuando las personas son conscientes de su propia información de uso, esto allanará el camino para la reflexión y la acción para mejorar</a:t>
            </a:r>
            <a:r>
              <a:rPr lang="en-US" dirty="0"/>
              <a:t>.</a:t>
            </a:r>
          </a:p>
        </p:txBody>
      </p:sp>
    </p:spTree>
    <p:extLst>
      <p:ext uri="{BB962C8B-B14F-4D97-AF65-F5344CB8AC3E}">
        <p14:creationId xmlns:p14="http://schemas.microsoft.com/office/powerpoint/2010/main" val="278572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82104" y="460966"/>
            <a:ext cx="10483431" cy="804265"/>
          </a:xfrm>
        </p:spPr>
        <p:txBody>
          <a:bodyPr/>
          <a:lstStyle/>
          <a:p>
            <a:pPr algn="ctr"/>
            <a:r>
              <a:rPr lang="en-US" dirty="0" err="1"/>
              <a:t>Ejemplo</a:t>
            </a:r>
            <a:r>
              <a:rPr lang="en-US" dirty="0"/>
              <a:t>: </a:t>
            </a:r>
            <a:r>
              <a:rPr lang="en-US" dirty="0" err="1"/>
              <a:t>Aplicación</a:t>
            </a:r>
            <a:r>
              <a:rPr lang="en-US" dirty="0"/>
              <a:t> de </a:t>
            </a:r>
            <a:r>
              <a:rPr lang="en-US" dirty="0" err="1"/>
              <a:t>Bienestar</a:t>
            </a:r>
            <a:r>
              <a:rPr lang="en-US" dirty="0"/>
              <a:t> Digital</a:t>
            </a:r>
          </a:p>
        </p:txBody>
      </p:sp>
      <p:pic>
        <p:nvPicPr>
          <p:cNvPr id="4" name="Picture 3">
            <a:extLst>
              <a:ext uri="{FF2B5EF4-FFF2-40B4-BE49-F238E27FC236}">
                <a16:creationId xmlns:a16="http://schemas.microsoft.com/office/drawing/2014/main" id="{9714C91A-A16C-4562-8770-A1D97C42B687}"/>
              </a:ext>
            </a:extLst>
          </p:cNvPr>
          <p:cNvPicPr>
            <a:picLocks noChangeAspect="1"/>
          </p:cNvPicPr>
          <p:nvPr/>
        </p:nvPicPr>
        <p:blipFill>
          <a:blip r:embed="rId3"/>
          <a:stretch>
            <a:fillRect/>
          </a:stretch>
        </p:blipFill>
        <p:spPr>
          <a:xfrm>
            <a:off x="1426465" y="1399781"/>
            <a:ext cx="7174992" cy="5458219"/>
          </a:xfrm>
          <a:prstGeom prst="rect">
            <a:avLst/>
          </a:prstGeom>
        </p:spPr>
      </p:pic>
    </p:spTree>
    <p:extLst>
      <p:ext uri="{BB962C8B-B14F-4D97-AF65-F5344CB8AC3E}">
        <p14:creationId xmlns:p14="http://schemas.microsoft.com/office/powerpoint/2010/main" val="23780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318995" y="3576973"/>
            <a:ext cx="6163882" cy="1529278"/>
          </a:xfrm>
        </p:spPr>
        <p:txBody>
          <a:bodyPr/>
          <a:lstStyle/>
          <a:p>
            <a:r>
              <a:rPr lang="es-ES" b="1" dirty="0"/>
              <a:t>UNA MIRADA MÁS PROFUNDA A LA SOBRECARGA DIGITAL Y EL ESTRÉS TECNOLÓGICO</a:t>
            </a:r>
            <a:endParaRPr lang="en-US" b="1" dirty="0"/>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4" y="514945"/>
            <a:ext cx="10483431" cy="804265"/>
          </a:xfrm>
        </p:spPr>
        <p:txBody>
          <a:bodyPr/>
          <a:lstStyle/>
          <a:p>
            <a:pPr algn="ctr"/>
            <a:r>
              <a:rPr lang="es-ES" dirty="0"/>
              <a:t>Sobrecarga digital en el lugar de trabajo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4" y="1319211"/>
            <a:ext cx="10483431" cy="4621712"/>
          </a:xfrm>
        </p:spPr>
        <p:txBody>
          <a:bodyPr/>
          <a:lstStyle/>
          <a:p>
            <a:pPr algn="just">
              <a:spcBef>
                <a:spcPts val="1200"/>
              </a:spcBef>
            </a:pPr>
            <a:r>
              <a:rPr lang="es-ES" sz="2000" dirty="0"/>
              <a:t>A medida que la tecnología nos hace más conectados, existe una creciente preocupación por la sobrecarga digital en el lugar de trabajo</a:t>
            </a:r>
            <a:r>
              <a:rPr lang="en-US" sz="2000" dirty="0"/>
              <a:t>. </a:t>
            </a:r>
          </a:p>
          <a:p>
            <a:pPr algn="just">
              <a:spcBef>
                <a:spcPts val="1200"/>
              </a:spcBef>
            </a:pPr>
            <a:r>
              <a:rPr lang="en-US" sz="2000" b="1" dirty="0" err="1"/>
              <a:t>Sobrecarga</a:t>
            </a:r>
            <a:r>
              <a:rPr lang="en-US" sz="2000" b="1" dirty="0"/>
              <a:t> digital </a:t>
            </a:r>
            <a:r>
              <a:rPr lang="es-ES" sz="2000" dirty="0"/>
              <a:t>es cuando nos enfrentamos a demasiada información de los dispositivos digitales. Esta sobrecarga se produce cuando la cantidad de comunicación supera nuestra capacidad para procesarla</a:t>
            </a:r>
            <a:r>
              <a:rPr lang="en-US" sz="2000" dirty="0"/>
              <a:t>.</a:t>
            </a:r>
          </a:p>
          <a:p>
            <a:pPr algn="just">
              <a:spcBef>
                <a:spcPts val="1200"/>
              </a:spcBef>
            </a:pPr>
            <a:r>
              <a:rPr lang="es-ES" sz="2000" dirty="0"/>
              <a:t>La sobrecarga digital es una forma de agotamiento cognitivo que proviene de ser bombardeado implacablemente con interrupciones en forma de notificaciones, correos electrónicos, mensajes instantáneos y mensajes de texto</a:t>
            </a:r>
            <a:r>
              <a:rPr lang="en-US" sz="2000" dirty="0"/>
              <a:t>.</a:t>
            </a:r>
          </a:p>
          <a:p>
            <a:pPr algn="just">
              <a:spcBef>
                <a:spcPts val="1200"/>
              </a:spcBef>
            </a:pPr>
            <a:r>
              <a:rPr lang="es-ES" sz="2000" dirty="0"/>
              <a:t>Estas distracciones interrumpen el flujo de trabajo y el tren de pensamiento, lo que dificulta la concentración. Esto puede conducir al tecnoestrés, que se refiere a la incapacidad de un individuo para hacer frente a las demandas relacionadas con la tecnología en su entorno de trabajo</a:t>
            </a:r>
            <a:r>
              <a:rPr lang="en-US" sz="2000" dirty="0"/>
              <a:t>. </a:t>
            </a:r>
          </a:p>
          <a:p>
            <a:pPr algn="just">
              <a:spcBef>
                <a:spcPts val="1200"/>
              </a:spcBef>
            </a:pPr>
            <a:r>
              <a:rPr lang="es-ES" sz="2000" dirty="0"/>
              <a:t>Un estudio reciente de </a:t>
            </a:r>
            <a:r>
              <a:rPr lang="es-ES" sz="2000" dirty="0" err="1"/>
              <a:t>Eurofound</a:t>
            </a:r>
            <a:r>
              <a:rPr lang="es-ES" sz="2000" dirty="0"/>
              <a:t> </a:t>
            </a:r>
            <a:r>
              <a:rPr lang="es-ES" sz="1400" i="1" dirty="0"/>
              <a:t>(2020) </a:t>
            </a:r>
            <a:r>
              <a:rPr lang="es-ES" sz="2000" dirty="0"/>
              <a:t>confirma lo anterior. Por ejemplo, los trabajadores altamente remotos reportan niveles más altos de ansiedad, estrés y fatiga que sus contrapartes en la oficina</a:t>
            </a:r>
            <a:r>
              <a:rPr lang="en-US" sz="2000" dirty="0"/>
              <a:t>. </a:t>
            </a:r>
          </a:p>
          <a:p>
            <a:pPr algn="just"/>
            <a:endParaRPr lang="en-US" sz="2000" dirty="0"/>
          </a:p>
          <a:p>
            <a:pPr algn="just"/>
            <a:endParaRPr lang="en-US" sz="2000" dirty="0"/>
          </a:p>
        </p:txBody>
      </p:sp>
    </p:spTree>
    <p:extLst>
      <p:ext uri="{BB962C8B-B14F-4D97-AF65-F5344CB8AC3E}">
        <p14:creationId xmlns:p14="http://schemas.microsoft.com/office/powerpoint/2010/main" val="10370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4" y="591455"/>
            <a:ext cx="10483431" cy="618674"/>
          </a:xfrm>
        </p:spPr>
        <p:txBody>
          <a:bodyPr/>
          <a:lstStyle/>
          <a:p>
            <a:pPr algn="ctr"/>
            <a:r>
              <a:rPr lang="en-US" dirty="0" err="1"/>
              <a:t>Diagnóstico</a:t>
            </a:r>
            <a:r>
              <a:rPr lang="en-US" dirty="0"/>
              <a:t> del </a:t>
            </a:r>
            <a:r>
              <a:rPr lang="en-US" dirty="0" err="1"/>
              <a:t>agotamiento</a:t>
            </a:r>
            <a:r>
              <a:rPr lang="en-US" dirty="0"/>
              <a:t> digital</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54309"/>
            <a:ext cx="9990183" cy="4439577"/>
          </a:xfrm>
        </p:spPr>
        <p:txBody>
          <a:bodyPr/>
          <a:lstStyle/>
          <a:p>
            <a:r>
              <a:rPr lang="es-ES" dirty="0"/>
              <a:t>Los siguientes son signos y síntomas de que un empleado está experimentando agotamiento digital</a:t>
            </a:r>
            <a:r>
              <a:rPr lang="en-US" dirty="0"/>
              <a:t>(Meyer, G, 2023): </a:t>
            </a:r>
          </a:p>
          <a:p>
            <a:endParaRPr lang="en-US" dirty="0"/>
          </a:p>
          <a:p>
            <a:pPr marL="722313" indent="-369888">
              <a:buFont typeface="Arial" panose="020B0604020202020204" pitchFamily="34" charset="0"/>
              <a:buChar char="•"/>
            </a:pPr>
            <a:r>
              <a:rPr lang="es-ES" dirty="0"/>
              <a:t>Visión pesimista de la vida y el trabajo</a:t>
            </a:r>
            <a:endParaRPr lang="en-US" dirty="0"/>
          </a:p>
          <a:p>
            <a:pPr marL="722313" indent="-369888">
              <a:buFont typeface="Arial" panose="020B0604020202020204" pitchFamily="34" charset="0"/>
              <a:buChar char="•"/>
            </a:pPr>
            <a:r>
              <a:rPr lang="en-US" dirty="0" err="1"/>
              <a:t>Ansiedad</a:t>
            </a:r>
            <a:r>
              <a:rPr lang="en-US" dirty="0"/>
              <a:t> social</a:t>
            </a:r>
          </a:p>
          <a:p>
            <a:pPr marL="722313" indent="-369888">
              <a:buFont typeface="Arial" panose="020B0604020202020204" pitchFamily="34" charset="0"/>
              <a:buChar char="•"/>
            </a:pPr>
            <a:r>
              <a:rPr lang="en-US" dirty="0" err="1"/>
              <a:t>Depresión</a:t>
            </a:r>
            <a:r>
              <a:rPr lang="en-US" dirty="0"/>
              <a:t> </a:t>
            </a:r>
          </a:p>
          <a:p>
            <a:pPr marL="722313" indent="-369888">
              <a:buFont typeface="Arial" panose="020B0604020202020204" pitchFamily="34" charset="0"/>
              <a:buChar char="•"/>
            </a:pPr>
            <a:r>
              <a:rPr lang="es-ES" dirty="0"/>
              <a:t>Inquietud o dificultad para conciliar el sueño</a:t>
            </a:r>
            <a:endParaRPr lang="en-US" dirty="0"/>
          </a:p>
          <a:p>
            <a:pPr marL="722313" indent="-369888">
              <a:buFont typeface="Arial" panose="020B0604020202020204" pitchFamily="34" charset="0"/>
              <a:buChar char="•"/>
            </a:pPr>
            <a:r>
              <a:rPr lang="es-ES" dirty="0"/>
              <a:t>Disminución del interés y la motivación en el trabajo</a:t>
            </a:r>
            <a:endParaRPr lang="en-US" dirty="0"/>
          </a:p>
          <a:p>
            <a:pPr marL="722313" indent="-369888">
              <a:buFont typeface="Arial" panose="020B0604020202020204" pitchFamily="34" charset="0"/>
              <a:buChar char="•"/>
            </a:pPr>
            <a:r>
              <a:rPr lang="es-ES" dirty="0"/>
              <a:t>Sensación de estrés y preocupación por el trabajo</a:t>
            </a:r>
            <a:endParaRPr lang="en-US" dirty="0"/>
          </a:p>
          <a:p>
            <a:pPr marL="722313" indent="-369888">
              <a:buFont typeface="Arial" panose="020B0604020202020204" pitchFamily="34" charset="0"/>
              <a:buChar char="•"/>
            </a:pPr>
            <a:r>
              <a:rPr lang="en-US" dirty="0" err="1"/>
              <a:t>Disminución</a:t>
            </a:r>
            <a:r>
              <a:rPr lang="en-US" dirty="0"/>
              <a:t> del </a:t>
            </a:r>
            <a:r>
              <a:rPr lang="en-US" dirty="0" err="1"/>
              <a:t>rendimiento</a:t>
            </a:r>
            <a:r>
              <a:rPr lang="en-US" dirty="0"/>
              <a:t> </a:t>
            </a:r>
            <a:r>
              <a:rPr lang="en-US" dirty="0" err="1"/>
              <a:t>laboral</a:t>
            </a:r>
            <a:endParaRPr lang="en-US" dirty="0"/>
          </a:p>
          <a:p>
            <a:pPr marL="722313" indent="-369888">
              <a:buFont typeface="Arial" panose="020B0604020202020204" pitchFamily="34" charset="0"/>
              <a:buChar char="•"/>
            </a:pPr>
            <a:r>
              <a:rPr lang="es-ES" dirty="0"/>
              <a:t>Mala calidad de los resultados del trabajo</a:t>
            </a:r>
            <a:endParaRPr lang="en-US" dirty="0"/>
          </a:p>
        </p:txBody>
      </p:sp>
    </p:spTree>
    <p:extLst>
      <p:ext uri="{BB962C8B-B14F-4D97-AF65-F5344CB8AC3E}">
        <p14:creationId xmlns:p14="http://schemas.microsoft.com/office/powerpoint/2010/main" val="18274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00A982E-CDDC-3EA5-A505-DAB0D1D6B84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1330036" y="221963"/>
            <a:ext cx="10547223" cy="842867"/>
          </a:xfrm>
        </p:spPr>
        <p:txBody>
          <a:bodyPr/>
          <a:lstStyle/>
          <a:p>
            <a:r>
              <a:rPr lang="es-ES" dirty="0"/>
              <a:t>7 Señales de agotamiento de los trabajadores remotos</a:t>
            </a:r>
            <a:endParaRPr lang="en-IE"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p:txBody>
          <a:bodyPr/>
          <a:lstStyle/>
          <a:p>
            <a:pPr algn="just"/>
            <a:r>
              <a:rPr lang="es-ES" sz="2000" dirty="0"/>
              <a:t>Aquí le dejamos siete señales que pueden indicar que su empleado se siente desconectado de su trabajo</a:t>
            </a:r>
            <a:r>
              <a:rPr lang="en-US" sz="2000" dirty="0"/>
              <a:t>:</a:t>
            </a:r>
          </a:p>
          <a:p>
            <a:endParaRPr lang="en-US" sz="2000" dirty="0"/>
          </a:p>
          <a:p>
            <a:pPr marL="457200" indent="-457200">
              <a:buFont typeface="+mj-lt"/>
              <a:buAutoNum type="arabicPeriod"/>
            </a:pPr>
            <a:r>
              <a:rPr lang="es-ES" sz="2000" dirty="0"/>
              <a:t>No cumple con los plazos o está produciendo un trabajo deficiente</a:t>
            </a:r>
            <a:endParaRPr lang="en-US" sz="2000" dirty="0"/>
          </a:p>
          <a:p>
            <a:pPr marL="457200" indent="-457200">
              <a:buFont typeface="+mj-lt"/>
              <a:buAutoNum type="arabicPeriod"/>
            </a:pPr>
            <a:r>
              <a:rPr lang="en-US" sz="2000" dirty="0"/>
              <a:t>Deja de </a:t>
            </a:r>
            <a:r>
              <a:rPr lang="en-US" sz="2000" dirty="0" err="1"/>
              <a:t>ofrecer</a:t>
            </a:r>
            <a:r>
              <a:rPr lang="en-US" sz="2000" dirty="0"/>
              <a:t> </a:t>
            </a:r>
            <a:r>
              <a:rPr lang="en-US" sz="2000" dirty="0" err="1"/>
              <a:t>información</a:t>
            </a:r>
            <a:endParaRPr lang="en-US" sz="2000" dirty="0"/>
          </a:p>
          <a:p>
            <a:pPr marL="457200" indent="-457200">
              <a:buFont typeface="+mj-lt"/>
              <a:buAutoNum type="arabicPeriod"/>
            </a:pPr>
            <a:r>
              <a:rPr lang="es-ES" sz="2000" dirty="0"/>
              <a:t>Llama para decir que está enfermo o cambia su horario</a:t>
            </a:r>
            <a:endParaRPr lang="en-US" sz="2000" dirty="0"/>
          </a:p>
          <a:p>
            <a:pPr marL="457200" indent="-457200">
              <a:buFont typeface="+mj-lt"/>
              <a:buAutoNum type="arabicPeriod"/>
            </a:pPr>
            <a:r>
              <a:rPr lang="es-ES" sz="2000" dirty="0"/>
              <a:t>No interactúa con sus compañeros</a:t>
            </a:r>
            <a:endParaRPr lang="en-US" sz="2000" dirty="0"/>
          </a:p>
          <a:p>
            <a:pPr marL="457200" indent="-457200">
              <a:buFont typeface="+mj-lt"/>
              <a:buAutoNum type="arabicPeriod"/>
            </a:pPr>
            <a:r>
              <a:rPr lang="en-US" sz="2000" dirty="0" err="1"/>
              <a:t>Ausente</a:t>
            </a:r>
            <a:r>
              <a:rPr lang="en-US" sz="2000" dirty="0"/>
              <a:t> de las </a:t>
            </a:r>
            <a:r>
              <a:rPr lang="en-US" sz="2000" dirty="0" err="1"/>
              <a:t>reuniones</a:t>
            </a:r>
            <a:endParaRPr lang="en-US" sz="2000" dirty="0"/>
          </a:p>
          <a:p>
            <a:pPr marL="457200" indent="-457200">
              <a:buFont typeface="+mj-lt"/>
              <a:buAutoNum type="arabicPeriod"/>
            </a:pPr>
            <a:r>
              <a:rPr lang="en-US" sz="2000" dirty="0"/>
              <a:t>Solo </a:t>
            </a:r>
            <a:r>
              <a:rPr lang="en-US" sz="2000" dirty="0" err="1"/>
              <a:t>habla</a:t>
            </a:r>
            <a:r>
              <a:rPr lang="en-US" sz="2000" dirty="0"/>
              <a:t> de </a:t>
            </a:r>
            <a:r>
              <a:rPr lang="en-US" sz="2000" dirty="0" err="1"/>
              <a:t>trabajo</a:t>
            </a:r>
            <a:endParaRPr lang="en-US" sz="2000" dirty="0"/>
          </a:p>
          <a:p>
            <a:pPr marL="457200" indent="-457200">
              <a:buFont typeface="+mj-lt"/>
              <a:buAutoNum type="arabicPeriod"/>
            </a:pPr>
            <a:r>
              <a:rPr lang="es-ES" sz="2000" dirty="0"/>
              <a:t>No está interesado en el desarrollo profesional</a:t>
            </a:r>
            <a:endParaRPr lang="en-US" sz="2000" dirty="0"/>
          </a:p>
          <a:p>
            <a:endParaRPr lang="en-IE" dirty="0"/>
          </a:p>
        </p:txBody>
      </p:sp>
    </p:spTree>
    <p:extLst>
      <p:ext uri="{BB962C8B-B14F-4D97-AF65-F5344CB8AC3E}">
        <p14:creationId xmlns:p14="http://schemas.microsoft.com/office/powerpoint/2010/main" val="330206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tock photo of analysis, anonymous, background Stock Photo">
            <a:extLst>
              <a:ext uri="{FF2B5EF4-FFF2-40B4-BE49-F238E27FC236}">
                <a16:creationId xmlns:a16="http://schemas.microsoft.com/office/drawing/2014/main" id="{C4DF23CA-D658-46C6-C081-99AEF4B197F3}"/>
              </a:ext>
            </a:extLst>
          </p:cNvPr>
          <p:cNvPicPr>
            <a:picLocks noGrp="1" noChangeAspect="1" noChangeArrowheads="1"/>
          </p:cNvPicPr>
          <p:nvPr>
            <p:ph type="pic" sz="quarter" idx="21"/>
          </p:nvPr>
        </p:nvPicPr>
        <p:blipFill rotWithShape="1">
          <a:blip r:embed="rId2" cstate="screen">
            <a:extLst>
              <a:ext uri="{28A0092B-C50C-407E-A947-70E740481C1C}">
                <a14:useLocalDpi xmlns:a14="http://schemas.microsoft.com/office/drawing/2010/main"/>
              </a:ext>
            </a:extLst>
          </a:blip>
          <a:srcRect r="31335"/>
          <a:stretch/>
        </p:blipFill>
        <p:spPr bwMode="auto">
          <a:xfrm flipH="1">
            <a:off x="8364682" y="0"/>
            <a:ext cx="342901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546652" y="440624"/>
            <a:ext cx="8493438" cy="842867"/>
          </a:xfrm>
        </p:spPr>
        <p:txBody>
          <a:bodyPr/>
          <a:lstStyle/>
          <a:p>
            <a:r>
              <a:rPr lang="es-ES"/>
              <a:t>Factores del agotamiento digital y el estrés</a:t>
            </a:r>
            <a:endParaRPr lang="en-IE"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7506303" cy="4693261"/>
          </a:xfrm>
        </p:spPr>
        <p:txBody>
          <a:bodyPr/>
          <a:lstStyle/>
          <a:p>
            <a:pPr marL="457200" indent="-457200" algn="just">
              <a:buFont typeface="+mj-lt"/>
              <a:buAutoNum type="arabicPeriod"/>
            </a:pPr>
            <a:r>
              <a:rPr lang="en-US" sz="2000" b="1" dirty="0" err="1">
                <a:ea typeface="Calibri" panose="020F0502020204030204" pitchFamily="34" charset="0"/>
              </a:rPr>
              <a:t>Aislamiento</a:t>
            </a:r>
            <a:r>
              <a:rPr lang="en-US" sz="2000" b="0" i="0" dirty="0">
                <a:effectLst/>
                <a:ea typeface="Calibri" panose="020F0502020204030204" pitchFamily="34" charset="0"/>
              </a:rPr>
              <a:t>: </a:t>
            </a:r>
            <a:r>
              <a:rPr lang="es-ES" sz="2000" dirty="0">
                <a:ea typeface="Calibri" panose="020F0502020204030204" pitchFamily="34" charset="0"/>
              </a:rPr>
              <a:t>Uno de los desafíos importantes del trabajo remoto es la posible sensación de aislamiento. Los trabajadores remotos a menudo se pierden las interacciones casuales y la camaradería que conlleva un entorno de oficina. Esta falta de interacción cara a cara puede provocar sentimientos de soledad, desconexión y estar fuera del circuito, todo lo cual puede erosionar el sentido de pertenencia y el compromiso de un trabajador con el equipo y la organización</a:t>
            </a:r>
            <a:r>
              <a:rPr lang="en-US" sz="2000" b="0" i="0" dirty="0">
                <a:effectLst/>
                <a:ea typeface="Calibri" panose="020F0502020204030204" pitchFamily="34" charset="0"/>
              </a:rPr>
              <a:t>.</a:t>
            </a:r>
            <a:endParaRPr lang="en-US" sz="2000" dirty="0">
              <a:ea typeface="Calibri" panose="020F0502020204030204" pitchFamily="34" charset="0"/>
            </a:endParaRPr>
          </a:p>
          <a:p>
            <a:pPr marL="457200" indent="-457200" algn="just">
              <a:buFont typeface="+mj-lt"/>
              <a:buAutoNum type="arabicPeriod"/>
            </a:pPr>
            <a:r>
              <a:rPr lang="en-US" sz="2000" b="1" dirty="0" err="1">
                <a:ea typeface="Calibri" panose="020F0502020204030204" pitchFamily="34" charset="0"/>
              </a:rPr>
              <a:t>Exceso</a:t>
            </a:r>
            <a:r>
              <a:rPr lang="en-US" sz="2000" b="1" dirty="0">
                <a:ea typeface="Calibri" panose="020F0502020204030204" pitchFamily="34" charset="0"/>
              </a:rPr>
              <a:t> de </a:t>
            </a:r>
            <a:r>
              <a:rPr lang="en-US" sz="2000" b="1" dirty="0" err="1">
                <a:ea typeface="Calibri" panose="020F0502020204030204" pitchFamily="34" charset="0"/>
              </a:rPr>
              <a:t>trabajo</a:t>
            </a:r>
            <a:r>
              <a:rPr lang="en-US" sz="2000" b="0" i="0" dirty="0">
                <a:effectLst/>
                <a:ea typeface="Calibri" panose="020F0502020204030204" pitchFamily="34" charset="0"/>
              </a:rPr>
              <a:t>: </a:t>
            </a:r>
            <a:r>
              <a:rPr lang="es-ES" sz="2000" dirty="0">
                <a:ea typeface="Calibri" panose="020F0502020204030204" pitchFamily="34" charset="0"/>
              </a:rPr>
              <a:t>Sin la estructura clara de un entorno de oficina y un horario de trabajo tradicional, los trabajadores remotos pueden encontrarse trabajando más allá de su horario estándar. Las líneas borrosas entre el "tiempo de trabajo" y el "tiempo personal" pueden conducir a períodos prolongados de trabajo, con poco descanso, causando fatiga, estrés y, finalmente, agotamiento</a:t>
            </a:r>
            <a:r>
              <a:rPr lang="en-US" sz="2000" b="0" i="0" dirty="0">
                <a:effectLst/>
                <a:ea typeface="Calibri" panose="020F0502020204030204" pitchFamily="34" charset="0"/>
              </a:rPr>
              <a:t>.</a:t>
            </a:r>
          </a:p>
        </p:txBody>
      </p:sp>
    </p:spTree>
    <p:extLst>
      <p:ext uri="{BB962C8B-B14F-4D97-AF65-F5344CB8AC3E}">
        <p14:creationId xmlns:p14="http://schemas.microsoft.com/office/powerpoint/2010/main" val="397542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D4BF5E2-E3E8-7B65-D130-E117509C7E28}"/>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r="9722"/>
          <a:stretch/>
        </p:blipFill>
        <p:spPr>
          <a:xfrm>
            <a:off x="884606" y="0"/>
            <a:ext cx="4508276" cy="6858000"/>
          </a:xfrm>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3387436" y="221963"/>
            <a:ext cx="8357661" cy="842867"/>
          </a:xfrm>
        </p:spPr>
        <p:txBody>
          <a:bodyPr/>
          <a:lstStyle/>
          <a:p>
            <a:pPr algn="r"/>
            <a:r>
              <a:rPr lang="es-ES" dirty="0"/>
              <a:t>Factores del agotamiento digital y el estrés</a:t>
            </a:r>
            <a:endParaRPr lang="en-IE"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5517573" y="1205345"/>
            <a:ext cx="6227524" cy="5405978"/>
          </a:xfrm>
        </p:spPr>
        <p:txBody>
          <a:bodyPr/>
          <a:lstStyle/>
          <a:p>
            <a:pPr marL="342900" indent="-342900" algn="just">
              <a:spcBef>
                <a:spcPts val="1200"/>
              </a:spcBef>
              <a:buFont typeface="+mj-lt"/>
              <a:buAutoNum type="arabicPeriod" startAt="3"/>
            </a:pPr>
            <a:r>
              <a:rPr lang="en-US" sz="1800" b="1" dirty="0">
                <a:ea typeface="Calibri" panose="020F0502020204030204" pitchFamily="34" charset="0"/>
              </a:rPr>
              <a:t>Falta de </a:t>
            </a:r>
            <a:r>
              <a:rPr lang="en-US" sz="1800" b="1" dirty="0" err="1">
                <a:ea typeface="Calibri" panose="020F0502020204030204" pitchFamily="34" charset="0"/>
              </a:rPr>
              <a:t>límites</a:t>
            </a:r>
            <a:r>
              <a:rPr lang="en-US" sz="1800" b="1" i="0" dirty="0">
                <a:effectLst/>
                <a:ea typeface="Calibri" panose="020F0502020204030204" pitchFamily="34" charset="0"/>
              </a:rPr>
              <a:t>: </a:t>
            </a:r>
            <a:r>
              <a:rPr lang="es-ES" sz="1800" dirty="0">
                <a:ea typeface="Calibri" panose="020F0502020204030204" pitchFamily="34" charset="0"/>
              </a:rPr>
              <a:t>En un entorno de trabajo remoto, la línea entre la vida profesional y la personal a menudo puede difuminarse. El mismo espacio se utiliza tanto para el trabajo como para la relajación, lo que dificulta la desconexión mental del trabajo. Sin estos límites, los trabajadores pueden sentir que están "siempre conectados", lo que lleva al agotamiento y a una menor capacidad para relajarse y recargarse</a:t>
            </a:r>
            <a:r>
              <a:rPr lang="en-US" sz="1800" i="0" dirty="0">
                <a:effectLst/>
                <a:ea typeface="Calibri" panose="020F0502020204030204" pitchFamily="34" charset="0"/>
              </a:rPr>
              <a:t>.</a:t>
            </a:r>
          </a:p>
          <a:p>
            <a:pPr marL="342900" indent="-342900" algn="just">
              <a:spcBef>
                <a:spcPts val="1200"/>
              </a:spcBef>
              <a:buFont typeface="+mj-lt"/>
              <a:buAutoNum type="arabicPeriod" startAt="3"/>
            </a:pPr>
            <a:r>
              <a:rPr lang="en-US" sz="1800" b="1" dirty="0" err="1">
                <a:ea typeface="Calibri" panose="020F0502020204030204" pitchFamily="34" charset="0"/>
              </a:rPr>
              <a:t>Desafíos</a:t>
            </a:r>
            <a:r>
              <a:rPr lang="en-US" sz="1800" b="1" dirty="0">
                <a:ea typeface="Calibri" panose="020F0502020204030204" pitchFamily="34" charset="0"/>
              </a:rPr>
              <a:t> de </a:t>
            </a:r>
            <a:r>
              <a:rPr lang="en-US" sz="1800" b="1" dirty="0" err="1">
                <a:ea typeface="Calibri" panose="020F0502020204030204" pitchFamily="34" charset="0"/>
              </a:rPr>
              <a:t>comunicación</a:t>
            </a:r>
            <a:r>
              <a:rPr lang="en-US" sz="1800" b="1" i="0" dirty="0">
                <a:effectLst/>
                <a:ea typeface="Calibri" panose="020F0502020204030204" pitchFamily="34" charset="0"/>
              </a:rPr>
              <a:t>: </a:t>
            </a:r>
            <a:r>
              <a:rPr lang="es-ES" sz="1800" dirty="0">
                <a:ea typeface="Calibri" panose="020F0502020204030204" pitchFamily="34" charset="0"/>
              </a:rPr>
              <a:t>La comunicación efectiva se vuelve aún más crítica en un entorno remoto. Sin embargo, sin interacciones cara a cara, existe una mayor probabilidad de falta de comunicación. Es más fácil pasar por alto señales no verbales como el lenguaje corporal o el tono de voz en las reuniones virtuales, lo que puede dar lugar a malentendidos. Además, existe la posibilidad de sentirse excluido de las comunicaciones esenciales, no estar actualizado sobre los cambios o perderse sesiones espontáneas de lluvia de ideas que ocurren orgánicamente en una oficina</a:t>
            </a:r>
            <a:r>
              <a:rPr lang="en-US" sz="1800" i="0" dirty="0">
                <a:effectLst/>
                <a:ea typeface="Calibri" panose="020F0502020204030204" pitchFamily="34" charset="0"/>
              </a:rPr>
              <a:t>. </a:t>
            </a:r>
          </a:p>
        </p:txBody>
      </p:sp>
    </p:spTree>
    <p:extLst>
      <p:ext uri="{BB962C8B-B14F-4D97-AF65-F5344CB8AC3E}">
        <p14:creationId xmlns:p14="http://schemas.microsoft.com/office/powerpoint/2010/main" val="120131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A582C0C5-CD61-FAA0-AA5F-7E31648EB7D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7331261" y="367786"/>
            <a:ext cx="4024599" cy="5527024"/>
          </a:xfr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546652" y="276418"/>
            <a:ext cx="6257911" cy="1171278"/>
          </a:xfrm>
        </p:spPr>
        <p:txBody>
          <a:bodyPr/>
          <a:lstStyle/>
          <a:p>
            <a:r>
              <a:rPr lang="es-ES" dirty="0"/>
              <a:t>¡Realice Una Evaluación De Bienestar Digital!</a:t>
            </a:r>
            <a:endParaRPr lang="en-IE"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5833366" cy="4693261"/>
          </a:xfrm>
        </p:spPr>
        <p:txBody>
          <a:bodyPr/>
          <a:lstStyle/>
          <a:p>
            <a:pPr algn="just"/>
            <a:r>
              <a:rPr lang="es-ES" sz="2000" dirty="0"/>
              <a:t>La sobrecarga digital y el tecnoestrés pueden formarse debido a varias razones comunes. Como parte del proyecto DigiWorkWell, hemos desarrollado una evaluación de bienestar digital que le brindará resultados personalizados de la situación de su organización con respecto a su enfoque de bienestar digital</a:t>
            </a:r>
            <a:r>
              <a:rPr lang="en-IE" sz="2000" dirty="0"/>
              <a:t>.</a:t>
            </a:r>
          </a:p>
          <a:p>
            <a:pPr algn="just"/>
            <a:endParaRPr lang="en-IE" sz="2000" dirty="0"/>
          </a:p>
          <a:p>
            <a:endParaRPr lang="en-IE" sz="2000" dirty="0"/>
          </a:p>
          <a:p>
            <a:pPr algn="ctr"/>
            <a:r>
              <a:rPr lang="en-IE" sz="2800" dirty="0">
                <a:solidFill>
                  <a:srgbClr val="7654A2"/>
                </a:solidFill>
                <a:hlinkClick r:id="rId3">
                  <a:extLst>
                    <a:ext uri="{A12FA001-AC4F-418D-AE19-62706E023703}">
                      <ahyp:hlinkClr xmlns:ahyp="http://schemas.microsoft.com/office/drawing/2018/hyperlinkcolor" val="tx"/>
                    </a:ext>
                  </a:extLst>
                </a:hlinkClick>
              </a:rPr>
              <a:t>Click here for a link to the assessment</a:t>
            </a:r>
            <a:endParaRPr lang="en-IE" sz="2800" dirty="0">
              <a:solidFill>
                <a:srgbClr val="7654A2"/>
              </a:solidFill>
            </a:endParaRPr>
          </a:p>
        </p:txBody>
      </p:sp>
    </p:spTree>
    <p:extLst>
      <p:ext uri="{BB962C8B-B14F-4D97-AF65-F5344CB8AC3E}">
        <p14:creationId xmlns:p14="http://schemas.microsoft.com/office/powerpoint/2010/main" val="128391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a:t>Objetivos de aprendizaje</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532237"/>
            <a:ext cx="7374808" cy="223986"/>
          </a:xfrm>
        </p:spPr>
        <p:txBody>
          <a:bodyPr/>
          <a:lstStyle/>
          <a:p>
            <a:r>
              <a:rPr lang="es-ES"/>
              <a:t>Bienestar mental en el lugar de trabajo</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958181"/>
            <a:ext cx="7147706" cy="223473"/>
          </a:xfrm>
        </p:spPr>
        <p:txBody>
          <a:bodyPr/>
          <a:lstStyle/>
          <a:p>
            <a:r>
              <a:rPr lang="es-ES" dirty="0"/>
              <a:t>Un vistazo a la sobrecarga digital y el tecnoestrés</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s-ES" dirty="0"/>
              <a:t>Equilibrio entre la vida laboral y familiar</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12737" y="3797309"/>
            <a:ext cx="7271274" cy="223473"/>
          </a:xfrm>
        </p:spPr>
        <p:txBody>
          <a:bodyPr/>
          <a:lstStyle/>
          <a:p>
            <a:r>
              <a:rPr lang="es-ES"/>
              <a:t>Protección contra los impactos negativos de la tecnología</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a:t>Casos prácticos y ejercicios</a:t>
            </a:r>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a:t>CONTENIDO DEL MÓDULO 4</a:t>
            </a:r>
            <a:endParaRPr lang="en-US" dirty="0"/>
          </a:p>
        </p:txBody>
      </p:sp>
    </p:spTree>
    <p:extLst>
      <p:ext uri="{BB962C8B-B14F-4D97-AF65-F5344CB8AC3E}">
        <p14:creationId xmlns:p14="http://schemas.microsoft.com/office/powerpoint/2010/main" val="404338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es-ES"/>
              <a:t>Gestión de la sobrecarga y el estrés digital</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800125"/>
            <a:ext cx="3707934" cy="2185214"/>
            <a:chOff x="814406" y="1986437"/>
            <a:chExt cx="3707934"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1986437"/>
              <a:ext cx="3457853" cy="2185214"/>
            </a:xfrm>
            <a:prstGeom prst="rect">
              <a:avLst/>
            </a:prstGeom>
            <a:noFill/>
          </p:spPr>
          <p:txBody>
            <a:bodyPr wrap="square" rtlCol="0" anchor="ctr">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ESTABLECER LÍMITES CLAROS</a:t>
              </a: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Aliente a los trabajadores remotos a establecer y mantener un espacio de trabajo designado, establecer horarios de trabajo específicos y comunicarlos a familiares o compañeros de casa. Esto crea una separación entre el "tiempo de trabajo" y el "tiempo personal".</a:t>
              </a:r>
              <a:endParaRPr lang="en-IE"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240812" y="1800125"/>
            <a:ext cx="3708542" cy="2185214"/>
            <a:chOff x="813798" y="1986437"/>
            <a:chExt cx="3708542"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813798" y="2152407"/>
              <a:ext cx="3708542" cy="1846659"/>
            </a:xfrm>
            <a:prstGeom prst="rect">
              <a:avLst/>
            </a:prstGeom>
            <a:noFill/>
          </p:spPr>
          <p:txBody>
            <a:bodyPr wrap="square" rtlCol="0" anchor="ctr">
              <a:spAutoFit/>
            </a:bodyPr>
            <a:lstStyle/>
            <a:p>
              <a:pPr algn="ct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PROMOVER DESCANSOS REGULARES</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Tomar breves descansos a lo largo del día puede ser refrescante. Utiliza técnicas como la Técnica </a:t>
              </a:r>
              <a:r>
                <a:rPr lang="es-ES"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Pomodoro</a:t>
              </a: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 en la que el trabajo se divide en intervalos cortos (por ejemplo, 25 min) seguidos de un descanso de 5 min.</a:t>
              </a:r>
              <a:endParaRPr lang="en-IE" sz="1200"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800125"/>
            <a:ext cx="3707934" cy="2185214"/>
            <a:chOff x="814406" y="1986437"/>
            <a:chExt cx="3707934" cy="218521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2047994"/>
              <a:ext cx="3457853" cy="2062103"/>
            </a:xfrm>
            <a:prstGeom prst="rect">
              <a:avLst/>
            </a:prstGeom>
            <a:noFill/>
          </p:spPr>
          <p:txBody>
            <a:bodyPr wrap="square" rtlCol="0" anchor="ctr">
              <a:spAutoFit/>
            </a:bodyPr>
            <a:lstStyle/>
            <a:p>
              <a:pPr algn="ct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FOMENTAR LA INTERACCIÓN SOCIAL</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La soledad puede contribuir al agotamiento. Cree oportunidades para que los trabajadores remotos se conecten, como pausas virtuales para el café, actividades de formación de equipos o canales de chat dedicados a temas no laborales.</a:t>
              </a:r>
              <a:endParaRPr lang="en-IE" dirty="0"/>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37739"/>
            <a:ext cx="3707935" cy="2185214"/>
            <a:chOff x="814406" y="1986437"/>
            <a:chExt cx="3707935" cy="2185214"/>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814407" y="2080925"/>
              <a:ext cx="3707934" cy="1938992"/>
            </a:xfrm>
            <a:prstGeom prst="rect">
              <a:avLst/>
            </a:prstGeom>
            <a:noFill/>
          </p:spPr>
          <p:txBody>
            <a:bodyPr wrap="square" rtlCol="0" anchor="ctr">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PROPORCIONAR RECURSOS DE SALUD MENTAL</a:t>
              </a: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Asegúrese de que los empleados remotos tengan acceso a recursos de salud mental o servicios de asesoramiento. Comparte regularmente consejos sobre cómo mantener el bienestar mental</a:t>
              </a:r>
              <a:endParaRPr lang="en-IE"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137739"/>
            <a:ext cx="3707934" cy="2185214"/>
            <a:chOff x="814406" y="1986437"/>
            <a:chExt cx="3707934" cy="2185214"/>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2017214"/>
              <a:ext cx="3457853" cy="2123658"/>
            </a:xfrm>
            <a:prstGeom prst="rect">
              <a:avLst/>
            </a:prstGeom>
            <a:noFill/>
          </p:spPr>
          <p:txBody>
            <a:bodyPr wrap="square" rtlCol="0" anchor="ctr">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OFRECE HORARIOS FLEXIBLES</a:t>
              </a: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Todo el mundo tiene diferentes momentos de máxima productividad. Permitir horarios de trabajo flexibles puede ayudar a los trabajadores a administrar su energía y alinear sus horarios de trabajo con sus ritmos personales.</a:t>
              </a:r>
              <a:endParaRPr lang="en-IE" sz="1600" dirty="0"/>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046791"/>
            <a:ext cx="3707935" cy="2369880"/>
            <a:chOff x="814406" y="1895489"/>
            <a:chExt cx="3707935" cy="2369880"/>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814407" y="1895489"/>
              <a:ext cx="3707934" cy="2369880"/>
            </a:xfrm>
            <a:prstGeom prst="rect">
              <a:avLst/>
            </a:prstGeom>
            <a:noFill/>
          </p:spPr>
          <p:txBody>
            <a:bodyPr wrap="square" rtlCol="0" anchor="ctr">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SUPERVISIONES REGULARES</a:t>
              </a: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Los supervisores deben programar reuniones periódicas con los empleados remotos, no solo para hablar sobre el trabajo, sino también para evaluar cómo se sienten y cómo lo afrontan. Escuchar sus preocupaciones y brindarles apoyo puede marcar una diferencia significativa en su bienestar.</a:t>
              </a:r>
              <a:endParaRPr lang="en-IE" dirty="0"/>
            </a:p>
          </p:txBody>
        </p:sp>
      </p:grpSp>
      <p:sp>
        <p:nvSpPr>
          <p:cNvPr id="3" name="TextBox 2">
            <a:extLst>
              <a:ext uri="{FF2B5EF4-FFF2-40B4-BE49-F238E27FC236}">
                <a16:creationId xmlns:a16="http://schemas.microsoft.com/office/drawing/2014/main" id="{F64CB965-FBE3-B346-975D-349F9033CC29}"/>
              </a:ext>
            </a:extLst>
          </p:cNvPr>
          <p:cNvSpPr txBox="1"/>
          <p:nvPr/>
        </p:nvSpPr>
        <p:spPr>
          <a:xfrm>
            <a:off x="302070" y="1012846"/>
            <a:ext cx="11586026" cy="707886"/>
          </a:xfrm>
          <a:prstGeom prst="rect">
            <a:avLst/>
          </a:prstGeom>
          <a:noFill/>
        </p:spPr>
        <p:txBody>
          <a:bodyPr wrap="square" rtlCol="0">
            <a:spAutoFit/>
          </a:bodyPr>
          <a:lstStyle/>
          <a:p>
            <a:pPr algn="ctr"/>
            <a:r>
              <a:rPr lang="es-ES" sz="2000" dirty="0">
                <a:latin typeface="Calibri" panose="020F0502020204030204" pitchFamily="34" charset="0"/>
                <a:ea typeface="Calibri" panose="020F0502020204030204" pitchFamily="34" charset="0"/>
                <a:cs typeface="Calibri" panose="020F0502020204030204" pitchFamily="34" charset="0"/>
              </a:rPr>
              <a:t>A continuación se presentan 6 formas en las que puede ayudar a reducir la sobrecarga digital en usted y sus empleados:</a:t>
            </a:r>
            <a:endParaRPr lang="en-IE"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923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s-ES"/>
              <a:t>Vídeo: Cómo gestionar la sobrecarga digital</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Online Media 3" title="How to manage digital overload and improve attention">
            <a:hlinkClick r:id="" action="ppaction://media"/>
            <a:extLst>
              <a:ext uri="{FF2B5EF4-FFF2-40B4-BE49-F238E27FC236}">
                <a16:creationId xmlns:a16="http://schemas.microsoft.com/office/drawing/2014/main" id="{03DAAB7E-5209-4A8D-A9DC-A174A404F01D}"/>
              </a:ext>
            </a:extLst>
          </p:cNvPr>
          <p:cNvPicPr>
            <a:picLocks noRot="1" noChangeAspect="1"/>
          </p:cNvPicPr>
          <p:nvPr>
            <a:videoFile r:link="rId1"/>
          </p:nvPr>
        </p:nvPicPr>
        <p:blipFill>
          <a:blip r:embed="rId4"/>
          <a:stretch>
            <a:fillRect/>
          </a:stretch>
        </p:blipFill>
        <p:spPr>
          <a:xfrm>
            <a:off x="2069118" y="1501345"/>
            <a:ext cx="8053754" cy="4530236"/>
          </a:xfrm>
          <a:prstGeom prst="rect">
            <a:avLst/>
          </a:prstGeom>
        </p:spPr>
      </p:pic>
    </p:spTree>
    <p:extLst>
      <p:ext uri="{BB962C8B-B14F-4D97-AF65-F5344CB8AC3E}">
        <p14:creationId xmlns:p14="http://schemas.microsoft.com/office/powerpoint/2010/main" val="111099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04</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840065"/>
            <a:ext cx="5616603" cy="972741"/>
          </a:xfrm>
        </p:spPr>
        <p:txBody>
          <a:bodyPr/>
          <a:lstStyle/>
          <a:p>
            <a:r>
              <a:rPr lang="es-ES" b="1" dirty="0"/>
              <a:t>EQUILIBRIO ENTRE LA VIDA LABORAL Y FAMILIAR</a:t>
            </a:r>
            <a:endParaRPr lang="en-US" b="1" dirty="0"/>
          </a:p>
        </p:txBody>
      </p:sp>
      <p:pic>
        <p:nvPicPr>
          <p:cNvPr id="4" name="Picture Placeholder 21">
            <a:extLst>
              <a:ext uri="{FF2B5EF4-FFF2-40B4-BE49-F238E27FC236}">
                <a16:creationId xmlns:a16="http://schemas.microsoft.com/office/drawing/2014/main" id="{CA0BBF29-C510-B939-5E24-AE91FF5FBEE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490"/>
          <a:stretch/>
        </p:blipFill>
        <p:spPr>
          <a:xfrm>
            <a:off x="6842125" y="0"/>
            <a:ext cx="5364163" cy="6326188"/>
          </a:xfrm>
        </p:spPr>
      </p:pic>
    </p:spTree>
    <p:extLst>
      <p:ext uri="{BB962C8B-B14F-4D97-AF65-F5344CB8AC3E}">
        <p14:creationId xmlns:p14="http://schemas.microsoft.com/office/powerpoint/2010/main" val="272603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s-ES" sz="3200" dirty="0"/>
              <a:t>Equilibrio entre la vida laboral y familiar en la era digital</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algn="just"/>
            <a:r>
              <a:rPr lang="es-ES" dirty="0"/>
              <a:t>En una era digital en la que la tecnología integra todos los aspectos de nuestras vidas, en la que se puede acceder a nosotros en cualquier momento y lugar, encontrar un equilibrio saludable entre la vida laboral y personal se ha convertido en un reto. Según Rosen, pionero en la "psicología de la tecnología</a:t>
            </a:r>
            <a:r>
              <a:rPr lang="en-US" dirty="0"/>
              <a:t>”:</a:t>
            </a:r>
          </a:p>
          <a:p>
            <a:r>
              <a:rPr lang="en-US" dirty="0"/>
              <a:t>           </a:t>
            </a:r>
          </a:p>
          <a:p>
            <a:pPr indent="-176213" algn="ctr"/>
            <a:r>
              <a:rPr lang="en-US" i="1" dirty="0"/>
              <a:t>    "</a:t>
            </a:r>
            <a:r>
              <a:rPr lang="es-ES" i="1" dirty="0"/>
              <a:t>Muchas innovaciones tecnológicas han mejorado nuestras vidas de innumerables maneras, pero también amenazan con abrumar el funcionamiento dirigido a objetivos de nuestro cerebro con interferencias. Esta interferencia tiene un impacto perjudicial en nuestra cognición y comportamientos en las actividades diarias. Afecta a todos los niveles de nuestro pensamiento, desde nuestras percepciones, la toma de decisiones, la comunicación, la regulación emocional y nuestros recuerdos.</a:t>
            </a:r>
            <a:r>
              <a:rPr lang="en-US" i="1" dirty="0"/>
              <a:t>"</a:t>
            </a:r>
            <a:endParaRPr lang="en-US" dirty="0"/>
          </a:p>
          <a:p>
            <a:pPr marL="625475" algn="just"/>
            <a:endParaRPr lang="en-US" dirty="0"/>
          </a:p>
          <a:p>
            <a:pPr marL="625475"/>
            <a:endParaRPr lang="en-US" dirty="0"/>
          </a:p>
        </p:txBody>
      </p:sp>
    </p:spTree>
    <p:extLst>
      <p:ext uri="{BB962C8B-B14F-4D97-AF65-F5344CB8AC3E}">
        <p14:creationId xmlns:p14="http://schemas.microsoft.com/office/powerpoint/2010/main" val="251085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s-ES" sz="3200"/>
              <a:t>Equilibrio entre la vida laboral y familiar en la era digital</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76347" y="1501345"/>
            <a:ext cx="10639295" cy="4732311"/>
          </a:xfrm>
        </p:spPr>
        <p:txBody>
          <a:bodyPr/>
          <a:lstStyle/>
          <a:p>
            <a:pPr algn="just">
              <a:spcBef>
                <a:spcPts val="1200"/>
              </a:spcBef>
            </a:pPr>
            <a:r>
              <a:rPr lang="es-ES" sz="2200" dirty="0"/>
              <a:t>Por lo tanto, crear estrategias para gestionar el equilibrio entre la vida laboral y personal es el siguiente paso para tener una buena salud mental. Los siguientes son consejos del Dr. </a:t>
            </a:r>
            <a:r>
              <a:rPr lang="es-ES" sz="2200" dirty="0" err="1"/>
              <a:t>Kokshagina</a:t>
            </a:r>
            <a:r>
              <a:rPr lang="es-ES" sz="2200" dirty="0"/>
              <a:t>, investigador en innovación y emprendimiento de la Universidad RMIT</a:t>
            </a:r>
            <a:r>
              <a:rPr lang="en-US" sz="2200" dirty="0"/>
              <a:t>.</a:t>
            </a:r>
          </a:p>
          <a:p>
            <a:pPr indent="-457200" algn="just">
              <a:spcBef>
                <a:spcPts val="1200"/>
              </a:spcBef>
              <a:buAutoNum type="arabicPeriod"/>
            </a:pPr>
            <a:r>
              <a:rPr lang="es-ES" sz="2200" b="1" dirty="0"/>
              <a:t>Deja de hacer varias cosas a la vez. Enfócate en una tarea</a:t>
            </a:r>
            <a:r>
              <a:rPr lang="en-US" sz="2200" b="1" dirty="0"/>
              <a:t>.</a:t>
            </a:r>
          </a:p>
          <a:p>
            <a:pPr algn="just"/>
            <a:r>
              <a:rPr lang="es-ES" sz="2200" dirty="0"/>
              <a:t>Las investigaciones demostraron que cuanto más cambiamos de tarea, perdemos el enfoque en el trabajo que hacemos.</a:t>
            </a:r>
            <a:endParaRPr lang="en-US" sz="2200" dirty="0"/>
          </a:p>
          <a:p>
            <a:pPr algn="just">
              <a:spcBef>
                <a:spcPts val="1200"/>
              </a:spcBef>
            </a:pPr>
            <a:r>
              <a:rPr lang="en-US" sz="2200" b="1" dirty="0"/>
              <a:t>2. </a:t>
            </a:r>
            <a:r>
              <a:rPr lang="es-ES" sz="2200" b="1" dirty="0"/>
              <a:t>Establezca bloques de tiempo para realizar tareas específicas</a:t>
            </a:r>
            <a:endParaRPr lang="en-US" sz="2200" b="1" dirty="0"/>
          </a:p>
          <a:p>
            <a:pPr algn="just"/>
            <a:r>
              <a:rPr lang="es-ES" sz="2200" dirty="0"/>
              <a:t>Los experimentos de comportamiento mostraron que revisar los correos electrónicos en un período de tiempo corto (bloques de tiempo) experimenta menos estrés y aumenta la concentración</a:t>
            </a:r>
            <a:endParaRPr lang="en-US" sz="2200" dirty="0"/>
          </a:p>
          <a:p>
            <a:pPr algn="just">
              <a:spcBef>
                <a:spcPts val="1200"/>
              </a:spcBef>
            </a:pPr>
            <a:r>
              <a:rPr lang="en-US" sz="2200" b="1" dirty="0"/>
              <a:t>3. </a:t>
            </a:r>
            <a:r>
              <a:rPr lang="en-US" sz="2200" b="1" dirty="0" err="1"/>
              <a:t>Limite</a:t>
            </a:r>
            <a:r>
              <a:rPr lang="en-US" sz="2200" b="1" dirty="0"/>
              <a:t> la </a:t>
            </a:r>
            <a:r>
              <a:rPr lang="en-US" sz="2200" b="1" dirty="0" err="1"/>
              <a:t>comunicación</a:t>
            </a:r>
            <a:r>
              <a:rPr lang="en-US" sz="2200" b="1" dirty="0"/>
              <a:t> </a:t>
            </a:r>
            <a:r>
              <a:rPr lang="en-US" sz="2200" b="1" dirty="0" err="1"/>
              <a:t>innecesaria</a:t>
            </a:r>
            <a:r>
              <a:rPr lang="en-US" sz="2200" b="1" dirty="0"/>
              <a:t> </a:t>
            </a:r>
          </a:p>
          <a:p>
            <a:pPr algn="just"/>
            <a:r>
              <a:rPr lang="en-US" sz="2200" b="1" dirty="0"/>
              <a:t> </a:t>
            </a:r>
            <a:r>
              <a:rPr lang="es-ES" sz="2200" dirty="0"/>
              <a:t>Recuerde que demasiada información se convierte en una distracción</a:t>
            </a:r>
            <a:r>
              <a:rPr lang="en-US" sz="2200" dirty="0"/>
              <a:t> </a:t>
            </a:r>
          </a:p>
          <a:p>
            <a:pPr marL="625475"/>
            <a:endParaRPr lang="en-US" sz="2200" dirty="0"/>
          </a:p>
          <a:p>
            <a:pPr marL="625475"/>
            <a:endParaRPr lang="en-US" sz="2200" dirty="0"/>
          </a:p>
          <a:p>
            <a:pPr marL="625475"/>
            <a:endParaRPr lang="en-US" sz="2200" dirty="0"/>
          </a:p>
          <a:p>
            <a:pPr marL="625475"/>
            <a:endParaRPr lang="en-US" sz="2200" dirty="0"/>
          </a:p>
          <a:p>
            <a:pPr marL="625475"/>
            <a:endParaRPr lang="en-US" sz="2200" dirty="0"/>
          </a:p>
          <a:p>
            <a:pPr marL="625475"/>
            <a:endParaRPr lang="en-US" sz="2200" dirty="0"/>
          </a:p>
        </p:txBody>
      </p:sp>
    </p:spTree>
    <p:extLst>
      <p:ext uri="{BB962C8B-B14F-4D97-AF65-F5344CB8AC3E}">
        <p14:creationId xmlns:p14="http://schemas.microsoft.com/office/powerpoint/2010/main" val="61695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CD87C85A-8CAD-6301-3E54-2105E7F9DD3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546652" y="440624"/>
            <a:ext cx="9729957" cy="827067"/>
          </a:xfrm>
        </p:spPr>
        <p:txBody>
          <a:bodyPr/>
          <a:lstStyle/>
          <a:p>
            <a:r>
              <a:rPr lang="es-ES" dirty="0"/>
              <a:t>Consejos para desconectar cuando se teletrabaja</a:t>
            </a:r>
            <a:endParaRPr lang="en-IE" sz="3600"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817634"/>
            <a:ext cx="5668797" cy="4250658"/>
          </a:xfrm>
        </p:spPr>
        <p:txBody>
          <a:bodyPr/>
          <a:lstStyle/>
          <a:p>
            <a:pPr algn="just"/>
            <a:r>
              <a:rPr lang="en-US" sz="2200" b="1" i="0" dirty="0">
                <a:effectLst/>
              </a:rPr>
              <a:t>1. </a:t>
            </a:r>
            <a:r>
              <a:rPr lang="en-US" sz="2200" b="1" dirty="0"/>
              <a:t>No </a:t>
            </a:r>
            <a:r>
              <a:rPr lang="en-US" sz="2200" b="1" dirty="0" err="1"/>
              <a:t>agregues</a:t>
            </a:r>
            <a:r>
              <a:rPr lang="en-US" sz="2200" b="1" dirty="0"/>
              <a:t> </a:t>
            </a:r>
            <a:r>
              <a:rPr lang="en-US" sz="2200" b="1" dirty="0" err="1"/>
              <a:t>trabajo</a:t>
            </a:r>
            <a:r>
              <a:rPr lang="en-US" sz="2200" b="1" dirty="0"/>
              <a:t> a </a:t>
            </a:r>
            <a:r>
              <a:rPr lang="en-US" sz="2200" b="1" dirty="0" err="1"/>
              <a:t>tu</a:t>
            </a:r>
            <a:r>
              <a:rPr lang="en-US" sz="2200" b="1" dirty="0"/>
              <a:t> </a:t>
            </a:r>
            <a:r>
              <a:rPr lang="en-US" sz="2200" b="1" dirty="0" err="1"/>
              <a:t>teléfono</a:t>
            </a:r>
            <a:endParaRPr lang="en-US" sz="2200" i="0" dirty="0">
              <a:effectLst/>
            </a:endParaRPr>
          </a:p>
          <a:p>
            <a:pPr algn="just">
              <a:spcBef>
                <a:spcPts val="1200"/>
              </a:spcBef>
            </a:pPr>
            <a:r>
              <a:rPr lang="es-ES" sz="2000" dirty="0"/>
              <a:t>Si bien esto puede parecer difícil, hay muchas maneras en que sus colegas pueden comunicarse con usted para que realmente no necesite tener todo desde el trabajo en su teléfono</a:t>
            </a:r>
            <a:r>
              <a:rPr lang="en-US" sz="2000" dirty="0"/>
              <a:t>.</a:t>
            </a:r>
          </a:p>
          <a:p>
            <a:pPr algn="just"/>
            <a:endParaRPr lang="en-US" sz="2000" dirty="0"/>
          </a:p>
          <a:p>
            <a:pPr algn="just"/>
            <a:r>
              <a:rPr lang="es-ES" sz="2000" dirty="0"/>
              <a:t>Intente cerrar sesión en sus correos electrónicos y solo acceda a ellos durante las horas de trabajo. Cada vez que enviamos un correo electrónico, generalmente no esperamos una respuesta instantánea, por lo que estaremos encantados de esperar hasta el siguiente día hábil para recibir una respuesta</a:t>
            </a:r>
            <a:r>
              <a:rPr lang="en-US" sz="2000" dirty="0"/>
              <a:t>.</a:t>
            </a:r>
            <a:endParaRPr lang="en-IE" sz="2000" dirty="0"/>
          </a:p>
        </p:txBody>
      </p:sp>
    </p:spTree>
    <p:extLst>
      <p:ext uri="{BB962C8B-B14F-4D97-AF65-F5344CB8AC3E}">
        <p14:creationId xmlns:p14="http://schemas.microsoft.com/office/powerpoint/2010/main" val="303387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4E32A61-307E-1D59-35AD-F1B6C0C16317}"/>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2109355" y="342899"/>
            <a:ext cx="9528463" cy="768927"/>
          </a:xfrm>
        </p:spPr>
        <p:txBody>
          <a:bodyPr/>
          <a:lstStyle/>
          <a:p>
            <a:pPr algn="r"/>
            <a:r>
              <a:rPr lang="es-ES" dirty="0"/>
              <a:t>Consejos para desconectar cuando se teletrabaja</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250461"/>
            <a:ext cx="5541817" cy="5067212"/>
          </a:xfrm>
        </p:spPr>
        <p:txBody>
          <a:bodyPr/>
          <a:lstStyle/>
          <a:p>
            <a:pPr algn="just">
              <a:spcBef>
                <a:spcPts val="1200"/>
              </a:spcBef>
            </a:pPr>
            <a:r>
              <a:rPr lang="en-US" sz="2200" b="1" i="0" dirty="0">
                <a:effectLst/>
                <a:ea typeface="Calibri" panose="020F0502020204030204" pitchFamily="34" charset="0"/>
              </a:rPr>
              <a:t>2. </a:t>
            </a:r>
            <a:r>
              <a:rPr lang="es-ES" sz="2200" b="1" dirty="0">
                <a:ea typeface="Calibri" panose="020F0502020204030204" pitchFamily="34" charset="0"/>
              </a:rPr>
              <a:t>Activa el modo "No molestar"</a:t>
            </a:r>
            <a:endParaRPr lang="en-US" sz="2200" b="1" i="0" dirty="0">
              <a:effectLst/>
              <a:ea typeface="Calibri" panose="020F0502020204030204" pitchFamily="34" charset="0"/>
            </a:endParaRPr>
          </a:p>
          <a:p>
            <a:pPr algn="just">
              <a:spcBef>
                <a:spcPts val="1200"/>
              </a:spcBef>
            </a:pPr>
            <a:r>
              <a:rPr lang="es-ES" sz="2000" dirty="0">
                <a:ea typeface="Calibri" panose="020F0502020204030204" pitchFamily="34" charset="0"/>
              </a:rPr>
              <a:t>Como demasiadas notificaciones es uno de los problemas más comunes que pueden causar agotamiento digital, una de las mejores técnicas para reducir el tecnoestrés es desactivar las notificaciones automáticas en su teléfono. La configuración de "no molestar" también desactiva las notificaciones</a:t>
            </a:r>
            <a:r>
              <a:rPr lang="en-US" sz="2000" i="0" dirty="0">
                <a:effectLst/>
                <a:ea typeface="Calibri" panose="020F0502020204030204" pitchFamily="34" charset="0"/>
              </a:rPr>
              <a:t>.</a:t>
            </a:r>
          </a:p>
          <a:p>
            <a:pPr algn="just">
              <a:spcBef>
                <a:spcPts val="1200"/>
              </a:spcBef>
            </a:pPr>
            <a:r>
              <a:rPr lang="es-ES" sz="2000" dirty="0">
                <a:ea typeface="Calibri" panose="020F0502020204030204" pitchFamily="34" charset="0"/>
              </a:rPr>
              <a:t>Llevemos esto un paso más allá para ayudarlo a desconectar: use la configuración de 'no molestar' en su teléfono. Puede decidir qué entra en su "no molestar" para no perder llamadas telefónicas importantes, pero puede bloquear las notificaciones de mensajes de texto, aplicaciones y correos electrónicos</a:t>
            </a:r>
            <a:r>
              <a:rPr lang="en-US" sz="2000" i="0" dirty="0">
                <a:effectLst/>
                <a:ea typeface="Calibri" panose="020F0502020204030204" pitchFamily="34" charset="0"/>
              </a:rPr>
              <a:t>.</a:t>
            </a:r>
          </a:p>
        </p:txBody>
      </p:sp>
    </p:spTree>
    <p:extLst>
      <p:ext uri="{BB962C8B-B14F-4D97-AF65-F5344CB8AC3E}">
        <p14:creationId xmlns:p14="http://schemas.microsoft.com/office/powerpoint/2010/main" val="99614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91BE440F-7624-295F-B91B-EEDF00EFB79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546652" y="440624"/>
            <a:ext cx="9792303" cy="827067"/>
          </a:xfrm>
        </p:spPr>
        <p:txBody>
          <a:bodyPr/>
          <a:lstStyle/>
          <a:p>
            <a:r>
              <a:rPr lang="es-ES" dirty="0"/>
              <a:t>Consejos para desconectar cuando se teletrabaja</a:t>
            </a:r>
            <a:endParaRPr lang="en-IE" sz="3600"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558637"/>
            <a:ext cx="6082748" cy="4858740"/>
          </a:xfrm>
        </p:spPr>
        <p:txBody>
          <a:bodyPr/>
          <a:lstStyle/>
          <a:p>
            <a:pPr algn="just">
              <a:spcBef>
                <a:spcPts val="1200"/>
              </a:spcBef>
            </a:pPr>
            <a:r>
              <a:rPr lang="en-US" sz="2200" b="1" i="0" dirty="0">
                <a:effectLst/>
              </a:rPr>
              <a:t>3. </a:t>
            </a:r>
            <a:r>
              <a:rPr lang="es-ES" sz="2200" b="1" dirty="0"/>
              <a:t>Minimizar el debate sobre el trabajo en casa</a:t>
            </a:r>
            <a:endParaRPr lang="en-US" sz="2200" b="1" i="0" dirty="0">
              <a:effectLst/>
            </a:endParaRPr>
          </a:p>
          <a:p>
            <a:pPr algn="just">
              <a:spcBef>
                <a:spcPts val="1200"/>
              </a:spcBef>
            </a:pPr>
            <a:r>
              <a:rPr lang="es-ES" sz="2000" dirty="0"/>
              <a:t>Además de reducir las notificaciones de trabajo que exigen atención, existen otras estrategias para desconectar y estar más presente en casa</a:t>
            </a:r>
            <a:r>
              <a:rPr lang="en-US" sz="2000" i="0" dirty="0">
                <a:effectLst/>
              </a:rPr>
              <a:t>.</a:t>
            </a:r>
          </a:p>
          <a:p>
            <a:pPr algn="just">
              <a:spcBef>
                <a:spcPts val="1200"/>
              </a:spcBef>
            </a:pPr>
            <a:r>
              <a:rPr lang="es-ES" sz="2000" dirty="0"/>
              <a:t>Puede ser beneficioso hablar brevemente sobre el día al llegar a casa. Si bien es natural compartir experiencias diarias, es vital reconocer cómo ciertas conversaciones laborales pueden inducir estrés o negatividad</a:t>
            </a:r>
            <a:r>
              <a:rPr lang="en-US" sz="2000" i="0" dirty="0">
                <a:effectLst/>
              </a:rPr>
              <a:t>.</a:t>
            </a:r>
          </a:p>
          <a:p>
            <a:pPr algn="just">
              <a:spcBef>
                <a:spcPts val="1200"/>
              </a:spcBef>
            </a:pPr>
            <a:r>
              <a:rPr lang="es-ES" sz="2000" dirty="0"/>
              <a:t>Después de días particularmente difíciles o estresantes, volver a visitar estos momentos podría transferir inadvertidamente energía negativa al hogar. Se recomienda limitar las discusiones relacionadas con el trabajo en casa para mantener una separación y ayudar a desconectarse del trabajo</a:t>
            </a:r>
            <a:r>
              <a:rPr lang="en-US" sz="2000" i="0" dirty="0">
                <a:effectLst/>
              </a:rPr>
              <a:t>.</a:t>
            </a:r>
          </a:p>
        </p:txBody>
      </p:sp>
    </p:spTree>
    <p:extLst>
      <p:ext uri="{BB962C8B-B14F-4D97-AF65-F5344CB8AC3E}">
        <p14:creationId xmlns:p14="http://schemas.microsoft.com/office/powerpoint/2010/main" val="376528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3192114-4582-A1B6-F209-8379DD3B009D}"/>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1911927" y="446809"/>
            <a:ext cx="9715500" cy="727083"/>
          </a:xfrm>
        </p:spPr>
        <p:txBody>
          <a:bodyPr/>
          <a:lstStyle/>
          <a:p>
            <a:pPr algn="r"/>
            <a:r>
              <a:rPr lang="es-ES" dirty="0"/>
              <a:t>Consejos para desconectar cuando se teletrabaja</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531426" cy="4963302"/>
          </a:xfrm>
        </p:spPr>
        <p:txBody>
          <a:bodyPr/>
          <a:lstStyle/>
          <a:p>
            <a:pPr algn="just">
              <a:spcBef>
                <a:spcPts val="1200"/>
              </a:spcBef>
            </a:pPr>
            <a:r>
              <a:rPr lang="en-US" sz="2200" b="1" dirty="0"/>
              <a:t>4. </a:t>
            </a:r>
            <a:r>
              <a:rPr lang="en-US" sz="2200" b="1" dirty="0" err="1"/>
              <a:t>Desarrolla</a:t>
            </a:r>
            <a:r>
              <a:rPr lang="en-US" sz="2200" b="1" dirty="0"/>
              <a:t> un ritual </a:t>
            </a:r>
            <a:r>
              <a:rPr lang="en-US" sz="2200" b="1" dirty="0" err="1"/>
              <a:t>nocturno</a:t>
            </a:r>
            <a:endParaRPr lang="en-US" sz="2200" b="1" dirty="0"/>
          </a:p>
          <a:p>
            <a:pPr algn="just">
              <a:spcBef>
                <a:spcPts val="1200"/>
              </a:spcBef>
            </a:pPr>
            <a:r>
              <a:rPr lang="es-ES" sz="2200" dirty="0"/>
              <a:t>El mindfulness puede ayudar a aliviar algunas de las tensiones a las que nos enfrentamos en el trabajo, pero a veces hay otras cosas que podemos hacer para ayudar a reducir el impacto de la tecnología. En este caso, tómese el tiempo para hacer otra cosa, ya sea una nueva clase o pasatiempo, una carrera nocturna o simplemente un nuevo ritual en casa</a:t>
            </a:r>
            <a:r>
              <a:rPr lang="en-US" sz="2200" dirty="0"/>
              <a:t>.</a:t>
            </a:r>
          </a:p>
          <a:p>
            <a:pPr algn="just">
              <a:spcBef>
                <a:spcPts val="1200"/>
              </a:spcBef>
            </a:pPr>
            <a:r>
              <a:rPr lang="es-ES" sz="2200" dirty="0"/>
              <a:t>Todo el mundo siente que no podría caber más en su día, pero la verdad es que, si realmente quieres, encontrarás el tiempo</a:t>
            </a:r>
            <a:r>
              <a:rPr lang="en-US" sz="2200" dirty="0"/>
              <a:t>.</a:t>
            </a:r>
          </a:p>
        </p:txBody>
      </p:sp>
    </p:spTree>
    <p:extLst>
      <p:ext uri="{BB962C8B-B14F-4D97-AF65-F5344CB8AC3E}">
        <p14:creationId xmlns:p14="http://schemas.microsoft.com/office/powerpoint/2010/main" val="206271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854280" y="634734"/>
            <a:ext cx="10483431" cy="804265"/>
          </a:xfrm>
        </p:spPr>
        <p:txBody>
          <a:bodyPr/>
          <a:lstStyle/>
          <a:p>
            <a:pPr algn="ctr"/>
            <a:r>
              <a:rPr lang="es-ES" dirty="0"/>
              <a:t>El derecho a la desconexión</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854282" y="1631373"/>
            <a:ext cx="10483429" cy="4672757"/>
          </a:xfrm>
        </p:spPr>
        <p:txBody>
          <a:bodyPr/>
          <a:lstStyle/>
          <a:p>
            <a:pPr algn="just">
              <a:spcBef>
                <a:spcPts val="1200"/>
              </a:spcBef>
            </a:pPr>
            <a:r>
              <a:rPr lang="es-ES" sz="2000" dirty="0"/>
              <a:t>Las tecnologías digitales han hecho posible que muchos trabajadores puedan realizar su trabajo en cualquier momento y lugar, con las consiguientes ventajas e inconvenientes</a:t>
            </a:r>
            <a:r>
              <a:rPr lang="en-US" sz="2000" dirty="0"/>
              <a:t>.</a:t>
            </a:r>
          </a:p>
          <a:p>
            <a:pPr algn="just">
              <a:spcBef>
                <a:spcPts val="1200"/>
              </a:spcBef>
            </a:pPr>
            <a:r>
              <a:rPr lang="es-ES" sz="2000" dirty="0"/>
              <a:t>El derecho a la desconexión es un derecho humano propuesto en relación con la capacidad de las personas para desconectarse del trabajo y, principalmente, para no participar en comunicaciones electrónicas relacionadas con el trabajo, como correos electrónicos o mensajes fuera del horario laboral</a:t>
            </a:r>
            <a:r>
              <a:rPr lang="en-US" sz="2000" dirty="0"/>
              <a:t>.</a:t>
            </a:r>
          </a:p>
          <a:p>
            <a:pPr algn="just">
              <a:spcBef>
                <a:spcPts val="1200"/>
              </a:spcBef>
            </a:pPr>
            <a:r>
              <a:rPr lang="es-ES" sz="2000" dirty="0"/>
              <a:t>El entorno de trabajo moderno ha cambiado drásticamente gracias a las nuevas tecnologías de la comunicación y la información. La frontera entre la vida laboral y la vida familiar se ha reducido con la introducción de herramientas digitales en el empleo. Todos los países están siguiendo el derecho a la desconexión, entre los cuales algunos no tienen una ley específica relacionada con la misma preocupación</a:t>
            </a:r>
            <a:r>
              <a:rPr lang="en-US" sz="2000" dirty="0"/>
              <a:t>.</a:t>
            </a:r>
          </a:p>
          <a:p>
            <a:pPr algn="ctr">
              <a:spcBef>
                <a:spcPts val="1200"/>
              </a:spcBef>
            </a:pPr>
            <a:r>
              <a:rPr lang="es-ES" sz="1800" dirty="0">
                <a:solidFill>
                  <a:srgbClr val="7654A2"/>
                </a:solidFill>
                <a:hlinkClick r:id="rId3"/>
              </a:rPr>
              <a:t>Haga clic aquí para ver cómo los diferentes países de la UE están abordando el derecho a la desconexión</a:t>
            </a:r>
            <a:endParaRPr lang="en-US" sz="1800" dirty="0"/>
          </a:p>
          <a:p>
            <a:pPr algn="just">
              <a:spcBef>
                <a:spcPts val="1200"/>
              </a:spcBef>
            </a:pPr>
            <a:endParaRPr lang="en-US" sz="2000" dirty="0"/>
          </a:p>
          <a:p>
            <a:pPr algn="just">
              <a:spcBef>
                <a:spcPts val="1200"/>
              </a:spcBef>
            </a:pPr>
            <a:endParaRPr lang="en-US" sz="2000" dirty="0"/>
          </a:p>
        </p:txBody>
      </p:sp>
    </p:spTree>
    <p:extLst>
      <p:ext uri="{BB962C8B-B14F-4D97-AF65-F5344CB8AC3E}">
        <p14:creationId xmlns:p14="http://schemas.microsoft.com/office/powerpoint/2010/main" val="182413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t>OBJETIVOS DE</a:t>
            </a:r>
            <a:br>
              <a:rPr lang="en-US" b="1" dirty="0"/>
            </a:br>
            <a:r>
              <a:rPr lang="en-US" b="1" dirty="0"/>
              <a:t>APRENDIZAJE</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7375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210065" y="3561511"/>
            <a:ext cx="6109681" cy="972741"/>
          </a:xfrm>
        </p:spPr>
        <p:txBody>
          <a:bodyPr/>
          <a:lstStyle/>
          <a:p>
            <a:r>
              <a:rPr lang="es-ES" b="1" dirty="0"/>
              <a:t>PROTECCIÓN CONTRA LOS IMPACTOS NEGATIVOS</a:t>
            </a:r>
            <a:br>
              <a:rPr lang="es-ES" b="1" dirty="0"/>
            </a:br>
            <a:r>
              <a:rPr lang="es-ES" b="1" dirty="0"/>
              <a:t>DE LA TECNOLOGÍA</a:t>
            </a:r>
            <a:endParaRPr lang="en-US" b="1" dirty="0"/>
          </a:p>
        </p:txBody>
      </p:sp>
      <p:pic>
        <p:nvPicPr>
          <p:cNvPr id="6" name="Picture Placeholder 5">
            <a:extLst>
              <a:ext uri="{FF2B5EF4-FFF2-40B4-BE49-F238E27FC236}">
                <a16:creationId xmlns:a16="http://schemas.microsoft.com/office/drawing/2014/main" id="{46290E1F-D48A-8DF1-C247-AD194F21D7E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205538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Of People Using Laptop Stock Photo">
            <a:extLst>
              <a:ext uri="{FF2B5EF4-FFF2-40B4-BE49-F238E27FC236}">
                <a16:creationId xmlns:a16="http://schemas.microsoft.com/office/drawing/2014/main" id="{D0DEC795-B30D-9774-F238-5E633DCB7875}"/>
              </a:ext>
            </a:extLst>
          </p:cNvPr>
          <p:cNvPicPr>
            <a:picLocks noGrp="1" noChangeAspect="1" noChangeArrowheads="1"/>
          </p:cNvPicPr>
          <p:nvPr>
            <p:ph type="pic" sz="quarter" idx="21"/>
          </p:nvPr>
        </p:nvPicPr>
        <p:blipFill rotWithShape="1">
          <a:blip r:embed="rId2" cstate="screen">
            <a:extLst>
              <a:ext uri="{28A0092B-C50C-407E-A947-70E740481C1C}">
                <a14:useLocalDpi xmlns:a14="http://schemas.microsoft.com/office/drawing/2010/main"/>
              </a:ext>
            </a:extLst>
          </a:blip>
          <a:srcRect r="15340"/>
          <a:stretch/>
        </p:blipFill>
        <p:spPr bwMode="auto">
          <a:xfrm>
            <a:off x="884606" y="0"/>
            <a:ext cx="4227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556164" y="426027"/>
            <a:ext cx="9111229" cy="638803"/>
          </a:xfrm>
        </p:spPr>
        <p:txBody>
          <a:bodyPr/>
          <a:lstStyle/>
          <a:p>
            <a:pPr algn="r"/>
            <a:r>
              <a:rPr lang="es-ES" sz="2800" dirty="0"/>
              <a:t>Equiparnos contra los aspectos negativos de la tecnología</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278581" y="1307575"/>
            <a:ext cx="6388812" cy="4813657"/>
          </a:xfrm>
        </p:spPr>
        <p:txBody>
          <a:bodyPr/>
          <a:lstStyle/>
          <a:p>
            <a:pPr algn="just">
              <a:spcBef>
                <a:spcPts val="1200"/>
              </a:spcBef>
            </a:pPr>
            <a:r>
              <a:rPr lang="es-ES" sz="2200" dirty="0"/>
              <a:t>Si bien es muy fácil centrarse en los aspectos negativos de las tecnologías digitales, son una parte crucial de la vida moderna. La mayoría de nosotros utilizaremos múltiples tecnologías digitales a lo largo de nuestras tareas diarias</a:t>
            </a:r>
            <a:r>
              <a:rPr lang="en-US" sz="2200" dirty="0"/>
              <a:t>.</a:t>
            </a:r>
          </a:p>
          <a:p>
            <a:pPr algn="just">
              <a:spcBef>
                <a:spcPts val="1200"/>
              </a:spcBef>
            </a:pPr>
            <a:r>
              <a:rPr lang="es-ES" sz="2200" dirty="0"/>
              <a:t>Es importante dotarnos de la correcta comprensión de los peligros de la tecnología digital, pero también es importante contar con técnicas y métodos que garanticen que podemos seguir utilizando las tecnologías digitales de forma segura</a:t>
            </a:r>
            <a:r>
              <a:rPr lang="en-US" sz="2200" dirty="0"/>
              <a:t>.</a:t>
            </a:r>
          </a:p>
          <a:p>
            <a:pPr algn="just">
              <a:spcBef>
                <a:spcPts val="1200"/>
              </a:spcBef>
            </a:pPr>
            <a:r>
              <a:rPr lang="es-ES" sz="2200" dirty="0"/>
              <a:t>Echemos un vistazo más de cerca a algunos de los efectos negativos del uso de la tecnología digital y cómo evitarlos</a:t>
            </a:r>
            <a:r>
              <a:rPr lang="en-US" sz="2200" dirty="0"/>
              <a:t>.</a:t>
            </a:r>
            <a:endParaRPr lang="en-US" sz="2000" b="1" dirty="0"/>
          </a:p>
        </p:txBody>
      </p:sp>
    </p:spTree>
    <p:extLst>
      <p:ext uri="{BB962C8B-B14F-4D97-AF65-F5344CB8AC3E}">
        <p14:creationId xmlns:p14="http://schemas.microsoft.com/office/powerpoint/2010/main" val="46754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23547"/>
            <a:ext cx="10483431" cy="804265"/>
          </a:xfrm>
        </p:spPr>
        <p:txBody>
          <a:bodyPr/>
          <a:lstStyle/>
          <a:p>
            <a:pPr algn="ctr"/>
            <a:r>
              <a:rPr lang="en-US" sz="3200" dirty="0" err="1"/>
              <a:t>Distracción</a:t>
            </a:r>
            <a:r>
              <a:rPr lang="en-US" sz="3200" dirty="0"/>
              <a:t> digital</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87354" y="1339844"/>
            <a:ext cx="10617282" cy="4557744"/>
          </a:xfrm>
        </p:spPr>
        <p:txBody>
          <a:bodyPr/>
          <a:lstStyle/>
          <a:p>
            <a:pPr algn="just">
              <a:spcBef>
                <a:spcPts val="1200"/>
              </a:spcBef>
            </a:pPr>
            <a:r>
              <a:rPr lang="es-ES" sz="2050" dirty="0"/>
              <a:t>La </a:t>
            </a:r>
            <a:r>
              <a:rPr lang="es-ES" sz="2050" b="1" dirty="0"/>
              <a:t>distracción digital </a:t>
            </a:r>
            <a:r>
              <a:rPr lang="es-ES" sz="2050" dirty="0"/>
              <a:t>es cuando usa un dispositivo digital (teléfono inteligente, computadora portátil, tableta) mientras realiza otra actividad. Ocurre cuando los dispositivos digitales se utilizan para actividades no relacionadas con el tiempo de clase o el tiempo de trabajo. Esto a menudo incluye mensajes de texto, correo electrónico, navegación web, uso de redes sociales y juegos</a:t>
            </a:r>
            <a:r>
              <a:rPr lang="en-US" sz="2050" dirty="0"/>
              <a:t>.</a:t>
            </a:r>
          </a:p>
          <a:p>
            <a:pPr algn="just">
              <a:spcBef>
                <a:spcPts val="1200"/>
              </a:spcBef>
            </a:pPr>
            <a:r>
              <a:rPr lang="es-ES" sz="2050" dirty="0"/>
              <a:t>Debido a la digitalización que trajo consigo la pandemia, es fácil caer en el hábito de revisar el teléfono mientras se trabaja</a:t>
            </a:r>
            <a:r>
              <a:rPr lang="en-US" sz="2050" dirty="0"/>
              <a:t>.</a:t>
            </a:r>
          </a:p>
          <a:p>
            <a:pPr algn="just">
              <a:spcBef>
                <a:spcPts val="1200"/>
              </a:spcBef>
            </a:pPr>
            <a:r>
              <a:rPr lang="es-ES" sz="2050" dirty="0"/>
              <a:t>Una de las mejores maneras de manejar la distracción digital es desconectarse temporalmente de la tecnología, lo que conduce a menos distracciones digitales</a:t>
            </a:r>
            <a:r>
              <a:rPr lang="en-US" sz="2050" dirty="0"/>
              <a:t>.</a:t>
            </a:r>
          </a:p>
          <a:p>
            <a:pPr algn="just">
              <a:spcBef>
                <a:spcPts val="1200"/>
              </a:spcBef>
            </a:pPr>
            <a:r>
              <a:rPr lang="es-ES" sz="2050" dirty="0"/>
              <a:t>Si bien la capacidad de realizar múltiples tareas se considera un rasgo positivo para muchos, también es una fuente importante de estrés inducido digitalmente que se puede controlar, una vez que hemos adquirido el hábito de tomar descansos</a:t>
            </a:r>
            <a:r>
              <a:rPr lang="en-US" sz="2050" dirty="0"/>
              <a:t>.</a:t>
            </a:r>
          </a:p>
          <a:p>
            <a:pPr algn="just">
              <a:spcBef>
                <a:spcPts val="1200"/>
              </a:spcBef>
            </a:pPr>
            <a:r>
              <a:rPr lang="es-ES" sz="2050" dirty="0"/>
              <a:t>Echemos un vistazo a algunas investigaciones realizadas en los EE. UU. para ayudar a manejar la distracción digital</a:t>
            </a:r>
            <a:r>
              <a:rPr lang="en-US" sz="2050" dirty="0"/>
              <a:t>.</a:t>
            </a:r>
          </a:p>
        </p:txBody>
      </p:sp>
    </p:spTree>
    <p:extLst>
      <p:ext uri="{BB962C8B-B14F-4D97-AF65-F5344CB8AC3E}">
        <p14:creationId xmlns:p14="http://schemas.microsoft.com/office/powerpoint/2010/main" val="168298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9775" r="2639"/>
          <a:stretch/>
        </p:blipFill>
        <p:spPr>
          <a:xfrm>
            <a:off x="884606" y="0"/>
            <a:ext cx="387443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751118" y="512909"/>
            <a:ext cx="7916275" cy="588527"/>
          </a:xfrm>
        </p:spPr>
        <p:txBody>
          <a:bodyPr/>
          <a:lstStyle/>
          <a:p>
            <a:pPr algn="r"/>
            <a:r>
              <a:rPr lang="en-US" sz="2800" dirty="0" err="1"/>
              <a:t>Hallazgos</a:t>
            </a:r>
            <a:r>
              <a:rPr lang="en-US" sz="2800" dirty="0"/>
              <a:t> </a:t>
            </a:r>
            <a:r>
              <a:rPr lang="en-US" sz="2800" dirty="0" err="1"/>
              <a:t>sobre</a:t>
            </a:r>
            <a:r>
              <a:rPr lang="en-US" sz="2800" dirty="0"/>
              <a:t> la </a:t>
            </a:r>
            <a:r>
              <a:rPr lang="en-US" sz="2800" dirty="0" err="1"/>
              <a:t>distracción</a:t>
            </a:r>
            <a:r>
              <a:rPr lang="en-US" sz="2800" dirty="0"/>
              <a:t> digital</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987636" y="1317761"/>
            <a:ext cx="6679758" cy="4813657"/>
          </a:xfrm>
        </p:spPr>
        <p:txBody>
          <a:bodyPr/>
          <a:lstStyle/>
          <a:p>
            <a:pPr algn="just"/>
            <a:r>
              <a:rPr lang="es-ES" sz="2000" dirty="0"/>
              <a:t>Estos son algunos hallazgos sorprendentes de la investigación realizada para ayudar a los trabajadores con la distracción digital</a:t>
            </a:r>
            <a:r>
              <a:rPr lang="en-US" sz="2000" dirty="0"/>
              <a:t>:</a:t>
            </a:r>
          </a:p>
          <a:p>
            <a:pPr marL="342900" indent="-342900" algn="just">
              <a:buFont typeface="Arial" panose="020B0604020202020204" pitchFamily="34" charset="0"/>
              <a:buChar char="•"/>
            </a:pPr>
            <a:r>
              <a:rPr lang="es-ES" sz="2000" dirty="0"/>
              <a:t>El 20% de los empleados quiere que su empleador les ayude a controlar su distracción digital durante el trabajo</a:t>
            </a:r>
            <a:r>
              <a:rPr lang="en-US" sz="2000" dirty="0"/>
              <a:t>. </a:t>
            </a:r>
          </a:p>
          <a:p>
            <a:pPr marL="342900" indent="-342900" algn="just">
              <a:buFont typeface="Arial" panose="020B0604020202020204" pitchFamily="34" charset="0"/>
              <a:buChar char="•"/>
            </a:pPr>
            <a:r>
              <a:rPr lang="es-ES" sz="2000" dirty="0"/>
              <a:t>El 25% de los trabajadores industriales quieren que su empleador les ayude con esto</a:t>
            </a:r>
            <a:r>
              <a:rPr lang="en-US" sz="2000" dirty="0"/>
              <a:t>.</a:t>
            </a:r>
          </a:p>
          <a:p>
            <a:pPr marL="342900" indent="-342900" algn="just">
              <a:buFont typeface="Arial" panose="020B0604020202020204" pitchFamily="34" charset="0"/>
              <a:buChar char="•"/>
            </a:pPr>
            <a:r>
              <a:rPr lang="es-ES" sz="2000" dirty="0"/>
              <a:t>Más del 50% de los empleados que trabajaban desde casa debido al COVID dicen que pasan incluso más tiempo que antes durante las horas de trabajo socializando con familiares y amigos a través de las redes sociales, mensajes de texto, correo electrónico y llamadas</a:t>
            </a:r>
            <a:r>
              <a:rPr lang="en-US" sz="2000" dirty="0"/>
              <a:t>.</a:t>
            </a:r>
          </a:p>
          <a:p>
            <a:pPr marL="342900" indent="-342900" algn="just">
              <a:buFont typeface="Arial" panose="020B0604020202020204" pitchFamily="34" charset="0"/>
              <a:buChar char="•"/>
            </a:pPr>
            <a:r>
              <a:rPr lang="es-ES" sz="2000" dirty="0"/>
              <a:t>La persona promedio en su lugar de trabajo pasa 2.6 horas cada día laboral accediendo a contenido digital que no está relacionado con su trabajo.</a:t>
            </a:r>
            <a:r>
              <a:rPr lang="en-US" sz="2000" dirty="0"/>
              <a:t>​</a:t>
            </a:r>
          </a:p>
          <a:p>
            <a:pPr marL="0"/>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365907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10735"/>
          <a:stretch/>
        </p:blipFill>
        <p:spPr>
          <a:xfrm flipH="1">
            <a:off x="7335982" y="0"/>
            <a:ext cx="445771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440625"/>
            <a:ext cx="8818428" cy="702376"/>
          </a:xfrm>
        </p:spPr>
        <p:txBody>
          <a:bodyPr/>
          <a:lstStyle/>
          <a:p>
            <a:r>
              <a:rPr lang="en-US" sz="3200"/>
              <a:t>Hallazgos de distracción digital</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448545"/>
            <a:ext cx="6657118" cy="4865522"/>
          </a:xfrm>
        </p:spPr>
        <p:txBody>
          <a:bodyPr/>
          <a:lstStyle/>
          <a:p>
            <a:pPr algn="just">
              <a:spcBef>
                <a:spcPts val="1200"/>
              </a:spcBef>
            </a:pPr>
            <a:r>
              <a:rPr lang="es-ES" sz="2000" dirty="0"/>
              <a:t>Estos son algunos hallazgos sorprendentes de la investigación realizada para ayudar a los trabajadores con la distracción digital</a:t>
            </a:r>
            <a:r>
              <a:rPr lang="en-US" sz="2000" dirty="0"/>
              <a:t>:</a:t>
            </a:r>
            <a:endParaRPr lang="en-US" sz="2000" b="1" dirty="0"/>
          </a:p>
          <a:p>
            <a:pPr marL="342900" indent="-342900" algn="just">
              <a:spcBef>
                <a:spcPts val="1200"/>
              </a:spcBef>
              <a:buFont typeface="Arial" panose="020B0604020202020204" pitchFamily="34" charset="0"/>
              <a:buChar char="•"/>
            </a:pPr>
            <a:r>
              <a:rPr lang="es-ES" sz="2000" dirty="0"/>
              <a:t>El 26% dice que ha habido accidentes en su lugar de trabajo causados por la distracción del teléfono inteligente.</a:t>
            </a:r>
            <a:r>
              <a:rPr lang="en-US" sz="2000" dirty="0"/>
              <a:t>​</a:t>
            </a:r>
          </a:p>
          <a:p>
            <a:pPr marL="342900" indent="-342900" algn="just">
              <a:spcBef>
                <a:spcPts val="1200"/>
              </a:spcBef>
              <a:buFont typeface="Arial" panose="020B0604020202020204" pitchFamily="34" charset="0"/>
              <a:buChar char="•"/>
            </a:pPr>
            <a:r>
              <a:rPr lang="es-ES" sz="2000" dirty="0"/>
              <a:t>El 58% dijo que su empleador tiene una política que restringe el uso de teléfonos inteligentes personales durante las horas de trabajo.</a:t>
            </a:r>
            <a:endParaRPr lang="en-US" sz="2000" dirty="0"/>
          </a:p>
          <a:p>
            <a:pPr marL="342900" indent="-342900" algn="just">
              <a:spcBef>
                <a:spcPts val="1200"/>
              </a:spcBef>
              <a:buFont typeface="Arial" panose="020B0604020202020204" pitchFamily="34" charset="0"/>
              <a:buChar char="•"/>
            </a:pPr>
            <a:r>
              <a:rPr lang="es-ES" sz="2000" dirty="0"/>
              <a:t>El 27% desearía que su empleador los ayudara a reducir el uso de teléfonos inteligentes durante las horas de trabajo.</a:t>
            </a:r>
            <a:endParaRPr lang="en-US" sz="2000" dirty="0"/>
          </a:p>
          <a:p>
            <a:pPr marL="342900" indent="-342900" algn="just">
              <a:spcBef>
                <a:spcPts val="1200"/>
              </a:spcBef>
              <a:buFont typeface="Arial" panose="020B0604020202020204" pitchFamily="34" charset="0"/>
              <a:buChar char="•"/>
            </a:pPr>
            <a:r>
              <a:rPr lang="en-US" sz="2000" dirty="0"/>
              <a:t>​​</a:t>
            </a:r>
            <a:r>
              <a:rPr lang="es-ES" sz="2000" dirty="0"/>
              <a:t>El 10% dice que tiene accidentes en su lugar de trabajo causados por la distracción de los teléfonos inteligentes</a:t>
            </a:r>
            <a:endParaRPr lang="en-US" sz="2000" dirty="0"/>
          </a:p>
        </p:txBody>
      </p:sp>
    </p:spTree>
    <p:extLst>
      <p:ext uri="{BB962C8B-B14F-4D97-AF65-F5344CB8AC3E}">
        <p14:creationId xmlns:p14="http://schemas.microsoft.com/office/powerpoint/2010/main" val="134003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716806-EB4A-154E-47B6-A1C8368BE9F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5" y="519545"/>
            <a:ext cx="6776598" cy="685800"/>
          </a:xfrm>
        </p:spPr>
        <p:txBody>
          <a:bodyPr/>
          <a:lstStyle/>
          <a:p>
            <a:pPr algn="r"/>
            <a:r>
              <a:rPr lang="es-ES" sz="2800" dirty="0"/>
              <a:t>¿Qué es la capacidad de atención?</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413164"/>
            <a:ext cx="5574211" cy="4593563"/>
          </a:xfrm>
        </p:spPr>
        <p:txBody>
          <a:bodyPr/>
          <a:lstStyle/>
          <a:p>
            <a:pPr algn="just">
              <a:spcBef>
                <a:spcPts val="1200"/>
              </a:spcBef>
            </a:pPr>
            <a:r>
              <a:rPr lang="es-ES" sz="2000" dirty="0"/>
              <a:t>La capacidad de atención es el tiempo que una persona puede concentrarse en una tarea antes de sentir la necesidad de un descanso o distraerse</a:t>
            </a:r>
            <a:r>
              <a:rPr lang="en-US" sz="2000" dirty="0"/>
              <a:t>.</a:t>
            </a:r>
          </a:p>
          <a:p>
            <a:pPr algn="just">
              <a:spcBef>
                <a:spcPts val="1200"/>
              </a:spcBef>
            </a:pPr>
            <a:r>
              <a:rPr lang="es-ES" sz="2000" dirty="0"/>
              <a:t>Esta cantidad de tiempo puede variar según la persona. Es difícil precisar una cantidad exacta de tiempo para la capacidad de atención de cada persona, ya que puede depender de la complejidad de la tarea y de las capacidades cognitivas naturales de cada persona</a:t>
            </a:r>
            <a:r>
              <a:rPr lang="en-US" sz="2000" dirty="0"/>
              <a:t>.</a:t>
            </a:r>
          </a:p>
          <a:p>
            <a:pPr algn="just">
              <a:spcBef>
                <a:spcPts val="1200"/>
              </a:spcBef>
            </a:pPr>
            <a:r>
              <a:rPr lang="es-ES" sz="2000" dirty="0"/>
              <a:t>Asegurarse de que sus trabajadores puedan hacer su trabajo diario sin distraerse puede mejorar la productividad y ayudar a aliviar los síntomas de agotamiento y estrés</a:t>
            </a:r>
            <a:r>
              <a:rPr lang="en-US" sz="2000" dirty="0"/>
              <a:t>.</a:t>
            </a:r>
          </a:p>
          <a:p>
            <a:pPr marL="0" algn="just">
              <a:spcBef>
                <a:spcPts val="1200"/>
              </a:spcBef>
            </a:pPr>
            <a:endParaRPr lang="en-US" sz="2000" dirty="0"/>
          </a:p>
          <a:p>
            <a:pPr algn="just">
              <a:spcBef>
                <a:spcPts val="1200"/>
              </a:spcBef>
            </a:pPr>
            <a:endParaRPr lang="en-US" sz="2000" b="1" dirty="0"/>
          </a:p>
          <a:p>
            <a:pPr algn="just">
              <a:spcBef>
                <a:spcPts val="1200"/>
              </a:spcBef>
            </a:pPr>
            <a:endParaRPr lang="en-US" sz="2000" b="1" dirty="0">
              <a:solidFill>
                <a:srgbClr val="FF0000"/>
              </a:solidFill>
            </a:endParaRPr>
          </a:p>
        </p:txBody>
      </p:sp>
    </p:spTree>
    <p:extLst>
      <p:ext uri="{BB962C8B-B14F-4D97-AF65-F5344CB8AC3E}">
        <p14:creationId xmlns:p14="http://schemas.microsoft.com/office/powerpoint/2010/main" val="102713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7" y="440624"/>
            <a:ext cx="8184583" cy="712767"/>
          </a:xfrm>
        </p:spPr>
        <p:txBody>
          <a:bodyPr/>
          <a:lstStyle/>
          <a:p>
            <a:r>
              <a:rPr lang="es-ES" sz="3200"/>
              <a:t>Tecnología digital y capacidad de atención</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7" y="1488303"/>
            <a:ext cx="6199920" cy="5034785"/>
          </a:xfrm>
        </p:spPr>
        <p:txBody>
          <a:bodyPr/>
          <a:lstStyle/>
          <a:p>
            <a:pPr algn="just">
              <a:spcBef>
                <a:spcPts val="1200"/>
              </a:spcBef>
            </a:pPr>
            <a:r>
              <a:rPr lang="es-ES" sz="2000" dirty="0"/>
              <a:t>La tecnología digital afecta la capacidad de atención de varias maneras diferentes</a:t>
            </a:r>
            <a:r>
              <a:rPr lang="en-US" sz="2000" dirty="0"/>
              <a:t>.</a:t>
            </a:r>
          </a:p>
          <a:p>
            <a:pPr algn="just">
              <a:spcBef>
                <a:spcPts val="1200"/>
              </a:spcBef>
            </a:pPr>
            <a:r>
              <a:rPr lang="en-US" sz="2000" b="1" dirty="0" err="1"/>
              <a:t>Recuperación</a:t>
            </a:r>
            <a:r>
              <a:rPr lang="en-US" sz="2000" b="1" dirty="0"/>
              <a:t> de </a:t>
            </a:r>
            <a:r>
              <a:rPr lang="en-US" sz="2000" b="1" dirty="0" err="1"/>
              <a:t>información</a:t>
            </a:r>
            <a:r>
              <a:rPr lang="en-US" sz="2000" b="1" dirty="0"/>
              <a:t>- </a:t>
            </a:r>
            <a:r>
              <a:rPr lang="es-ES" sz="2000" dirty="0"/>
              <a:t>El uso de motores de búsqueda en Internet puede conducir a un peor recuerdo de la información. La mayoría de los investigadores están de acuerdo en que en tales situaciones no es que la memoria se vuelva menos efectiva, sino que la usamos de manera diferente</a:t>
            </a:r>
            <a:r>
              <a:rPr lang="en-US" sz="2000" dirty="0"/>
              <a:t>.</a:t>
            </a:r>
          </a:p>
          <a:p>
            <a:pPr algn="just">
              <a:spcBef>
                <a:spcPts val="1200"/>
              </a:spcBef>
            </a:pPr>
            <a:r>
              <a:rPr lang="es-ES" sz="2000" dirty="0"/>
              <a:t>Otros posibles efectos nocivos del uso prolongado de la tecnología y el tiempo frente a la pantalla incluyen </a:t>
            </a:r>
            <a:r>
              <a:rPr lang="es-ES" sz="2000" b="1" dirty="0"/>
              <a:t>aumento de los síntomas de déficit de atención, deterioro de la inteligencia emocional y social, adicción a la tecnología, aislamiento social, deterioro del desarrollo cerebral y trastornos del sueño</a:t>
            </a:r>
            <a:r>
              <a:rPr lang="en-US" sz="2000" dirty="0"/>
              <a:t>.</a:t>
            </a:r>
          </a:p>
        </p:txBody>
      </p:sp>
    </p:spTree>
    <p:extLst>
      <p:ext uri="{BB962C8B-B14F-4D97-AF65-F5344CB8AC3E}">
        <p14:creationId xmlns:p14="http://schemas.microsoft.com/office/powerpoint/2010/main" val="2373743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519545"/>
            <a:ext cx="9732828" cy="665020"/>
          </a:xfrm>
        </p:spPr>
        <p:txBody>
          <a:bodyPr/>
          <a:lstStyle/>
          <a:p>
            <a:r>
              <a:rPr lang="es-ES" sz="3200"/>
              <a:t>Mejorar la capacidad de atención de los trabajadores</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382591"/>
            <a:ext cx="6400954" cy="5252987"/>
          </a:xfrm>
        </p:spPr>
        <p:txBody>
          <a:bodyPr/>
          <a:lstStyle/>
          <a:p>
            <a:pPr algn="just"/>
            <a:r>
              <a:rPr lang="es-ES" sz="2000" dirty="0"/>
              <a:t>Aquí hay algunas sugerencias sobre cómo los empleados pueden mejorar su capacidad de atención</a:t>
            </a:r>
            <a:r>
              <a:rPr lang="en-US" sz="2000" dirty="0"/>
              <a:t>:</a:t>
            </a:r>
          </a:p>
          <a:p>
            <a:pPr algn="just"/>
            <a:endParaRPr lang="en-US" sz="2000" dirty="0"/>
          </a:p>
          <a:p>
            <a:pPr algn="just"/>
            <a:r>
              <a:rPr lang="en-US" sz="2000" b="1" dirty="0" err="1"/>
              <a:t>Practica</a:t>
            </a:r>
            <a:r>
              <a:rPr lang="en-US" sz="2000" b="1" dirty="0"/>
              <a:t> la </a:t>
            </a:r>
            <a:r>
              <a:rPr lang="en-US" sz="2000" b="1" dirty="0" err="1"/>
              <a:t>escucha</a:t>
            </a:r>
            <a:r>
              <a:rPr lang="en-US" sz="2000" b="1" dirty="0"/>
              <a:t> </a:t>
            </a:r>
            <a:r>
              <a:rPr lang="en-US" sz="2000" b="1" dirty="0" err="1"/>
              <a:t>atenta</a:t>
            </a:r>
            <a:r>
              <a:rPr lang="en-US" sz="2000" b="1" dirty="0"/>
              <a:t>. </a:t>
            </a:r>
            <a:r>
              <a:rPr lang="es-ES" sz="2000" dirty="0"/>
              <a:t>Una forma en que podemos entrenar y perfeccionar nuestra capacidad de atención es practicar la escucha activa y atenta. Esto ayuda a enfocar la capacidad de la mente para recibir y absorber información</a:t>
            </a:r>
            <a:r>
              <a:rPr lang="en-US" sz="2000" dirty="0"/>
              <a:t>.</a:t>
            </a:r>
          </a:p>
          <a:p>
            <a:pPr algn="just"/>
            <a:endParaRPr lang="en-US" sz="2000" dirty="0"/>
          </a:p>
          <a:p>
            <a:pPr algn="just"/>
            <a:r>
              <a:rPr lang="es-ES" sz="2000" b="1" dirty="0"/>
              <a:t>Dedica más tiempo a la lectura</a:t>
            </a:r>
            <a:r>
              <a:rPr lang="en-US" sz="2000" b="1" dirty="0"/>
              <a:t>. </a:t>
            </a:r>
            <a:r>
              <a:rPr lang="es-ES" sz="2000" dirty="0"/>
              <a:t>Otra forma de perfeccionar la capacidad de concentración de nuestra mente es mediante la lectura atenta</a:t>
            </a:r>
            <a:r>
              <a:rPr lang="en-US" sz="2000" dirty="0"/>
              <a:t>.</a:t>
            </a:r>
          </a:p>
          <a:p>
            <a:pPr algn="just"/>
            <a:endParaRPr lang="en-US" sz="2000" dirty="0"/>
          </a:p>
          <a:p>
            <a:pPr algn="just"/>
            <a:r>
              <a:rPr lang="en-US" sz="2000" b="1" dirty="0" err="1"/>
              <a:t>Actividad</a:t>
            </a:r>
            <a:r>
              <a:rPr lang="en-US" sz="2000" b="1" dirty="0"/>
              <a:t> </a:t>
            </a:r>
            <a:r>
              <a:rPr lang="en-US" sz="2000" b="1" dirty="0" err="1"/>
              <a:t>física</a:t>
            </a:r>
            <a:r>
              <a:rPr lang="en-US" sz="2000" dirty="0"/>
              <a:t>. </a:t>
            </a:r>
            <a:r>
              <a:rPr lang="es-ES" sz="2000" dirty="0"/>
              <a:t>Otra forma de aumentar nuestra capacidad de atención es hacer niveles moderados de ejercicio</a:t>
            </a:r>
            <a:r>
              <a:rPr lang="en-US" sz="2000" dirty="0"/>
              <a:t>.</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584994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5" y="398608"/>
            <a:ext cx="6776598" cy="842867"/>
          </a:xfrm>
        </p:spPr>
        <p:txBody>
          <a:bodyPr/>
          <a:lstStyle/>
          <a:p>
            <a:r>
              <a:rPr lang="es-ES" sz="2800"/>
              <a:t>Estrés y pérdida de concentración</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542311"/>
            <a:ext cx="5574211" cy="4813657"/>
          </a:xfrm>
        </p:spPr>
        <p:txBody>
          <a:bodyPr/>
          <a:lstStyle/>
          <a:p>
            <a:pPr algn="just">
              <a:spcBef>
                <a:spcPts val="1200"/>
              </a:spcBef>
            </a:pPr>
            <a:r>
              <a:rPr lang="es-ES" sz="2000" dirty="0"/>
              <a:t>La falta de concentración conduce a la incapacidad de cumplir con los plazos, aumenta la presión laboral y, por lo tanto, aumenta el estrés y la mala salud. Puede haber muchas razones por las que los empleados pierden la concentración. Un reflejo de estas causas puede ayudarnos a enfocarnos y mejorar nuestra productividad en el trabajo</a:t>
            </a:r>
            <a:r>
              <a:rPr lang="en-US" sz="2000" dirty="0"/>
              <a:t>.</a:t>
            </a:r>
          </a:p>
          <a:p>
            <a:pPr algn="just">
              <a:spcBef>
                <a:spcPts val="1200"/>
              </a:spcBef>
            </a:pPr>
            <a:r>
              <a:rPr lang="es-ES" sz="2000" dirty="0"/>
              <a:t>Muy a menudo, el estrés puede ser la razón detrás de su incapacidad para concentrarse. Puede haber muchas cosas en nuestra mente que nos impidan concentrarnos adecuadamente</a:t>
            </a:r>
            <a:r>
              <a:rPr lang="en-US" sz="2000" dirty="0"/>
              <a:t>.</a:t>
            </a:r>
          </a:p>
          <a:p>
            <a:pPr marL="0" algn="just">
              <a:spcBef>
                <a:spcPts val="1200"/>
              </a:spcBef>
            </a:pPr>
            <a:endParaRPr lang="en-US" sz="2000" dirty="0"/>
          </a:p>
          <a:p>
            <a:pPr algn="just">
              <a:spcBef>
                <a:spcPts val="1200"/>
              </a:spcBef>
            </a:pPr>
            <a:endParaRPr lang="en-US" sz="2000" b="1" dirty="0"/>
          </a:p>
          <a:p>
            <a:pPr algn="just">
              <a:spcBef>
                <a:spcPts val="1200"/>
              </a:spcBef>
            </a:pPr>
            <a:endParaRPr lang="en-US" sz="2000" b="1" dirty="0">
              <a:solidFill>
                <a:srgbClr val="FF0000"/>
              </a:solidFill>
            </a:endParaRPr>
          </a:p>
        </p:txBody>
      </p:sp>
    </p:spTree>
    <p:extLst>
      <p:ext uri="{BB962C8B-B14F-4D97-AF65-F5344CB8AC3E}">
        <p14:creationId xmlns:p14="http://schemas.microsoft.com/office/powerpoint/2010/main" val="421430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550718"/>
            <a:ext cx="9088592" cy="654627"/>
          </a:xfrm>
        </p:spPr>
        <p:txBody>
          <a:bodyPr/>
          <a:lstStyle/>
          <a:p>
            <a:r>
              <a:rPr lang="es-ES" sz="3200"/>
              <a:t>Cómo manejar la pérdida de concentración</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6400955" cy="4924691"/>
          </a:xfrm>
        </p:spPr>
        <p:txBody>
          <a:bodyPr/>
          <a:lstStyle/>
          <a:p>
            <a:pPr algn="just">
              <a:spcBef>
                <a:spcPts val="1200"/>
              </a:spcBef>
            </a:pPr>
            <a:r>
              <a:rPr lang="es-ES" sz="2000" dirty="0"/>
              <a:t>En primer lugar, la organización es clave. Establezca una lista de prioridades de trabajo, planifique los horarios de antemano y atienda cada tarea una por una</a:t>
            </a:r>
            <a:r>
              <a:rPr lang="en-US" sz="2000" dirty="0"/>
              <a:t>.</a:t>
            </a:r>
          </a:p>
          <a:p>
            <a:pPr algn="just">
              <a:spcBef>
                <a:spcPts val="1200"/>
              </a:spcBef>
            </a:pPr>
            <a:r>
              <a:rPr lang="es-ES" sz="2000" dirty="0"/>
              <a:t>Trate de no realizar varias tareas a la vez en esos momentos. En su lugar, concéntrese en el trabajo más importante, termínelo y luego pase a la siguiente tarea. De esta manera, ningún trabajo se queda para el último minuto.</a:t>
            </a:r>
            <a:endParaRPr lang="en-US" sz="2000" dirty="0"/>
          </a:p>
          <a:p>
            <a:pPr algn="just">
              <a:spcBef>
                <a:spcPts val="1200"/>
              </a:spcBef>
            </a:pPr>
            <a:r>
              <a:rPr lang="es-ES" sz="2000" dirty="0"/>
              <a:t>Si los empleados todavía tienen dificultades para mantenerse enfocados o se distraen, puede ser beneficioso orientar a los empleados durante un corto tiempo para asegurarse de que entiendan cómo pueden completar su carga de trabajo sin perder el enfoque</a:t>
            </a:r>
            <a:r>
              <a:rPr lang="en-US" sz="2000" dirty="0"/>
              <a:t>.</a:t>
            </a:r>
          </a:p>
        </p:txBody>
      </p:sp>
    </p:spTree>
    <p:extLst>
      <p:ext uri="{BB962C8B-B14F-4D97-AF65-F5344CB8AC3E}">
        <p14:creationId xmlns:p14="http://schemas.microsoft.com/office/powerpoint/2010/main" val="5868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804903"/>
            <a:ext cx="5257165" cy="845139"/>
          </a:xfrm>
        </p:spPr>
        <p:txBody>
          <a:bodyPr/>
          <a:lstStyle/>
          <a:p>
            <a:r>
              <a:rPr lang="es-ES" dirty="0"/>
              <a:t>Después de estudiar este módulo</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2312094"/>
            <a:ext cx="5326554" cy="3466570"/>
          </a:xfrm>
        </p:spPr>
        <p:txBody>
          <a:bodyPr/>
          <a:lstStyle/>
          <a:p>
            <a:pPr marL="285750" indent="-285750">
              <a:buFont typeface="Arial" panose="020B0604020202020204" pitchFamily="34" charset="0"/>
              <a:buChar char="•"/>
            </a:pPr>
            <a:r>
              <a:rPr lang="es-ES" sz="2400" dirty="0"/>
              <a:t>Comprender la importancia de la salud mental en el lugar de trabajo y cómo puede afectar el rendimiento de los empleados</a:t>
            </a:r>
          </a:p>
          <a:p>
            <a:pPr marL="285750" indent="-285750">
              <a:buFont typeface="Arial" panose="020B0604020202020204" pitchFamily="34" charset="0"/>
              <a:buChar char="•"/>
            </a:pPr>
            <a:r>
              <a:rPr lang="fi-FI" sz="2400" dirty="0"/>
              <a:t>Comprender la sobrecarga digital e identificar estrategias para gestionarla</a:t>
            </a:r>
          </a:p>
          <a:p>
            <a:pPr marL="285750" indent="-285750">
              <a:buFont typeface="Arial" panose="020B0604020202020204" pitchFamily="34" charset="0"/>
              <a:buChar char="•"/>
            </a:pPr>
            <a:r>
              <a:rPr lang="es-ES" sz="2400" dirty="0"/>
              <a:t>Reflexionar sobre la relación de uno con los dispositivos digitales mediante una Evaluación de Bienestar Digital</a:t>
            </a:r>
            <a:endParaRPr lang="fi-FI"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a:t>
            </a:fld>
            <a:endParaRPr lang="en-US" sz="1291" dirty="0"/>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68603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09156"/>
            <a:ext cx="10483431" cy="613062"/>
          </a:xfrm>
        </p:spPr>
        <p:txBody>
          <a:bodyPr/>
          <a:lstStyle/>
          <a:p>
            <a:pPr algn="ctr"/>
            <a:r>
              <a:rPr lang="en-US" sz="2800" dirty="0" err="1"/>
              <a:t>Multitarea</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1287" y="1122219"/>
            <a:ext cx="10483429" cy="5047304"/>
          </a:xfrm>
        </p:spPr>
        <p:txBody>
          <a:bodyPr/>
          <a:lstStyle/>
          <a:p>
            <a:pPr algn="just"/>
            <a:r>
              <a:rPr lang="es-ES" sz="2000" dirty="0"/>
              <a:t>La multitarea parece una excelente manera de hacer muchas cosas a la vez, pero la investigación ha demostrado que nuestros cerebros no son tan buenos para manejar múltiples tareas como nos gusta pensar que son.
De hecho, algunas investigaciones sugieren que la multitarea puede obstaculizar nuestra productividad al reducir nuestra comprensión, atención y rendimiento general</a:t>
            </a:r>
            <a:r>
              <a:rPr lang="en-US" sz="2000" dirty="0"/>
              <a:t>.</a:t>
            </a:r>
          </a:p>
          <a:p>
            <a:pPr algn="just"/>
            <a:endParaRPr lang="en-US" sz="2000" dirty="0"/>
          </a:p>
          <a:p>
            <a:pPr algn="just"/>
            <a:r>
              <a:rPr lang="es-ES" sz="2000" dirty="0"/>
              <a:t>Las personas que realizan múltiples tareas son más distraídas y pueden tener problemas para concentrar su atención incluso cuando no están trabajando en varias tareas a la vez.</a:t>
            </a:r>
          </a:p>
          <a:p>
            <a:pPr algn="just"/>
            <a:endParaRPr lang="es-ES" sz="2000" dirty="0"/>
          </a:p>
          <a:p>
            <a:pPr algn="just"/>
            <a:r>
              <a:rPr lang="es-ES" sz="2000" dirty="0"/>
              <a:t>Siga estos sencillos pasos para que los días de trabajo sean menos estresantes</a:t>
            </a:r>
            <a:r>
              <a:rPr lang="en-US" sz="2000" dirty="0"/>
              <a:t>:</a:t>
            </a:r>
          </a:p>
          <a:p>
            <a:pPr marL="228600" indent="0"/>
            <a:endParaRPr lang="en-US" sz="2000" dirty="0"/>
          </a:p>
          <a:p>
            <a:pPr marL="571500" indent="-342900">
              <a:buFont typeface="Arial" panose="020B0604020202020204" pitchFamily="34" charset="0"/>
              <a:buChar char="•"/>
            </a:pPr>
            <a:r>
              <a:rPr lang="es-ES" sz="2000" dirty="0"/>
              <a:t>Haz una tarea a la vez
No comiences con una segunda tarea antes de que se complete la primera
Empieza primero con las cosas sencillas y cortas
Manténgase alejado del teléfono mientras trabaja o manténgalo en silencio
Controle los niveles de estrés y tome un descanso cuando sea necesario</a:t>
            </a:r>
            <a:endParaRPr lang="en-US" sz="2000" dirty="0"/>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19894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06</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804319"/>
            <a:ext cx="5616603" cy="972741"/>
          </a:xfrm>
        </p:spPr>
        <p:txBody>
          <a:bodyPr/>
          <a:lstStyle/>
          <a:p>
            <a:r>
              <a:rPr lang="es-ES" b="1" dirty="0"/>
              <a:t>CASOS DE ESTUDIO Y ACTIVIDADES</a:t>
            </a:r>
            <a:endParaRPr lang="en-US" b="1"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pic>
        <p:nvPicPr>
          <p:cNvPr id="2" name="Picture Placeholder 4">
            <a:extLst>
              <a:ext uri="{FF2B5EF4-FFF2-40B4-BE49-F238E27FC236}">
                <a16:creationId xmlns:a16="http://schemas.microsoft.com/office/drawing/2014/main" id="{75BB0859-BB97-75A9-5CF7-A8DA1CEB11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335229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1"/>
            <a:ext cx="10483431" cy="653738"/>
          </a:xfrm>
        </p:spPr>
        <p:txBody>
          <a:bodyPr/>
          <a:lstStyle/>
          <a:p>
            <a:pPr algn="ctr"/>
            <a:r>
              <a:rPr lang="es-ES" sz="3200" dirty="0"/>
              <a:t>Evaluación DORA: ¿Tu teléfono es tu dueño?</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7" name="Picture 6">
            <a:hlinkClick r:id="rId3"/>
            <a:extLst>
              <a:ext uri="{FF2B5EF4-FFF2-40B4-BE49-F238E27FC236}">
                <a16:creationId xmlns:a16="http://schemas.microsoft.com/office/drawing/2014/main" id="{CE077EEC-D36C-44FB-9880-E9711F2D068E}"/>
              </a:ext>
            </a:extLst>
          </p:cNvPr>
          <p:cNvPicPr>
            <a:picLocks noChangeAspect="1"/>
          </p:cNvPicPr>
          <p:nvPr/>
        </p:nvPicPr>
        <p:blipFill>
          <a:blip r:embed="rId4"/>
          <a:stretch>
            <a:fillRect/>
          </a:stretch>
        </p:blipFill>
        <p:spPr>
          <a:xfrm>
            <a:off x="2461847" y="1212028"/>
            <a:ext cx="6699737" cy="5470126"/>
          </a:xfrm>
          <a:prstGeom prst="rect">
            <a:avLst/>
          </a:prstGeom>
        </p:spPr>
      </p:pic>
    </p:spTree>
    <p:extLst>
      <p:ext uri="{BB962C8B-B14F-4D97-AF65-F5344CB8AC3E}">
        <p14:creationId xmlns:p14="http://schemas.microsoft.com/office/powerpoint/2010/main" val="90817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es-ES"/>
              <a:t>"El bienestar digital se trata de crear y mantener una relación saludable con la tecnología" – Greta Rossi, cofundadora de Recipes for Wellness</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3835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30046" y="535911"/>
            <a:ext cx="10483431" cy="804265"/>
          </a:xfrm>
        </p:spPr>
        <p:txBody>
          <a:bodyPr/>
          <a:lstStyle/>
          <a:p>
            <a:pPr algn="ctr"/>
            <a:r>
              <a:rPr lang="es-ES"/>
              <a:t>Evaluación: Reflexiona sobre tus hábitos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Picture 3">
            <a:hlinkClick r:id="rId3"/>
            <a:extLst>
              <a:ext uri="{FF2B5EF4-FFF2-40B4-BE49-F238E27FC236}">
                <a16:creationId xmlns:a16="http://schemas.microsoft.com/office/drawing/2014/main" id="{05901288-25EE-411D-AEDF-D46FC338BF1C}"/>
              </a:ext>
            </a:extLst>
          </p:cNvPr>
          <p:cNvPicPr>
            <a:picLocks noChangeAspect="1"/>
          </p:cNvPicPr>
          <p:nvPr/>
        </p:nvPicPr>
        <p:blipFill>
          <a:blip r:embed="rId4"/>
          <a:stretch>
            <a:fillRect/>
          </a:stretch>
        </p:blipFill>
        <p:spPr>
          <a:xfrm>
            <a:off x="2989384" y="1824141"/>
            <a:ext cx="6079469" cy="4174874"/>
          </a:xfrm>
          <a:prstGeom prst="rect">
            <a:avLst/>
          </a:prstGeom>
        </p:spPr>
      </p:pic>
    </p:spTree>
    <p:extLst>
      <p:ext uri="{BB962C8B-B14F-4D97-AF65-F5344CB8AC3E}">
        <p14:creationId xmlns:p14="http://schemas.microsoft.com/office/powerpoint/2010/main" val="2592732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89641"/>
            <a:ext cx="10483431" cy="804265"/>
          </a:xfrm>
        </p:spPr>
        <p:txBody>
          <a:bodyPr/>
          <a:lstStyle/>
          <a:p>
            <a:pPr algn="ctr"/>
            <a:r>
              <a:rPr lang="es-ES"/>
              <a:t>Escuche el podcast de bienestar digital</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5" name="Picture 4">
            <a:hlinkClick r:id="rId3"/>
            <a:extLst>
              <a:ext uri="{FF2B5EF4-FFF2-40B4-BE49-F238E27FC236}">
                <a16:creationId xmlns:a16="http://schemas.microsoft.com/office/drawing/2014/main" id="{BD04E457-18B1-496F-BAEB-2F379B8BB39C}"/>
              </a:ext>
            </a:extLst>
          </p:cNvPr>
          <p:cNvPicPr>
            <a:picLocks noChangeAspect="1"/>
          </p:cNvPicPr>
          <p:nvPr/>
        </p:nvPicPr>
        <p:blipFill>
          <a:blip r:embed="rId4"/>
          <a:stretch>
            <a:fillRect/>
          </a:stretch>
        </p:blipFill>
        <p:spPr>
          <a:xfrm>
            <a:off x="2449955" y="1393906"/>
            <a:ext cx="7292090" cy="5324448"/>
          </a:xfrm>
          <a:prstGeom prst="rect">
            <a:avLst/>
          </a:prstGeom>
        </p:spPr>
      </p:pic>
    </p:spTree>
    <p:extLst>
      <p:ext uri="{BB962C8B-B14F-4D97-AF65-F5344CB8AC3E}">
        <p14:creationId xmlns:p14="http://schemas.microsoft.com/office/powerpoint/2010/main" val="325000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724953" y="674361"/>
            <a:ext cx="10742093" cy="634134"/>
          </a:xfrm>
        </p:spPr>
        <p:txBody>
          <a:bodyPr/>
          <a:lstStyle/>
          <a:p>
            <a:pPr algn="ctr"/>
            <a:r>
              <a:rPr lang="en-GB" sz="2400" dirty="0">
                <a:latin typeface="Söhne"/>
              </a:rPr>
              <a:t>Caso de </a:t>
            </a:r>
            <a:r>
              <a:rPr lang="en-GB" sz="2400" dirty="0" err="1">
                <a:latin typeface="Söhne"/>
              </a:rPr>
              <a:t>estudio</a:t>
            </a:r>
            <a:r>
              <a:rPr lang="en-GB" sz="2400" dirty="0">
                <a:latin typeface="Söhne"/>
              </a:rPr>
              <a:t>: Vodafone- "Digital Detox Days"</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1122414" cy="4547069"/>
          </a:xfrm>
        </p:spPr>
        <p:txBody>
          <a:bodyPr/>
          <a:lstStyle/>
          <a:p>
            <a:pPr algn="ctr">
              <a:spcAft>
                <a:spcPts val="1200"/>
              </a:spcAft>
            </a:pPr>
            <a:r>
              <a:rPr lang="en-GB" sz="1800" b="1" dirty="0" err="1"/>
              <a:t>Introducción</a:t>
            </a:r>
            <a:endParaRPr lang="en-GB" sz="1800" b="1" dirty="0"/>
          </a:p>
          <a:p>
            <a:pPr algn="just">
              <a:spcAft>
                <a:spcPts val="1200"/>
              </a:spcAft>
            </a:pPr>
            <a:r>
              <a:rPr lang="es-ES" sz="1800" dirty="0"/>
              <a:t>El estudio de caso de Vodafone presenta un ejemplo convincente de cómo las organizaciones modernas están lidiando con los desafíos planteados por la era digital. Este estudio de caso es particularmente relevante en el contexto de la creciente preocupación por el bienestar de los empleados frente a la implacable conectividad digital. Vodafone, un actor destacado en la industria de las telecomunicaciones, reconoció dos desafíos importantes que afectan a su fuerza laboral: el aumento del agotamiento y el estrés de los empleados debido al compromiso digital constante, y la necesidad de un equilibrio más saludable entre el trabajo y la vida personal en una industria que es notoriamente acelerada y "siempre activa"</a:t>
            </a:r>
            <a:r>
              <a:rPr lang="en-GB" sz="1800" dirty="0"/>
              <a:t>.</a:t>
            </a:r>
          </a:p>
          <a:p>
            <a:pPr algn="ctr">
              <a:spcAft>
                <a:spcPts val="1200"/>
              </a:spcAft>
            </a:pPr>
            <a:r>
              <a:rPr lang="en-GB" sz="1800" b="1" dirty="0" err="1"/>
              <a:t>Desafío</a:t>
            </a:r>
            <a:endParaRPr lang="en-GB" sz="1800" b="1" dirty="0"/>
          </a:p>
          <a:p>
            <a:pPr algn="just">
              <a:spcAft>
                <a:spcPts val="1200"/>
              </a:spcAft>
            </a:pPr>
            <a:r>
              <a:rPr lang="es-ES" sz="1800" dirty="0"/>
              <a:t>El reto al que se enfrentó Vodafone fue doble. En primer lugar, el uso constante de dispositivos digitales y la presión por estar siempre disponibles habían provocado un aumento del agotamiento y el estrés de los empleados. Esto no solo afectó el bienestar individual, sino que también tuvo el potencial de afectar la productividad y la satisfacción general de los empleados. En segundo lugar, Vodafone necesitaba encontrar una manera de crear un equilibrio más saludable entre el trabajo y la vida personal en una industria conocida por su naturaleza acelerada y siempre activa. El reto consistía en encontrar un equilibrio entre mantener la productividad y garantizar el bienestar de los empleados.</a:t>
            </a:r>
            <a:endParaRPr lang="en-GB" sz="1800" dirty="0"/>
          </a:p>
        </p:txBody>
      </p:sp>
    </p:spTree>
    <p:extLst>
      <p:ext uri="{BB962C8B-B14F-4D97-AF65-F5344CB8AC3E}">
        <p14:creationId xmlns:p14="http://schemas.microsoft.com/office/powerpoint/2010/main" val="202692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724953" y="669020"/>
            <a:ext cx="10742093" cy="634134"/>
          </a:xfrm>
        </p:spPr>
        <p:txBody>
          <a:bodyPr/>
          <a:lstStyle/>
          <a:p>
            <a:pPr algn="ctr"/>
            <a:r>
              <a:rPr lang="en-GB" sz="2400" b="1" i="0" dirty="0">
                <a:effectLst/>
                <a:latin typeface="Söhne"/>
              </a:rPr>
              <a:t>Case Study: Vodafone- “Digital Detox Days”</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405460" y="1797628"/>
            <a:ext cx="11381078" cy="4629290"/>
          </a:xfrm>
        </p:spPr>
        <p:txBody>
          <a:bodyPr/>
          <a:lstStyle/>
          <a:p>
            <a:pPr algn="ctr">
              <a:spcAft>
                <a:spcPts val="1200"/>
              </a:spcAft>
            </a:pPr>
            <a:r>
              <a:rPr lang="en-GB" b="1" dirty="0" err="1"/>
              <a:t>Solución</a:t>
            </a:r>
            <a:endParaRPr lang="en-GB" b="1" dirty="0"/>
          </a:p>
          <a:p>
            <a:pPr algn="just">
              <a:spcAft>
                <a:spcPts val="1200"/>
              </a:spcAft>
            </a:pPr>
            <a:r>
              <a:rPr lang="es-ES" dirty="0"/>
              <a:t>La solución innovadora de Vodafone fue la introducción de las jornadas de "desintoxicación digital". Esta política alentó a los empleados a tomarse días libres designados de los dispositivos digitales relacionados con el trabajo, incluidos teléfonos inteligentes, computadoras portátiles y tabletas. El objetivo era proporcionar a los empleados un descanso del constante aluvión de notificaciones digitales y permitirles desconectar realmente durante su tiempo libre. Durante estos días de desintoxicación, se animó a los empleados a participar en actividades no digitales, pasar tiempo con familiares y amigos y centrarse en su bienestar personal</a:t>
            </a:r>
            <a:r>
              <a:rPr lang="en-GB" sz="1800" dirty="0"/>
              <a:t>.</a:t>
            </a:r>
          </a:p>
        </p:txBody>
      </p:sp>
    </p:spTree>
    <p:extLst>
      <p:ext uri="{BB962C8B-B14F-4D97-AF65-F5344CB8AC3E}">
        <p14:creationId xmlns:p14="http://schemas.microsoft.com/office/powerpoint/2010/main" val="1569679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724953" y="565111"/>
            <a:ext cx="10742093" cy="634134"/>
          </a:xfrm>
        </p:spPr>
        <p:txBody>
          <a:bodyPr/>
          <a:lstStyle/>
          <a:p>
            <a:pPr algn="ctr"/>
            <a:r>
              <a:rPr lang="en-GB" sz="2400" b="1" i="0" dirty="0">
                <a:effectLst/>
                <a:latin typeface="Söhne"/>
              </a:rPr>
              <a:t>Case Study: Vodafone- “Digital Detox Days”</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405460" y="1433945"/>
            <a:ext cx="11381078" cy="5065709"/>
          </a:xfrm>
        </p:spPr>
        <p:txBody>
          <a:bodyPr/>
          <a:lstStyle/>
          <a:p>
            <a:pPr algn="ctr">
              <a:spcAft>
                <a:spcPts val="1200"/>
              </a:spcAft>
            </a:pPr>
            <a:r>
              <a:rPr lang="en-GB" sz="2000" b="1" dirty="0" err="1"/>
              <a:t>Implementación</a:t>
            </a:r>
            <a:endParaRPr lang="en-GB" sz="2000" b="1" dirty="0"/>
          </a:p>
          <a:p>
            <a:pPr algn="just">
              <a:spcAft>
                <a:spcPts val="1200"/>
              </a:spcAft>
            </a:pPr>
            <a:r>
              <a:rPr lang="es-ES" sz="2000" dirty="0"/>
              <a:t>La implementación de la política de "desintoxicación digital" en Vodafone fue un enfoque por fases. La compañía comenzó concienciando sobre la importancia del bienestar digital y explicando los beneficios de desconectarse de los dispositivos digitales relacionados con el trabajo. Proporcionaron pautas y recomendaciones para los empleados sobre cómo utilizar eficazmente sus días de desintoxicación. Es importante destacar que Vodafone creó una cultura de apoyo en la que los empleados no fueron penalizados por desconectar, y se animó a los directivos a dar ejemplo participando en la iniciativa</a:t>
            </a:r>
            <a:r>
              <a:rPr lang="en-GB" sz="2000" dirty="0"/>
              <a:t>.</a:t>
            </a:r>
          </a:p>
          <a:p>
            <a:pPr algn="just">
              <a:spcAft>
                <a:spcPts val="1200"/>
              </a:spcAft>
            </a:pPr>
            <a:r>
              <a:rPr lang="es-ES" sz="2000" dirty="0"/>
              <a:t>Como resultado de la iniciativa "Digital </a:t>
            </a:r>
            <a:r>
              <a:rPr lang="es-ES" sz="2000" dirty="0" err="1"/>
              <a:t>Detox</a:t>
            </a:r>
            <a:r>
              <a:rPr lang="es-ES" sz="2000" dirty="0"/>
              <a:t>", Vodafone obtuvo resultados positivos. Los empleados informaron de una reducción de los niveles de estrés, una mejora del equilibrio entre la vida laboral y personal y un mayor bienestar general. La empresa también observó una reducción del absentismo relacionado con el agotamiento y un aumento de la moral y el compromiso de los empleados. El compromiso de Vodafone de abordar el agotamiento digital a través de políticas innovadoras como "Digital </a:t>
            </a:r>
            <a:r>
              <a:rPr lang="es-ES" sz="2000" dirty="0" err="1"/>
              <a:t>Detox</a:t>
            </a:r>
            <a:r>
              <a:rPr lang="es-ES" sz="2000" dirty="0"/>
              <a:t>" mostró su dedicación al bienestar de su fuerza laboral mientras mantiene su ventaja competitiva en la industria de las telecomunicaciones</a:t>
            </a:r>
            <a:r>
              <a:rPr lang="en-GB" sz="2000" dirty="0"/>
              <a:t>.</a:t>
            </a:r>
          </a:p>
        </p:txBody>
      </p:sp>
    </p:spTree>
    <p:extLst>
      <p:ext uri="{BB962C8B-B14F-4D97-AF65-F5344CB8AC3E}">
        <p14:creationId xmlns:p14="http://schemas.microsoft.com/office/powerpoint/2010/main" val="654951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a:t>Puntos clave</a:t>
            </a:r>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26027" y="1787235"/>
            <a:ext cx="6037118" cy="3813465"/>
          </a:xfrm>
        </p:spPr>
        <p:txBody>
          <a:bodyPr/>
          <a:lstStyle/>
          <a:p>
            <a:pPr marL="342900" indent="-342900">
              <a:buFont typeface="Arial" panose="020B0604020202020204" pitchFamily="34" charset="0"/>
              <a:buChar char="•"/>
            </a:pPr>
            <a:r>
              <a:rPr lang="es-ES" dirty="0"/>
              <a:t>La salud mental y la productividad de los empleados están interconectadas. Un buen estado de salud mental aumenta la productividad y tiene un impacto positivo a largo plazo</a:t>
            </a:r>
            <a:endParaRPr lang="en-US" dirty="0"/>
          </a:p>
          <a:p>
            <a:endParaRPr lang="en-US" dirty="0"/>
          </a:p>
          <a:p>
            <a:pPr marL="342900" indent="-342900">
              <a:buFont typeface="Arial" panose="020B0604020202020204" pitchFamily="34" charset="0"/>
              <a:buChar char="•"/>
            </a:pPr>
            <a:r>
              <a:rPr lang="es-ES" dirty="0"/>
              <a:t>Las organizaciones, las escuelas y las empresas deben fortalecer la política de salud mental e invertir en programas para sus empleados</a:t>
            </a:r>
            <a:endParaRPr lang="en-US" dirty="0"/>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49</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305076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s-ES" b="1" dirty="0"/>
              <a:t>BIENESTAR MENTAL EN</a:t>
            </a:r>
            <a:br>
              <a:rPr lang="es-ES" b="1" dirty="0"/>
            </a:br>
            <a:r>
              <a:rPr lang="es-ES" b="1" dirty="0"/>
              <a:t>EL LUGAR DE TRABAJO</a:t>
            </a:r>
            <a:endParaRPr lang="en-US" b="1" dirty="0"/>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4612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a:t>Puntos clave</a:t>
            </a:r>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2538354"/>
          </a:xfrm>
        </p:spPr>
        <p:txBody>
          <a:bodyPr/>
          <a:lstStyle/>
          <a:p>
            <a:pPr marL="342900" indent="-342900">
              <a:buFont typeface="Arial" panose="020B0604020202020204" pitchFamily="34" charset="0"/>
              <a:buChar char="•"/>
            </a:pPr>
            <a:r>
              <a:rPr lang="es-ES" dirty="0"/>
              <a:t>Desarrollar estrategias para gestionar el bienestar digital para lograr un buen estado de salud mental</a:t>
            </a:r>
            <a:endParaRPr lang="en-US" dirty="0"/>
          </a:p>
          <a:p>
            <a:endParaRPr lang="en-US" dirty="0"/>
          </a:p>
          <a:p>
            <a:pPr marL="342900" indent="-342900">
              <a:buFont typeface="Arial" panose="020B0604020202020204" pitchFamily="34" charset="0"/>
              <a:buChar char="•"/>
            </a:pPr>
            <a:r>
              <a:rPr lang="es-ES" dirty="0"/>
              <a:t>El bienestar digital tiene que ver con el equilibrio y la búsqueda de una relación de salud con la tecnología y los dispositivos digitales</a:t>
            </a:r>
            <a:endParaRPr lang="en-US" dirty="0"/>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50</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257110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es-ES" b="0"/>
              <a:t>Cuida de tu yo digital, para que tu verdadero yo pueda prosperar".</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51</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8193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818133" y="651561"/>
            <a:ext cx="7797809" cy="621460"/>
          </a:xfrm>
        </p:spPr>
        <p:txBody>
          <a:bodyPr/>
          <a:lstStyle/>
          <a:p>
            <a:pPr algn="r"/>
            <a:r>
              <a:rPr lang="es-ES" dirty="0"/>
              <a:t>Introducción A La Salud Mental</a:t>
            </a:r>
            <a:endParaRPr lang="en-US"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9" name="Oval 8">
            <a:extLst>
              <a:ext uri="{FF2B5EF4-FFF2-40B4-BE49-F238E27FC236}">
                <a16:creationId xmlns:a16="http://schemas.microsoft.com/office/drawing/2014/main" id="{023F68DE-9489-AB46-BE7F-57B16BA39E3C}"/>
              </a:ext>
            </a:extLst>
          </p:cNvPr>
          <p:cNvSpPr/>
          <p:nvPr/>
        </p:nvSpPr>
        <p:spPr>
          <a:xfrm>
            <a:off x="4977436" y="3683517"/>
            <a:ext cx="1548937" cy="1548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grpSp>
        <p:nvGrpSpPr>
          <p:cNvPr id="29" name="Graphic 6">
            <a:extLst>
              <a:ext uri="{FF2B5EF4-FFF2-40B4-BE49-F238E27FC236}">
                <a16:creationId xmlns:a16="http://schemas.microsoft.com/office/drawing/2014/main" id="{56D57B67-680E-614B-BD01-14ECF9E11833}"/>
              </a:ext>
            </a:extLst>
          </p:cNvPr>
          <p:cNvGrpSpPr/>
          <p:nvPr/>
        </p:nvGrpSpPr>
        <p:grpSpPr>
          <a:xfrm>
            <a:off x="5409759" y="3975021"/>
            <a:ext cx="893291" cy="893291"/>
            <a:chOff x="-3790297" y="3847119"/>
            <a:chExt cx="590550" cy="590550"/>
          </a:xfrm>
          <a:solidFill>
            <a:srgbClr val="B79974"/>
          </a:solidFill>
        </p:grpSpPr>
        <p:sp>
          <p:nvSpPr>
            <p:cNvPr id="30" name="Freeform 29">
              <a:extLst>
                <a:ext uri="{FF2B5EF4-FFF2-40B4-BE49-F238E27FC236}">
                  <a16:creationId xmlns:a16="http://schemas.microsoft.com/office/drawing/2014/main" id="{A41F3D98-077C-6E49-9B1A-92CD79B58713}"/>
                </a:ext>
              </a:extLst>
            </p:cNvPr>
            <p:cNvSpPr/>
            <p:nvPr/>
          </p:nvSpPr>
          <p:spPr>
            <a:xfrm>
              <a:off x="-3675901" y="3847119"/>
              <a:ext cx="361950" cy="523875"/>
            </a:xfrm>
            <a:custGeom>
              <a:avLst/>
              <a:gdLst>
                <a:gd name="connsiteX0" fmla="*/ 180880 w 361950"/>
                <a:gd name="connsiteY0" fmla="*/ 523875 h 523875"/>
                <a:gd name="connsiteX1" fmla="*/ 144494 w 361950"/>
                <a:gd name="connsiteY1" fmla="*/ 502063 h 523875"/>
                <a:gd name="connsiteX2" fmla="*/ 21241 w 361950"/>
                <a:gd name="connsiteY2" fmla="*/ 270986 h 523875"/>
                <a:gd name="connsiteX3" fmla="*/ 0 w 361950"/>
                <a:gd name="connsiteY3" fmla="*/ 185833 h 523875"/>
                <a:gd name="connsiteX4" fmla="*/ 0 w 361950"/>
                <a:gd name="connsiteY4" fmla="*/ 180975 h 523875"/>
                <a:gd name="connsiteX5" fmla="*/ 180975 w 361950"/>
                <a:gd name="connsiteY5" fmla="*/ 0 h 523875"/>
                <a:gd name="connsiteX6" fmla="*/ 361950 w 361950"/>
                <a:gd name="connsiteY6" fmla="*/ 180975 h 523875"/>
                <a:gd name="connsiteX7" fmla="*/ 361950 w 361950"/>
                <a:gd name="connsiteY7" fmla="*/ 185738 h 523875"/>
                <a:gd name="connsiteX8" fmla="*/ 340709 w 361950"/>
                <a:gd name="connsiteY8" fmla="*/ 270891 h 523875"/>
                <a:gd name="connsiteX9" fmla="*/ 217456 w 361950"/>
                <a:gd name="connsiteY9" fmla="*/ 501967 h 523875"/>
                <a:gd name="connsiteX10" fmla="*/ 180880 w 361950"/>
                <a:gd name="connsiteY10" fmla="*/ 523875 h 523875"/>
                <a:gd name="connsiteX11" fmla="*/ 180880 w 361950"/>
                <a:gd name="connsiteY11" fmla="*/ 19050 h 523875"/>
                <a:gd name="connsiteX12" fmla="*/ 18955 w 361950"/>
                <a:gd name="connsiteY12" fmla="*/ 180975 h 523875"/>
                <a:gd name="connsiteX13" fmla="*/ 18955 w 361950"/>
                <a:gd name="connsiteY13" fmla="*/ 185738 h 523875"/>
                <a:gd name="connsiteX14" fmla="*/ 38005 w 361950"/>
                <a:gd name="connsiteY14" fmla="*/ 261938 h 523875"/>
                <a:gd name="connsiteX15" fmla="*/ 161258 w 361950"/>
                <a:gd name="connsiteY15" fmla="*/ 493014 h 523875"/>
                <a:gd name="connsiteX16" fmla="*/ 180880 w 361950"/>
                <a:gd name="connsiteY16" fmla="*/ 504825 h 523875"/>
                <a:gd name="connsiteX17" fmla="*/ 200501 w 361950"/>
                <a:gd name="connsiteY17" fmla="*/ 493014 h 523875"/>
                <a:gd name="connsiteX18" fmla="*/ 323755 w 361950"/>
                <a:gd name="connsiteY18" fmla="*/ 261938 h 523875"/>
                <a:gd name="connsiteX19" fmla="*/ 342805 w 361950"/>
                <a:gd name="connsiteY19" fmla="*/ 185738 h 523875"/>
                <a:gd name="connsiteX20" fmla="*/ 342805 w 361950"/>
                <a:gd name="connsiteY20" fmla="*/ 180975 h 523875"/>
                <a:gd name="connsiteX21" fmla="*/ 180880 w 361950"/>
                <a:gd name="connsiteY21" fmla="*/ 1905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950" h="523875">
                  <a:moveTo>
                    <a:pt x="180880" y="523875"/>
                  </a:moveTo>
                  <a:cubicBezTo>
                    <a:pt x="165640" y="523875"/>
                    <a:pt x="151638" y="515493"/>
                    <a:pt x="144494" y="502063"/>
                  </a:cubicBezTo>
                  <a:lnTo>
                    <a:pt x="21241" y="270986"/>
                  </a:lnTo>
                  <a:cubicBezTo>
                    <a:pt x="7334" y="244888"/>
                    <a:pt x="0" y="215360"/>
                    <a:pt x="0" y="185833"/>
                  </a:cubicBezTo>
                  <a:lnTo>
                    <a:pt x="0" y="180975"/>
                  </a:lnTo>
                  <a:cubicBezTo>
                    <a:pt x="0" y="81153"/>
                    <a:pt x="81153" y="0"/>
                    <a:pt x="180975" y="0"/>
                  </a:cubicBezTo>
                  <a:cubicBezTo>
                    <a:pt x="280797" y="0"/>
                    <a:pt x="361950" y="81153"/>
                    <a:pt x="361950" y="180975"/>
                  </a:cubicBezTo>
                  <a:lnTo>
                    <a:pt x="361950" y="185738"/>
                  </a:lnTo>
                  <a:cubicBezTo>
                    <a:pt x="361950" y="215360"/>
                    <a:pt x="354616" y="244792"/>
                    <a:pt x="340709" y="270891"/>
                  </a:cubicBezTo>
                  <a:lnTo>
                    <a:pt x="217456" y="501967"/>
                  </a:lnTo>
                  <a:cubicBezTo>
                    <a:pt x="210122" y="515493"/>
                    <a:pt x="196120" y="523875"/>
                    <a:pt x="180880" y="523875"/>
                  </a:cubicBezTo>
                  <a:close/>
                  <a:moveTo>
                    <a:pt x="180880" y="19050"/>
                  </a:moveTo>
                  <a:cubicBezTo>
                    <a:pt x="91631" y="19050"/>
                    <a:pt x="18955" y="91726"/>
                    <a:pt x="18955" y="180975"/>
                  </a:cubicBezTo>
                  <a:lnTo>
                    <a:pt x="18955" y="185738"/>
                  </a:lnTo>
                  <a:cubicBezTo>
                    <a:pt x="18955" y="212217"/>
                    <a:pt x="25527" y="238601"/>
                    <a:pt x="38005" y="261938"/>
                  </a:cubicBezTo>
                  <a:lnTo>
                    <a:pt x="161258" y="493014"/>
                  </a:lnTo>
                  <a:cubicBezTo>
                    <a:pt x="165164" y="500253"/>
                    <a:pt x="172688" y="504825"/>
                    <a:pt x="180880" y="504825"/>
                  </a:cubicBezTo>
                  <a:cubicBezTo>
                    <a:pt x="189071" y="504825"/>
                    <a:pt x="196596" y="500348"/>
                    <a:pt x="200501" y="493014"/>
                  </a:cubicBezTo>
                  <a:lnTo>
                    <a:pt x="323755" y="261938"/>
                  </a:lnTo>
                  <a:cubicBezTo>
                    <a:pt x="336233" y="238601"/>
                    <a:pt x="342805" y="212217"/>
                    <a:pt x="342805" y="185738"/>
                  </a:cubicBezTo>
                  <a:lnTo>
                    <a:pt x="342805" y="180975"/>
                  </a:lnTo>
                  <a:cubicBezTo>
                    <a:pt x="342805" y="91726"/>
                    <a:pt x="270129" y="19050"/>
                    <a:pt x="180880" y="19050"/>
                  </a:cubicBezTo>
                  <a:close/>
                </a:path>
              </a:pathLst>
            </a:custGeom>
            <a:grpFill/>
            <a:ln w="9525" cap="flat">
              <a:noFill/>
              <a:prstDash val="solid"/>
              <a:miter/>
            </a:ln>
          </p:spPr>
          <p:txBody>
            <a:bodyPr rtlCol="0" anchor="ctr"/>
            <a:lstStyle/>
            <a:p>
              <a:endParaRPr lang="en-RU" sz="2069"/>
            </a:p>
          </p:txBody>
        </p:sp>
        <p:sp>
          <p:nvSpPr>
            <p:cNvPr id="31" name="Freeform 30">
              <a:extLst>
                <a:ext uri="{FF2B5EF4-FFF2-40B4-BE49-F238E27FC236}">
                  <a16:creationId xmlns:a16="http://schemas.microsoft.com/office/drawing/2014/main" id="{DD683136-4DE2-E845-ADF0-3C5BBD71D822}"/>
                </a:ext>
              </a:extLst>
            </p:cNvPr>
            <p:cNvSpPr/>
            <p:nvPr/>
          </p:nvSpPr>
          <p:spPr>
            <a:xfrm>
              <a:off x="-3637897" y="3885219"/>
              <a:ext cx="285750" cy="285750"/>
            </a:xfrm>
            <a:custGeom>
              <a:avLst/>
              <a:gdLst>
                <a:gd name="connsiteX0" fmla="*/ 142875 w 285750"/>
                <a:gd name="connsiteY0" fmla="*/ 285750 h 285750"/>
                <a:gd name="connsiteX1" fmla="*/ 0 w 285750"/>
                <a:gd name="connsiteY1" fmla="*/ 142875 h 285750"/>
                <a:gd name="connsiteX2" fmla="*/ 142875 w 285750"/>
                <a:gd name="connsiteY2" fmla="*/ 0 h 285750"/>
                <a:gd name="connsiteX3" fmla="*/ 285750 w 285750"/>
                <a:gd name="connsiteY3" fmla="*/ 142875 h 285750"/>
                <a:gd name="connsiteX4" fmla="*/ 142875 w 285750"/>
                <a:gd name="connsiteY4" fmla="*/ 285750 h 285750"/>
                <a:gd name="connsiteX5" fmla="*/ 142875 w 285750"/>
                <a:gd name="connsiteY5" fmla="*/ 19050 h 285750"/>
                <a:gd name="connsiteX6" fmla="*/ 19050 w 285750"/>
                <a:gd name="connsiteY6" fmla="*/ 142875 h 285750"/>
                <a:gd name="connsiteX7" fmla="*/ 142875 w 285750"/>
                <a:gd name="connsiteY7" fmla="*/ 266700 h 285750"/>
                <a:gd name="connsiteX8" fmla="*/ 266700 w 285750"/>
                <a:gd name="connsiteY8" fmla="*/ 142875 h 285750"/>
                <a:gd name="connsiteX9" fmla="*/ 142875 w 285750"/>
                <a:gd name="connsiteY9" fmla="*/ 190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285750">
                  <a:moveTo>
                    <a:pt x="142875" y="285750"/>
                  </a:moveTo>
                  <a:cubicBezTo>
                    <a:pt x="64103" y="285750"/>
                    <a:pt x="0" y="221647"/>
                    <a:pt x="0" y="142875"/>
                  </a:cubicBezTo>
                  <a:cubicBezTo>
                    <a:pt x="0" y="64103"/>
                    <a:pt x="64103" y="0"/>
                    <a:pt x="142875" y="0"/>
                  </a:cubicBezTo>
                  <a:cubicBezTo>
                    <a:pt x="221647" y="0"/>
                    <a:pt x="285750" y="64103"/>
                    <a:pt x="285750" y="142875"/>
                  </a:cubicBezTo>
                  <a:cubicBezTo>
                    <a:pt x="285750" y="221647"/>
                    <a:pt x="221647" y="285750"/>
                    <a:pt x="142875" y="285750"/>
                  </a:cubicBezTo>
                  <a:close/>
                  <a:moveTo>
                    <a:pt x="142875" y="19050"/>
                  </a:moveTo>
                  <a:cubicBezTo>
                    <a:pt x="74581" y="19050"/>
                    <a:pt x="19050" y="74581"/>
                    <a:pt x="19050" y="142875"/>
                  </a:cubicBezTo>
                  <a:cubicBezTo>
                    <a:pt x="19050" y="211169"/>
                    <a:pt x="74581" y="266700"/>
                    <a:pt x="142875" y="266700"/>
                  </a:cubicBezTo>
                  <a:cubicBezTo>
                    <a:pt x="211169" y="266700"/>
                    <a:pt x="266700" y="211169"/>
                    <a:pt x="266700" y="142875"/>
                  </a:cubicBezTo>
                  <a:cubicBezTo>
                    <a:pt x="266700" y="74581"/>
                    <a:pt x="211169" y="19050"/>
                    <a:pt x="142875" y="19050"/>
                  </a:cubicBezTo>
                  <a:close/>
                </a:path>
              </a:pathLst>
            </a:custGeom>
            <a:grpFill/>
            <a:ln w="9525" cap="flat">
              <a:noFill/>
              <a:prstDash val="solid"/>
              <a:miter/>
            </a:ln>
          </p:spPr>
          <p:txBody>
            <a:bodyPr rtlCol="0" anchor="ctr"/>
            <a:lstStyle/>
            <a:p>
              <a:endParaRPr lang="en-RU" sz="2069"/>
            </a:p>
          </p:txBody>
        </p:sp>
        <p:sp>
          <p:nvSpPr>
            <p:cNvPr id="32" name="Freeform 31">
              <a:extLst>
                <a:ext uri="{FF2B5EF4-FFF2-40B4-BE49-F238E27FC236}">
                  <a16:creationId xmlns:a16="http://schemas.microsoft.com/office/drawing/2014/main" id="{192D2986-FE32-2044-8AB0-21E0191503C8}"/>
                </a:ext>
              </a:extLst>
            </p:cNvPr>
            <p:cNvSpPr/>
            <p:nvPr/>
          </p:nvSpPr>
          <p:spPr>
            <a:xfrm>
              <a:off x="-3504547" y="3894744"/>
              <a:ext cx="19050" cy="266700"/>
            </a:xfrm>
            <a:custGeom>
              <a:avLst/>
              <a:gdLst>
                <a:gd name="connsiteX0" fmla="*/ 0 w 19050"/>
                <a:gd name="connsiteY0" fmla="*/ 0 h 266700"/>
                <a:gd name="connsiteX1" fmla="*/ 19050 w 19050"/>
                <a:gd name="connsiteY1" fmla="*/ 0 h 266700"/>
                <a:gd name="connsiteX2" fmla="*/ 19050 w 19050"/>
                <a:gd name="connsiteY2" fmla="*/ 266700 h 266700"/>
                <a:gd name="connsiteX3" fmla="*/ 0 w 190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9050" h="266700">
                  <a:moveTo>
                    <a:pt x="0" y="0"/>
                  </a:moveTo>
                  <a:lnTo>
                    <a:pt x="19050" y="0"/>
                  </a:lnTo>
                  <a:lnTo>
                    <a:pt x="19050" y="266700"/>
                  </a:lnTo>
                  <a:lnTo>
                    <a:pt x="0" y="266700"/>
                  </a:lnTo>
                  <a:close/>
                </a:path>
              </a:pathLst>
            </a:custGeom>
            <a:grpFill/>
            <a:ln w="9525" cap="flat">
              <a:noFill/>
              <a:prstDash val="solid"/>
              <a:miter/>
            </a:ln>
          </p:spPr>
          <p:txBody>
            <a:bodyPr rtlCol="0" anchor="ctr"/>
            <a:lstStyle/>
            <a:p>
              <a:endParaRPr lang="en-RU" sz="2069"/>
            </a:p>
          </p:txBody>
        </p:sp>
        <p:sp>
          <p:nvSpPr>
            <p:cNvPr id="33" name="Freeform 32">
              <a:extLst>
                <a:ext uri="{FF2B5EF4-FFF2-40B4-BE49-F238E27FC236}">
                  <a16:creationId xmlns:a16="http://schemas.microsoft.com/office/drawing/2014/main" id="{6881BB7B-02B2-A243-B280-1B2E8D44E5C4}"/>
                </a:ext>
              </a:extLst>
            </p:cNvPr>
            <p:cNvSpPr/>
            <p:nvPr/>
          </p:nvSpPr>
          <p:spPr>
            <a:xfrm>
              <a:off x="-3628372" y="4018569"/>
              <a:ext cx="266700" cy="19050"/>
            </a:xfrm>
            <a:custGeom>
              <a:avLst/>
              <a:gdLst>
                <a:gd name="connsiteX0" fmla="*/ 0 w 266700"/>
                <a:gd name="connsiteY0" fmla="*/ 0 h 19050"/>
                <a:gd name="connsiteX1" fmla="*/ 266700 w 266700"/>
                <a:gd name="connsiteY1" fmla="*/ 0 h 19050"/>
                <a:gd name="connsiteX2" fmla="*/ 266700 w 266700"/>
                <a:gd name="connsiteY2" fmla="*/ 19050 h 19050"/>
                <a:gd name="connsiteX3" fmla="*/ 0 w 2667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66700" h="19050">
                  <a:moveTo>
                    <a:pt x="0" y="0"/>
                  </a:moveTo>
                  <a:lnTo>
                    <a:pt x="266700" y="0"/>
                  </a:lnTo>
                  <a:lnTo>
                    <a:pt x="266700" y="19050"/>
                  </a:lnTo>
                  <a:lnTo>
                    <a:pt x="0" y="19050"/>
                  </a:lnTo>
                  <a:close/>
                </a:path>
              </a:pathLst>
            </a:custGeom>
            <a:grpFill/>
            <a:ln w="9525" cap="flat">
              <a:noFill/>
              <a:prstDash val="solid"/>
              <a:miter/>
            </a:ln>
          </p:spPr>
          <p:txBody>
            <a:bodyPr rtlCol="0" anchor="ctr"/>
            <a:lstStyle/>
            <a:p>
              <a:endParaRPr lang="en-RU" sz="2069"/>
            </a:p>
          </p:txBody>
        </p:sp>
        <p:sp>
          <p:nvSpPr>
            <p:cNvPr id="34" name="Freeform 33">
              <a:extLst>
                <a:ext uri="{FF2B5EF4-FFF2-40B4-BE49-F238E27FC236}">
                  <a16:creationId xmlns:a16="http://schemas.microsoft.com/office/drawing/2014/main" id="{CFCD7634-5FB4-1648-B0D3-06A1F47AD33B}"/>
                </a:ext>
              </a:extLst>
            </p:cNvPr>
            <p:cNvSpPr/>
            <p:nvPr/>
          </p:nvSpPr>
          <p:spPr>
            <a:xfrm>
              <a:off x="-3500546" y="3886838"/>
              <a:ext cx="81724" cy="282320"/>
            </a:xfrm>
            <a:custGeom>
              <a:avLst/>
              <a:gdLst>
                <a:gd name="connsiteX0" fmla="*/ 11049 w 81724"/>
                <a:gd name="connsiteY0" fmla="*/ 282321 h 282320"/>
                <a:gd name="connsiteX1" fmla="*/ 0 w 81724"/>
                <a:gd name="connsiteY1" fmla="*/ 266795 h 282320"/>
                <a:gd name="connsiteX2" fmla="*/ 62675 w 81724"/>
                <a:gd name="connsiteY2" fmla="*/ 141161 h 282320"/>
                <a:gd name="connsiteX3" fmla="*/ 0 w 81724"/>
                <a:gd name="connsiteY3" fmla="*/ 15526 h 282320"/>
                <a:gd name="connsiteX4" fmla="*/ 11049 w 81724"/>
                <a:gd name="connsiteY4" fmla="*/ 0 h 282320"/>
                <a:gd name="connsiteX5" fmla="*/ 81725 w 81724"/>
                <a:gd name="connsiteY5" fmla="*/ 141065 h 282320"/>
                <a:gd name="connsiteX6" fmla="*/ 11049 w 81724"/>
                <a:gd name="connsiteY6" fmla="*/ 282321 h 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320">
                  <a:moveTo>
                    <a:pt x="11049" y="282321"/>
                  </a:moveTo>
                  <a:lnTo>
                    <a:pt x="0" y="266795"/>
                  </a:lnTo>
                  <a:cubicBezTo>
                    <a:pt x="667" y="266319"/>
                    <a:pt x="62675" y="220694"/>
                    <a:pt x="62675" y="141161"/>
                  </a:cubicBezTo>
                  <a:cubicBezTo>
                    <a:pt x="62675" y="61246"/>
                    <a:pt x="571" y="16002"/>
                    <a:pt x="0" y="15526"/>
                  </a:cubicBezTo>
                  <a:lnTo>
                    <a:pt x="11049" y="0"/>
                  </a:lnTo>
                  <a:cubicBezTo>
                    <a:pt x="13907" y="2096"/>
                    <a:pt x="81725" y="51530"/>
                    <a:pt x="81725" y="141065"/>
                  </a:cubicBezTo>
                  <a:cubicBezTo>
                    <a:pt x="81725" y="230886"/>
                    <a:pt x="13907" y="280321"/>
                    <a:pt x="11049" y="282321"/>
                  </a:cubicBezTo>
                  <a:close/>
                </a:path>
              </a:pathLst>
            </a:custGeom>
            <a:grpFill/>
            <a:ln w="9525" cap="flat">
              <a:noFill/>
              <a:prstDash val="solid"/>
              <a:miter/>
            </a:ln>
          </p:spPr>
          <p:txBody>
            <a:bodyPr rtlCol="0" anchor="ctr"/>
            <a:lstStyle/>
            <a:p>
              <a:endParaRPr lang="en-RU" sz="2069"/>
            </a:p>
          </p:txBody>
        </p:sp>
        <p:sp>
          <p:nvSpPr>
            <p:cNvPr id="35" name="Freeform 34">
              <a:extLst>
                <a:ext uri="{FF2B5EF4-FFF2-40B4-BE49-F238E27FC236}">
                  <a16:creationId xmlns:a16="http://schemas.microsoft.com/office/drawing/2014/main" id="{3588987C-4E2C-694C-9BCA-3A461D6857C1}"/>
                </a:ext>
              </a:extLst>
            </p:cNvPr>
            <p:cNvSpPr/>
            <p:nvPr/>
          </p:nvSpPr>
          <p:spPr>
            <a:xfrm>
              <a:off x="-3608274" y="3937987"/>
              <a:ext cx="226504" cy="52006"/>
            </a:xfrm>
            <a:custGeom>
              <a:avLst/>
              <a:gdLst>
                <a:gd name="connsiteX0" fmla="*/ 113252 w 226504"/>
                <a:gd name="connsiteY0" fmla="*/ 52006 h 52006"/>
                <a:gd name="connsiteX1" fmla="*/ 0 w 226504"/>
                <a:gd name="connsiteY1" fmla="*/ 8668 h 52006"/>
                <a:gd name="connsiteX2" fmla="*/ 16954 w 226504"/>
                <a:gd name="connsiteY2" fmla="*/ 0 h 52006"/>
                <a:gd name="connsiteX3" fmla="*/ 113252 w 226504"/>
                <a:gd name="connsiteY3" fmla="*/ 32956 h 52006"/>
                <a:gd name="connsiteX4" fmla="*/ 209550 w 226504"/>
                <a:gd name="connsiteY4" fmla="*/ 0 h 52006"/>
                <a:gd name="connsiteX5" fmla="*/ 226505 w 226504"/>
                <a:gd name="connsiteY5" fmla="*/ 8668 h 52006"/>
                <a:gd name="connsiteX6" fmla="*/ 113252 w 226504"/>
                <a:gd name="connsiteY6" fmla="*/ 52006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113252" y="52006"/>
                  </a:moveTo>
                  <a:cubicBezTo>
                    <a:pt x="22670" y="52006"/>
                    <a:pt x="857" y="10382"/>
                    <a:pt x="0" y="8668"/>
                  </a:cubicBezTo>
                  <a:lnTo>
                    <a:pt x="16954" y="0"/>
                  </a:lnTo>
                  <a:cubicBezTo>
                    <a:pt x="17145" y="286"/>
                    <a:pt x="35719" y="32956"/>
                    <a:pt x="113252" y="32956"/>
                  </a:cubicBezTo>
                  <a:cubicBezTo>
                    <a:pt x="190786" y="32956"/>
                    <a:pt x="209359" y="286"/>
                    <a:pt x="209550" y="0"/>
                  </a:cubicBezTo>
                  <a:lnTo>
                    <a:pt x="226505" y="8668"/>
                  </a:lnTo>
                  <a:cubicBezTo>
                    <a:pt x="225647" y="10382"/>
                    <a:pt x="203835" y="52006"/>
                    <a:pt x="113252" y="52006"/>
                  </a:cubicBezTo>
                  <a:close/>
                </a:path>
              </a:pathLst>
            </a:custGeom>
            <a:grpFill/>
            <a:ln w="9525" cap="flat">
              <a:noFill/>
              <a:prstDash val="solid"/>
              <a:miter/>
            </a:ln>
          </p:spPr>
          <p:txBody>
            <a:bodyPr rtlCol="0" anchor="ctr"/>
            <a:lstStyle/>
            <a:p>
              <a:endParaRPr lang="en-RU" sz="2069"/>
            </a:p>
          </p:txBody>
        </p:sp>
        <p:sp>
          <p:nvSpPr>
            <p:cNvPr id="36" name="Freeform 35">
              <a:extLst>
                <a:ext uri="{FF2B5EF4-FFF2-40B4-BE49-F238E27FC236}">
                  <a16:creationId xmlns:a16="http://schemas.microsoft.com/office/drawing/2014/main" id="{8605E1CD-60FC-1640-BBC5-47CD4FFA8514}"/>
                </a:ext>
              </a:extLst>
            </p:cNvPr>
            <p:cNvSpPr/>
            <p:nvPr/>
          </p:nvSpPr>
          <p:spPr>
            <a:xfrm>
              <a:off x="-3571222" y="3887028"/>
              <a:ext cx="81724" cy="282130"/>
            </a:xfrm>
            <a:custGeom>
              <a:avLst/>
              <a:gdLst>
                <a:gd name="connsiteX0" fmla="*/ 70675 w 81724"/>
                <a:gd name="connsiteY0" fmla="*/ 282130 h 282130"/>
                <a:gd name="connsiteX1" fmla="*/ 0 w 81724"/>
                <a:gd name="connsiteY1" fmla="*/ 141065 h 282130"/>
                <a:gd name="connsiteX2" fmla="*/ 70675 w 81724"/>
                <a:gd name="connsiteY2" fmla="*/ 0 h 282130"/>
                <a:gd name="connsiteX3" fmla="*/ 81724 w 81724"/>
                <a:gd name="connsiteY3" fmla="*/ 15526 h 282130"/>
                <a:gd name="connsiteX4" fmla="*/ 19050 w 81724"/>
                <a:gd name="connsiteY4" fmla="*/ 141160 h 282130"/>
                <a:gd name="connsiteX5" fmla="*/ 81724 w 81724"/>
                <a:gd name="connsiteY5" fmla="*/ 266795 h 282130"/>
                <a:gd name="connsiteX6" fmla="*/ 70675 w 81724"/>
                <a:gd name="connsiteY6" fmla="*/ 282130 h 28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130">
                  <a:moveTo>
                    <a:pt x="70675" y="282130"/>
                  </a:moveTo>
                  <a:cubicBezTo>
                    <a:pt x="67818" y="280035"/>
                    <a:pt x="0" y="230600"/>
                    <a:pt x="0" y="141065"/>
                  </a:cubicBezTo>
                  <a:cubicBezTo>
                    <a:pt x="0" y="51435"/>
                    <a:pt x="67818" y="2000"/>
                    <a:pt x="70675" y="0"/>
                  </a:cubicBezTo>
                  <a:lnTo>
                    <a:pt x="81724" y="15526"/>
                  </a:lnTo>
                  <a:cubicBezTo>
                    <a:pt x="81058" y="16002"/>
                    <a:pt x="19050" y="61531"/>
                    <a:pt x="19050" y="141160"/>
                  </a:cubicBezTo>
                  <a:cubicBezTo>
                    <a:pt x="19050" y="221075"/>
                    <a:pt x="81153" y="266319"/>
                    <a:pt x="81724" y="266795"/>
                  </a:cubicBezTo>
                  <a:lnTo>
                    <a:pt x="70675" y="282130"/>
                  </a:lnTo>
                  <a:close/>
                </a:path>
              </a:pathLst>
            </a:custGeom>
            <a:grpFill/>
            <a:ln w="9525" cap="flat">
              <a:noFill/>
              <a:prstDash val="solid"/>
              <a:miter/>
            </a:ln>
          </p:spPr>
          <p:txBody>
            <a:bodyPr rtlCol="0" anchor="ctr"/>
            <a:lstStyle/>
            <a:p>
              <a:endParaRPr lang="en-RU" sz="2069"/>
            </a:p>
          </p:txBody>
        </p:sp>
        <p:sp>
          <p:nvSpPr>
            <p:cNvPr id="37" name="Freeform 36">
              <a:extLst>
                <a:ext uri="{FF2B5EF4-FFF2-40B4-BE49-F238E27FC236}">
                  <a16:creationId xmlns:a16="http://schemas.microsoft.com/office/drawing/2014/main" id="{AF969987-CD8F-9C43-B231-EB3717B5DCF2}"/>
                </a:ext>
              </a:extLst>
            </p:cNvPr>
            <p:cNvSpPr/>
            <p:nvPr/>
          </p:nvSpPr>
          <p:spPr>
            <a:xfrm>
              <a:off x="-3608274" y="4066194"/>
              <a:ext cx="226504" cy="52006"/>
            </a:xfrm>
            <a:custGeom>
              <a:avLst/>
              <a:gdLst>
                <a:gd name="connsiteX0" fmla="*/ 209550 w 226504"/>
                <a:gd name="connsiteY0" fmla="*/ 52007 h 52006"/>
                <a:gd name="connsiteX1" fmla="*/ 113252 w 226504"/>
                <a:gd name="connsiteY1" fmla="*/ 19050 h 52006"/>
                <a:gd name="connsiteX2" fmla="*/ 16954 w 226504"/>
                <a:gd name="connsiteY2" fmla="*/ 52007 h 52006"/>
                <a:gd name="connsiteX3" fmla="*/ 0 w 226504"/>
                <a:gd name="connsiteY3" fmla="*/ 43339 h 52006"/>
                <a:gd name="connsiteX4" fmla="*/ 113252 w 226504"/>
                <a:gd name="connsiteY4" fmla="*/ 0 h 52006"/>
                <a:gd name="connsiteX5" fmla="*/ 226505 w 226504"/>
                <a:gd name="connsiteY5" fmla="*/ 43339 h 52006"/>
                <a:gd name="connsiteX6" fmla="*/ 209550 w 226504"/>
                <a:gd name="connsiteY6" fmla="*/ 52007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209550" y="52007"/>
                  </a:moveTo>
                  <a:cubicBezTo>
                    <a:pt x="209359" y="51721"/>
                    <a:pt x="190786" y="19050"/>
                    <a:pt x="113252" y="19050"/>
                  </a:cubicBezTo>
                  <a:cubicBezTo>
                    <a:pt x="35719" y="19050"/>
                    <a:pt x="17145" y="51721"/>
                    <a:pt x="16954" y="52007"/>
                  </a:cubicBezTo>
                  <a:lnTo>
                    <a:pt x="0" y="43339"/>
                  </a:lnTo>
                  <a:cubicBezTo>
                    <a:pt x="857" y="41529"/>
                    <a:pt x="22765" y="0"/>
                    <a:pt x="113252" y="0"/>
                  </a:cubicBezTo>
                  <a:cubicBezTo>
                    <a:pt x="203835" y="0"/>
                    <a:pt x="225647" y="41624"/>
                    <a:pt x="226505" y="43339"/>
                  </a:cubicBezTo>
                  <a:lnTo>
                    <a:pt x="209550" y="52007"/>
                  </a:lnTo>
                  <a:close/>
                </a:path>
              </a:pathLst>
            </a:custGeom>
            <a:grpFill/>
            <a:ln w="9525" cap="flat">
              <a:noFill/>
              <a:prstDash val="solid"/>
              <a:miter/>
            </a:ln>
          </p:spPr>
          <p:txBody>
            <a:bodyPr rtlCol="0" anchor="ctr"/>
            <a:lstStyle/>
            <a:p>
              <a:endParaRPr lang="en-RU" sz="2069"/>
            </a:p>
          </p:txBody>
        </p:sp>
        <p:sp>
          <p:nvSpPr>
            <p:cNvPr id="38" name="Freeform 37">
              <a:extLst>
                <a:ext uri="{FF2B5EF4-FFF2-40B4-BE49-F238E27FC236}">
                  <a16:creationId xmlns:a16="http://schemas.microsoft.com/office/drawing/2014/main" id="{35E755BB-F47A-CE4E-8A3E-7BF2A9C4E8B6}"/>
                </a:ext>
              </a:extLst>
            </p:cNvPr>
            <p:cNvSpPr/>
            <p:nvPr/>
          </p:nvSpPr>
          <p:spPr>
            <a:xfrm>
              <a:off x="-3790297" y="4288317"/>
              <a:ext cx="590550" cy="149351"/>
            </a:xfrm>
            <a:custGeom>
              <a:avLst/>
              <a:gdLst>
                <a:gd name="connsiteX0" fmla="*/ 295275 w 590550"/>
                <a:gd name="connsiteY0" fmla="*/ 149352 h 149351"/>
                <a:gd name="connsiteX1" fmla="*/ 0 w 590550"/>
                <a:gd name="connsiteY1" fmla="*/ 73152 h 149351"/>
                <a:gd name="connsiteX2" fmla="*/ 209169 w 590550"/>
                <a:gd name="connsiteY2" fmla="*/ 0 h 149351"/>
                <a:gd name="connsiteX3" fmla="*/ 210598 w 590550"/>
                <a:gd name="connsiteY3" fmla="*/ 18955 h 149351"/>
                <a:gd name="connsiteX4" fmla="*/ 19050 w 590550"/>
                <a:gd name="connsiteY4" fmla="*/ 73152 h 149351"/>
                <a:gd name="connsiteX5" fmla="*/ 295275 w 590550"/>
                <a:gd name="connsiteY5" fmla="*/ 130302 h 149351"/>
                <a:gd name="connsiteX6" fmla="*/ 571500 w 590550"/>
                <a:gd name="connsiteY6" fmla="*/ 73152 h 149351"/>
                <a:gd name="connsiteX7" fmla="*/ 379952 w 590550"/>
                <a:gd name="connsiteY7" fmla="*/ 19050 h 149351"/>
                <a:gd name="connsiteX8" fmla="*/ 381381 w 590550"/>
                <a:gd name="connsiteY8" fmla="*/ 95 h 149351"/>
                <a:gd name="connsiteX9" fmla="*/ 590550 w 590550"/>
                <a:gd name="connsiteY9" fmla="*/ 73247 h 149351"/>
                <a:gd name="connsiteX10" fmla="*/ 295275 w 590550"/>
                <a:gd name="connsiteY10" fmla="*/ 149352 h 1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550" h="149351">
                  <a:moveTo>
                    <a:pt x="295275" y="149352"/>
                  </a:moveTo>
                  <a:cubicBezTo>
                    <a:pt x="148495" y="149352"/>
                    <a:pt x="0" y="123158"/>
                    <a:pt x="0" y="73152"/>
                  </a:cubicBezTo>
                  <a:cubicBezTo>
                    <a:pt x="0" y="18097"/>
                    <a:pt x="174212" y="2572"/>
                    <a:pt x="209169" y="0"/>
                  </a:cubicBezTo>
                  <a:lnTo>
                    <a:pt x="210598" y="18955"/>
                  </a:lnTo>
                  <a:cubicBezTo>
                    <a:pt x="78486" y="28670"/>
                    <a:pt x="19050" y="56483"/>
                    <a:pt x="19050" y="73152"/>
                  </a:cubicBezTo>
                  <a:cubicBezTo>
                    <a:pt x="19050" y="97060"/>
                    <a:pt x="124111" y="130302"/>
                    <a:pt x="295275" y="130302"/>
                  </a:cubicBezTo>
                  <a:cubicBezTo>
                    <a:pt x="466439" y="130302"/>
                    <a:pt x="571500" y="97060"/>
                    <a:pt x="571500" y="73152"/>
                  </a:cubicBezTo>
                  <a:cubicBezTo>
                    <a:pt x="571500" y="56483"/>
                    <a:pt x="512064" y="28670"/>
                    <a:pt x="379952" y="19050"/>
                  </a:cubicBezTo>
                  <a:lnTo>
                    <a:pt x="381381" y="95"/>
                  </a:lnTo>
                  <a:cubicBezTo>
                    <a:pt x="416338" y="2667"/>
                    <a:pt x="590550" y="18193"/>
                    <a:pt x="590550" y="73247"/>
                  </a:cubicBezTo>
                  <a:cubicBezTo>
                    <a:pt x="590550" y="123158"/>
                    <a:pt x="442055" y="149352"/>
                    <a:pt x="295275" y="149352"/>
                  </a:cubicBezTo>
                  <a:close/>
                </a:path>
              </a:pathLst>
            </a:custGeom>
            <a:grpFill/>
            <a:ln w="9525" cap="flat">
              <a:noFill/>
              <a:prstDash val="solid"/>
              <a:miter/>
            </a:ln>
          </p:spPr>
          <p:txBody>
            <a:bodyPr rtlCol="0" anchor="ctr"/>
            <a:lstStyle/>
            <a:p>
              <a:endParaRPr lang="en-RU" sz="2069"/>
            </a:p>
          </p:txBody>
        </p:sp>
        <p:sp>
          <p:nvSpPr>
            <p:cNvPr id="39" name="Freeform 38">
              <a:extLst>
                <a:ext uri="{FF2B5EF4-FFF2-40B4-BE49-F238E27FC236}">
                  <a16:creationId xmlns:a16="http://schemas.microsoft.com/office/drawing/2014/main" id="{EADD8E1E-F58C-6B43-B09B-B26062F56B8B}"/>
                </a:ext>
              </a:extLst>
            </p:cNvPr>
            <p:cNvSpPr/>
            <p:nvPr/>
          </p:nvSpPr>
          <p:spPr>
            <a:xfrm>
              <a:off x="-33330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0" name="Freeform 39">
              <a:extLst>
                <a:ext uri="{FF2B5EF4-FFF2-40B4-BE49-F238E27FC236}">
                  <a16:creationId xmlns:a16="http://schemas.microsoft.com/office/drawing/2014/main" id="{7A01238A-C9FA-B444-8533-55BEDB7CFD0D}"/>
                </a:ext>
              </a:extLst>
            </p:cNvPr>
            <p:cNvSpPr/>
            <p:nvPr/>
          </p:nvSpPr>
          <p:spPr>
            <a:xfrm>
              <a:off x="-33330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1" name="Freeform 40">
              <a:extLst>
                <a:ext uri="{FF2B5EF4-FFF2-40B4-BE49-F238E27FC236}">
                  <a16:creationId xmlns:a16="http://schemas.microsoft.com/office/drawing/2014/main" id="{38F57595-3B2F-9C42-A7CF-C138CA8455EF}"/>
                </a:ext>
              </a:extLst>
            </p:cNvPr>
            <p:cNvSpPr/>
            <p:nvPr/>
          </p:nvSpPr>
          <p:spPr>
            <a:xfrm>
              <a:off x="-33330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2" name="Freeform 41">
              <a:extLst>
                <a:ext uri="{FF2B5EF4-FFF2-40B4-BE49-F238E27FC236}">
                  <a16:creationId xmlns:a16="http://schemas.microsoft.com/office/drawing/2014/main" id="{FF6AF38E-E561-DF4C-B761-F34844C3490A}"/>
                </a:ext>
              </a:extLst>
            </p:cNvPr>
            <p:cNvSpPr/>
            <p:nvPr/>
          </p:nvSpPr>
          <p:spPr>
            <a:xfrm>
              <a:off x="-36759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3" name="Freeform 42">
              <a:extLst>
                <a:ext uri="{FF2B5EF4-FFF2-40B4-BE49-F238E27FC236}">
                  <a16:creationId xmlns:a16="http://schemas.microsoft.com/office/drawing/2014/main" id="{52FD4CE6-B06A-224F-86F7-68222A78D368}"/>
                </a:ext>
              </a:extLst>
            </p:cNvPr>
            <p:cNvSpPr/>
            <p:nvPr/>
          </p:nvSpPr>
          <p:spPr>
            <a:xfrm>
              <a:off x="-36759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4" name="Freeform 43">
              <a:extLst>
                <a:ext uri="{FF2B5EF4-FFF2-40B4-BE49-F238E27FC236}">
                  <a16:creationId xmlns:a16="http://schemas.microsoft.com/office/drawing/2014/main" id="{F02CF2D7-1182-F546-9DCC-7C40B361FBED}"/>
                </a:ext>
              </a:extLst>
            </p:cNvPr>
            <p:cNvSpPr/>
            <p:nvPr/>
          </p:nvSpPr>
          <p:spPr>
            <a:xfrm>
              <a:off x="-36759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gr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59096" y="1625546"/>
            <a:ext cx="5256846" cy="4431853"/>
          </a:xfrm>
        </p:spPr>
        <p:txBody>
          <a:bodyPr/>
          <a:lstStyle/>
          <a:p>
            <a:r>
              <a:rPr lang="en-US" sz="2000" dirty="0"/>
              <a:t>“</a:t>
            </a:r>
            <a:r>
              <a:rPr lang="es-ES" sz="2000" b="1" dirty="0"/>
              <a:t>La salud mental es tan importante para nuestro bienestar como la salud física</a:t>
            </a:r>
            <a:r>
              <a:rPr lang="en-US" sz="2000" dirty="0"/>
              <a:t>” </a:t>
            </a:r>
            <a:r>
              <a:rPr lang="es-ES" sz="2000" dirty="0"/>
              <a:t>declarada por </a:t>
            </a:r>
            <a:r>
              <a:rPr lang="es-ES" sz="2000" dirty="0" err="1"/>
              <a:t>Ursula</a:t>
            </a:r>
            <a:r>
              <a:rPr lang="es-ES" sz="2000" dirty="0"/>
              <a:t> </a:t>
            </a:r>
            <a:r>
              <a:rPr lang="es-ES" sz="2000" dirty="0" err="1"/>
              <a:t>von</a:t>
            </a:r>
            <a:r>
              <a:rPr lang="es-ES" sz="2000" dirty="0"/>
              <a:t> </a:t>
            </a:r>
            <a:r>
              <a:rPr lang="es-ES" sz="2000" dirty="0" err="1"/>
              <a:t>der</a:t>
            </a:r>
            <a:r>
              <a:rPr lang="es-ES" sz="2000" dirty="0"/>
              <a:t> </a:t>
            </a:r>
            <a:r>
              <a:rPr lang="es-ES" sz="2000" dirty="0" err="1"/>
              <a:t>Leyen</a:t>
            </a:r>
            <a:r>
              <a:rPr lang="es-ES" sz="2000" dirty="0"/>
              <a:t>, presidenta de la Comisión Europea durante la Conferencia sobre el Futuro de Europa, 2023</a:t>
            </a:r>
            <a:r>
              <a:rPr lang="en-US" sz="2000" dirty="0"/>
              <a:t> </a:t>
            </a:r>
          </a:p>
          <a:p>
            <a:endParaRPr lang="en-US" sz="2000" dirty="0"/>
          </a:p>
          <a:p>
            <a:r>
              <a:rPr lang="es-ES" sz="2000" b="1" dirty="0"/>
              <a:t>La salud mental es esencial para la calidad de la vida laboral digital</a:t>
            </a:r>
            <a:r>
              <a:rPr lang="en-US" sz="2000" b="1" dirty="0"/>
              <a:t>. </a:t>
            </a:r>
          </a:p>
          <a:p>
            <a:endParaRPr lang="en-US" sz="2000" b="1" dirty="0"/>
          </a:p>
          <a:p>
            <a:r>
              <a:rPr lang="es-ES" sz="2000" dirty="0"/>
              <a:t>Cuando un individuo se encuentra en un estado de buena salud mental, la persona tiene una perspectiva positiva y puede realizar tareas y responsabilidades diarias y mantener relaciones laborales</a:t>
            </a:r>
            <a:r>
              <a:rPr lang="en-US" sz="2000" dirty="0"/>
              <a:t> ( Dr. Dempster, 2022) </a:t>
            </a:r>
          </a:p>
          <a:p>
            <a:endParaRPr lang="en-US"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062845" y="460955"/>
            <a:ext cx="7604548" cy="682046"/>
          </a:xfrm>
        </p:spPr>
        <p:txBody>
          <a:bodyPr/>
          <a:lstStyle/>
          <a:p>
            <a:r>
              <a:rPr lang="es-ES" sz="2800"/>
              <a:t>El futuro del trabajo: el auge del trabajo digital</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s-ES" sz="2200" dirty="0"/>
              <a:t>Según el Foro Económico Mundial (2023), la adopción de tecnología y la digitalización serán un motor clave de la transformación empresarial en el futuro.  Esto conducirá a un aumento continuo de los trabajos de teletrabajo y al rápido uso de las tecnologías digitales en el lugar de trabajo, y tendrá un impacto en la salud mental de los empleados</a:t>
            </a:r>
            <a:r>
              <a:rPr lang="en-US" sz="2200" dirty="0"/>
              <a:t>. </a:t>
            </a:r>
          </a:p>
          <a:p>
            <a:r>
              <a:rPr lang="en-US" sz="2200" dirty="0"/>
              <a:t> </a:t>
            </a:r>
          </a:p>
          <a:p>
            <a:r>
              <a:rPr lang="es-ES" sz="2200" dirty="0"/>
              <a:t>El rendimiento humano y laboral y la salud mental van de la mano. Priorizar la salud mental de los empleados es fundamental en todas las organizaciones, escuelas, empresas e instituciones.</a:t>
            </a:r>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0718"/>
            <a:ext cx="10483431" cy="950627"/>
          </a:xfrm>
        </p:spPr>
        <p:txBody>
          <a:bodyPr/>
          <a:lstStyle/>
          <a:p>
            <a:pPr algn="ctr">
              <a:spcBef>
                <a:spcPts val="1800"/>
              </a:spcBef>
            </a:pPr>
            <a:r>
              <a:rPr lang="es-ES" dirty="0"/>
              <a:t>Beneficios de la salud mental G.O.O.D y su impacto en los empleados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797628"/>
            <a:ext cx="10483431" cy="4682932"/>
          </a:xfrm>
        </p:spPr>
        <p:txBody>
          <a:bodyPr/>
          <a:lstStyle/>
          <a:p>
            <a:pPr algn="just"/>
            <a:r>
              <a:rPr lang="es-ES" dirty="0"/>
              <a:t>Son muchos los beneficios de tener un buen estado de salud mental en los empleados</a:t>
            </a:r>
            <a:r>
              <a:rPr lang="en-US" dirty="0"/>
              <a:t>:</a:t>
            </a:r>
          </a:p>
          <a:p>
            <a:endParaRPr lang="en-US" sz="1000" dirty="0"/>
          </a:p>
          <a:p>
            <a:pPr algn="just"/>
            <a:r>
              <a:rPr lang="en-US" sz="2800" b="1" dirty="0"/>
              <a:t>G </a:t>
            </a:r>
            <a:r>
              <a:rPr lang="en-US" dirty="0"/>
              <a:t>– </a:t>
            </a:r>
            <a:r>
              <a:rPr lang="en-US" b="1" dirty="0"/>
              <a:t>ana</a:t>
            </a:r>
            <a:r>
              <a:rPr lang="en-US" dirty="0"/>
              <a:t> </a:t>
            </a:r>
            <a:r>
              <a:rPr lang="es-ES" sz="2000" dirty="0"/>
              <a:t>más concentración y motivación para trabajar, lo que aumenta la productividad de los empleados</a:t>
            </a:r>
            <a:endParaRPr lang="en-US" sz="2000" dirty="0"/>
          </a:p>
          <a:p>
            <a:pPr algn="just"/>
            <a:r>
              <a:rPr lang="en-US" sz="2800" b="1" dirty="0"/>
              <a:t>0</a:t>
            </a:r>
            <a:r>
              <a:rPr lang="en-US" dirty="0"/>
              <a:t> – </a:t>
            </a:r>
            <a:r>
              <a:rPr lang="en-US" b="1" dirty="0" err="1"/>
              <a:t>pera</a:t>
            </a:r>
            <a:r>
              <a:rPr lang="en-US" b="1" dirty="0"/>
              <a:t> </a:t>
            </a:r>
            <a:r>
              <a:rPr lang="es-ES" sz="2000" dirty="0"/>
              <a:t>una mentalidad positiva para lidiar con el estrés cotidiano relacionado con el trabajo en un panorama digital cambiante y acelerado</a:t>
            </a:r>
            <a:endParaRPr lang="en-US" sz="2000" b="1" dirty="0"/>
          </a:p>
          <a:p>
            <a:pPr algn="just"/>
            <a:r>
              <a:rPr lang="en-US" sz="2800" b="1" dirty="0"/>
              <a:t>0 </a:t>
            </a:r>
            <a:r>
              <a:rPr lang="en-US" dirty="0"/>
              <a:t>– </a:t>
            </a:r>
            <a:r>
              <a:rPr lang="en-US" b="1" dirty="0" err="1"/>
              <a:t>blíguese</a:t>
            </a:r>
            <a:r>
              <a:rPr lang="en-US" dirty="0"/>
              <a:t> </a:t>
            </a:r>
            <a:r>
              <a:rPr lang="es-ES" sz="2000" dirty="0"/>
              <a:t>a colaborar y comprometerse con compañeros de trabajo en remoto y de manera presencial, esto puede contribuir a construir un equipo más fuerte y a establecer la comunicación en el lugar de trabajo</a:t>
            </a:r>
            <a:r>
              <a:rPr lang="en-US" sz="2000" dirty="0"/>
              <a:t> </a:t>
            </a:r>
          </a:p>
          <a:p>
            <a:pPr algn="just"/>
            <a:r>
              <a:rPr lang="en-US" sz="2800" b="1" dirty="0"/>
              <a:t>D</a:t>
            </a:r>
            <a:r>
              <a:rPr lang="en-US" dirty="0"/>
              <a:t>- </a:t>
            </a:r>
            <a:r>
              <a:rPr lang="en-US" b="1" dirty="0" err="1"/>
              <a:t>esarrolla</a:t>
            </a:r>
            <a:r>
              <a:rPr lang="en-US" b="1" dirty="0"/>
              <a:t> </a:t>
            </a:r>
            <a:r>
              <a:rPr lang="es-ES" sz="2000" dirty="0"/>
              <a:t>una sensación general de equilibrio y bienestar que conduce a un aumento de la capacidad cognitiva para aprender y a un mejor proceso de toma de decisiones en el lugar de trabajo</a:t>
            </a:r>
            <a:endParaRPr lang="en-US" b="1" dirty="0"/>
          </a:p>
        </p:txBody>
      </p:sp>
    </p:spTree>
    <p:extLst>
      <p:ext uri="{BB962C8B-B14F-4D97-AF65-F5344CB8AC3E}">
        <p14:creationId xmlns:p14="http://schemas.microsoft.com/office/powerpoint/2010/main" val="357867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440625"/>
            <a:ext cx="7872856" cy="681594"/>
          </a:xfrm>
        </p:spPr>
        <p:txBody>
          <a:bodyPr/>
          <a:lstStyle/>
          <a:p>
            <a:r>
              <a:rPr lang="es-ES" sz="3200" dirty="0"/>
              <a:t>¿Por Qué Es Importante El Bienestar Digital?</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61210"/>
            <a:ext cx="6272656" cy="4818552"/>
          </a:xfrm>
        </p:spPr>
        <p:txBody>
          <a:bodyPr/>
          <a:lstStyle/>
          <a:p>
            <a:pPr algn="just">
              <a:spcBef>
                <a:spcPts val="1200"/>
              </a:spcBef>
            </a:pPr>
            <a:r>
              <a:rPr lang="es-ES" sz="1800" b="1" dirty="0"/>
              <a:t>Un mayor uso de la tecnología </a:t>
            </a:r>
            <a:r>
              <a:rPr lang="es-ES" sz="1800" dirty="0"/>
              <a:t>puede estar directamente relacionado con problemas de salud mental y alteraciones en el comportamiento humano. El uso excesivo de la tecnología en el lugar de trabajo puede conducir al agotamiento. Los empleadores pueden adoptar herramientas y prácticas que moderen el uso de la tecnología para promover una vida y un trabajo más saludables</a:t>
            </a:r>
            <a:r>
              <a:rPr lang="en-US" sz="1800" dirty="0"/>
              <a:t>.</a:t>
            </a:r>
          </a:p>
          <a:p>
            <a:pPr algn="just">
              <a:spcBef>
                <a:spcPts val="1200"/>
              </a:spcBef>
            </a:pPr>
            <a:r>
              <a:rPr lang="es-ES" sz="1800" b="1" dirty="0"/>
              <a:t>El bienestar digital es crucial para las empresas</a:t>
            </a:r>
            <a:r>
              <a:rPr lang="en-US" sz="1800" b="1" dirty="0"/>
              <a:t> </a:t>
            </a:r>
            <a:r>
              <a:rPr lang="es-ES" sz="1800" dirty="0"/>
              <a:t>ya que afecta el rendimiento, la salud y la satisfacción laboral de los empleados. Priorizar el bienestar digital ayuda a mantener la productividad, reduce el riesgo de agotamiento y fomenta una cultura de trabajo positiva. Las empresas que apoyan el bienestar digital atraen y retienen talento, promueven la innovación y garantizan un equilibrio saludable entre el trabajo y la vida personal. Al implementar estrategias que fomenten el uso digital equilibrado y proporcionen descansos, las organizaciones pueden crear una fuerza laboral más comprometida, productiva y resiliente</a:t>
            </a:r>
            <a:r>
              <a:rPr lang="en-US" sz="1800" dirty="0"/>
              <a:t>.</a:t>
            </a:r>
          </a:p>
          <a:p>
            <a:pPr algn="just"/>
            <a:endParaRPr lang="en-US" sz="1800" dirty="0"/>
          </a:p>
          <a:p>
            <a:pPr algn="just"/>
            <a:endParaRPr lang="en-US" sz="1800" b="1" dirty="0"/>
          </a:p>
          <a:p>
            <a:pPr algn="just"/>
            <a:endParaRPr lang="en-US" sz="1800" b="1" dirty="0">
              <a:solidFill>
                <a:srgbClr val="FF0000"/>
              </a:solidFill>
            </a:endParaRPr>
          </a:p>
        </p:txBody>
      </p:sp>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59DFB3-3099-47AA-AA6A-0EF967462C2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11339</TotalTime>
  <Words>5075</Words>
  <Application>Microsoft Office PowerPoint</Application>
  <PresentationFormat>Widescreen</PresentationFormat>
  <Paragraphs>287</Paragraphs>
  <Slides>52</Slides>
  <Notes>28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454</cp:revision>
  <dcterms:created xsi:type="dcterms:W3CDTF">2021-06-15T11:45:52Z</dcterms:created>
  <dcterms:modified xsi:type="dcterms:W3CDTF">2024-02-12T09:26:18Z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