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80" r:id="rId5"/>
    <p:sldId id="681" r:id="rId6"/>
    <p:sldId id="668" r:id="rId7"/>
    <p:sldId id="682" r:id="rId8"/>
    <p:sldId id="689" r:id="rId9"/>
    <p:sldId id="707" r:id="rId10"/>
    <p:sldId id="710" r:id="rId11"/>
    <p:sldId id="4325" r:id="rId12"/>
    <p:sldId id="4326" r:id="rId13"/>
    <p:sldId id="687" r:id="rId14"/>
    <p:sldId id="696" r:id="rId15"/>
    <p:sldId id="711" r:id="rId16"/>
    <p:sldId id="712" r:id="rId17"/>
    <p:sldId id="714" r:id="rId18"/>
    <p:sldId id="715" r:id="rId19"/>
    <p:sldId id="4337" r:id="rId20"/>
    <p:sldId id="688" r:id="rId21"/>
    <p:sldId id="716" r:id="rId22"/>
    <p:sldId id="717" r:id="rId23"/>
    <p:sldId id="4350" r:id="rId24"/>
    <p:sldId id="4351" r:id="rId25"/>
    <p:sldId id="4333" r:id="rId26"/>
    <p:sldId id="690" r:id="rId27"/>
    <p:sldId id="4360" r:id="rId28"/>
    <p:sldId id="718" r:id="rId29"/>
    <p:sldId id="4359" r:id="rId30"/>
    <p:sldId id="720" r:id="rId31"/>
    <p:sldId id="4311" r:id="rId32"/>
    <p:sldId id="722" r:id="rId33"/>
    <p:sldId id="4329" r:id="rId34"/>
    <p:sldId id="4364" r:id="rId35"/>
    <p:sldId id="4310" r:id="rId36"/>
    <p:sldId id="4353" r:id="rId37"/>
    <p:sldId id="4332" r:id="rId38"/>
    <p:sldId id="4345" r:id="rId39"/>
    <p:sldId id="4319" r:id="rId40"/>
    <p:sldId id="4320" r:id="rId41"/>
    <p:sldId id="4321" r:id="rId42"/>
    <p:sldId id="4358" r:id="rId43"/>
    <p:sldId id="4356" r:id="rId44"/>
    <p:sldId id="4354" r:id="rId45"/>
    <p:sldId id="4330" r:id="rId46"/>
    <p:sldId id="692" r:id="rId47"/>
    <p:sldId id="4314" r:id="rId48"/>
    <p:sldId id="686" r:id="rId49"/>
    <p:sldId id="701" r:id="rId50"/>
    <p:sldId id="702" r:id="rId51"/>
    <p:sldId id="4334" r:id="rId52"/>
    <p:sldId id="4363" r:id="rId53"/>
    <p:sldId id="4344" r:id="rId54"/>
    <p:sldId id="4340" r:id="rId55"/>
    <p:sldId id="4341" r:id="rId56"/>
    <p:sldId id="4342" r:id="rId57"/>
    <p:sldId id="4343"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D24"/>
    <a:srgbClr val="B7997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3447" autoAdjust="0"/>
  </p:normalViewPr>
  <p:slideViewPr>
    <p:cSldViewPr snapToGrid="0" snapToObjects="1">
      <p:cViewPr varScale="1">
        <p:scale>
          <a:sx n="63" d="100"/>
          <a:sy n="63" d="100"/>
        </p:scale>
        <p:origin x="59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Picture Placeholder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96CAA091-AAEB-1EC2-0CF6-AD1CF65806D6}"/>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F810EF1D-12CB-AF8D-F90C-E359751ECB7B}"/>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Picture Placeholder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00D3DA8B-C755-5596-BD8D-BF28513B0C1B}"/>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AFC55FB4-9D48-9AA9-4E0F-C3BB28C75AA9}"/>
              </a:ext>
            </a:extLst>
          </p:cNvPr>
          <p:cNvPicPr>
            <a:picLocks noChangeAspect="1"/>
          </p:cNvPicPr>
          <p:nvPr userDrawn="1"/>
        </p:nvPicPr>
        <p:blipFill>
          <a:blip r:embed="rId2"/>
          <a:stretch>
            <a:fillRect/>
          </a:stretch>
        </p:blipFill>
        <p:spPr>
          <a:xfrm>
            <a:off x="8915446" y="5551985"/>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03E75AEC-53F1-A742-185C-289E69C3BAE9}"/>
              </a:ext>
            </a:extLst>
          </p:cNvPr>
          <p:cNvPicPr>
            <a:picLocks noChangeAspect="1"/>
          </p:cNvPicPr>
          <p:nvPr userDrawn="1"/>
        </p:nvPicPr>
        <p:blipFill>
          <a:blip r:embed="rId2"/>
          <a:stretch>
            <a:fillRect/>
          </a:stretch>
        </p:blipFill>
        <p:spPr>
          <a:xfrm>
            <a:off x="8189889" y="5551985"/>
            <a:ext cx="2505116" cy="525561"/>
          </a:xfrm>
          <a:prstGeom prst="rect">
            <a:avLst/>
          </a:prstGeom>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igiworkwell.eu/digi-workwell-business-case/"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link.springer.com/book/10.1007/978-3-658-33489-5" TargetMode="External"/><Relationship Id="rId2" Type="http://schemas.openxmlformats.org/officeDocument/2006/relationships/hyperlink" Target="https://doi.org/10.1177/15480518221123132" TargetMode="External"/><Relationship Id="rId1" Type="http://schemas.openxmlformats.org/officeDocument/2006/relationships/slideLayout" Target="../slideLayouts/slideLayout19.xml"/><Relationship Id="rId4" Type="http://schemas.openxmlformats.org/officeDocument/2006/relationships/hyperlink" Target="https://hbr.org/2004/01/understanding-leadershi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Emotional_intelligence" TargetMode="External"/><Relationship Id="rId2" Type="http://schemas.openxmlformats.org/officeDocument/2006/relationships/hyperlink" Target="https://www.amazon.co.uk/Time-Think-Listening-Ignite-Human/dp/0706377451" TargetMode="External"/><Relationship Id="rId1" Type="http://schemas.openxmlformats.org/officeDocument/2006/relationships/slideLayout" Target="../slideLayouts/slideLayout19.xml"/><Relationship Id="rId6" Type="http://schemas.openxmlformats.org/officeDocument/2006/relationships/hyperlink" Target="https://www.robertsoncooper.com/blog/what-is-presenteeism/" TargetMode="External"/><Relationship Id="rId5" Type="http://schemas.openxmlformats.org/officeDocument/2006/relationships/hyperlink" Target="https://usa.kaspersky.com/resource-center/preemptive-safety/top-10-internet-safety-rules-and-what-not-to-do-online" TargetMode="External"/><Relationship Id="rId4" Type="http://schemas.openxmlformats.org/officeDocument/2006/relationships/hyperlink" Target="https://blog.zoom.us/video-meeting-etiquette-ti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s-ES" dirty="0"/>
              <a:t>Liderar una fuerza de trabajo digital</a:t>
            </a:r>
            <a:endParaRPr lang="en-IE" sz="40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a:t>Módulo 5</a:t>
            </a:r>
            <a:endParaRPr lang="en-US" dirty="0"/>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pic>
        <p:nvPicPr>
          <p:cNvPr id="2" name="Obraz 3" descr="Downloads - Creative Commons">
            <a:extLst>
              <a:ext uri="{FF2B5EF4-FFF2-40B4-BE49-F238E27FC236}">
                <a16:creationId xmlns:a16="http://schemas.microsoft.com/office/drawing/2014/main" id="{EA5634C8-BDAA-634F-F3F6-7525794CB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524345" y="3198975"/>
            <a:ext cx="5821906" cy="972741"/>
          </a:xfrm>
        </p:spPr>
        <p:txBody>
          <a:bodyPr/>
          <a:lstStyle/>
          <a:p>
            <a:r>
              <a:rPr lang="es-ES" b="1" dirty="0"/>
              <a:t>MODELIZACIÓN DEL COMPORTAMIENTO Y ESTABLECIMIENTO DE EXPECTATIVAS</a:t>
            </a:r>
            <a:endParaRPr lang="en-US" b="1" dirty="0"/>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pPr algn="r"/>
            <a:r>
              <a:rPr lang="en-US" sz="3200" dirty="0" err="1"/>
              <a:t>Modelo</a:t>
            </a:r>
            <a:r>
              <a:rPr lang="en-US" sz="3200" dirty="0"/>
              <a:t> de </a:t>
            </a:r>
            <a:r>
              <a:rPr lang="en-US" sz="3200" dirty="0" err="1"/>
              <a:t>Comportamiento</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286794"/>
            <a:ext cx="5571393" cy="5019878"/>
          </a:xfrm>
        </p:spPr>
        <p:txBody>
          <a:bodyPr/>
          <a:lstStyle/>
          <a:p>
            <a:pPr algn="just"/>
            <a:r>
              <a:rPr lang="es-ES" sz="2000" dirty="0"/>
              <a:t>La cultura del lugar de trabajo puede definirse simplemente como "la forma en que hacemos las cosas aquí", y es una mezcla compleja de la forma en que se comportan las personas en una organización y las creencias y actitudes, incluidas las normas organizacionales y sociales, que guían el comportamiento</a:t>
            </a:r>
            <a:r>
              <a:rPr lang="en-US" sz="2000" dirty="0"/>
              <a:t>.  </a:t>
            </a:r>
          </a:p>
          <a:p>
            <a:pPr algn="just"/>
            <a:endParaRPr lang="en-US" sz="2000" dirty="0"/>
          </a:p>
          <a:p>
            <a:pPr algn="just"/>
            <a:r>
              <a:rPr lang="es-ES" sz="2000" dirty="0"/>
              <a:t>De ello se deduce que incluso los líderes dentro de las organizaciones no pueden crear una cultura por sí solos, por mucho que lo deseen, pero tienen más influencia que la mayoría</a:t>
            </a:r>
            <a:r>
              <a:rPr lang="en-US" sz="2000" dirty="0"/>
              <a:t>.  </a:t>
            </a:r>
          </a:p>
          <a:p>
            <a:pPr algn="just"/>
            <a:endParaRPr lang="en-US" sz="2000" dirty="0"/>
          </a:p>
          <a:p>
            <a:pPr algn="just"/>
            <a:r>
              <a:rPr lang="es-ES" sz="2000" dirty="0"/>
              <a:t>Una de esas palancas es a través del desarrollo de políticas, y consideraremos esto más adelante en este módulo</a:t>
            </a:r>
            <a:r>
              <a:rPr lang="en-US" sz="2000" dirty="0"/>
              <a:t>.  </a:t>
            </a:r>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err="1"/>
              <a:t>Modelo</a:t>
            </a:r>
            <a:r>
              <a:rPr lang="en-US" sz="3200" dirty="0"/>
              <a:t> de </a:t>
            </a:r>
            <a:r>
              <a:rPr lang="en-US" sz="3200" dirty="0" err="1"/>
              <a:t>Comportamiento</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398308" y="1500595"/>
            <a:ext cx="6165052" cy="4693261"/>
          </a:xfrm>
        </p:spPr>
        <p:txBody>
          <a:bodyPr/>
          <a:lstStyle/>
          <a:p>
            <a:r>
              <a:rPr lang="es-ES" sz="2000" dirty="0"/>
              <a:t>La otra es a través de los comportamientos que modelan.  Esto establece los estándares contra los cuales otros actuarán</a:t>
            </a:r>
            <a:r>
              <a:rPr lang="en-US" sz="2000" dirty="0"/>
              <a:t>.</a:t>
            </a:r>
          </a:p>
          <a:p>
            <a:endParaRPr lang="en-US" sz="2000" dirty="0"/>
          </a:p>
          <a:p>
            <a:r>
              <a:rPr lang="es-ES" sz="2000" dirty="0"/>
              <a:t>Los empleados ven a sus líderes y gerentes como ejemplos del comportamiento que se espera que ellos mismos exhiban</a:t>
            </a:r>
            <a:r>
              <a:rPr lang="en-US" sz="2000" dirty="0"/>
              <a:t>.</a:t>
            </a:r>
          </a:p>
          <a:p>
            <a:endParaRPr lang="en-US" sz="2000" dirty="0"/>
          </a:p>
          <a:p>
            <a:r>
              <a:rPr lang="en-US" sz="2400" b="1" dirty="0" err="1">
                <a:solidFill>
                  <a:srgbClr val="7030A0"/>
                </a:solidFill>
              </a:rPr>
              <a:t>Ejercicio</a:t>
            </a:r>
            <a:r>
              <a:rPr lang="en-US" sz="2400" b="1" dirty="0">
                <a:solidFill>
                  <a:srgbClr val="7030A0"/>
                </a:solidFill>
              </a:rPr>
              <a:t> </a:t>
            </a:r>
            <a:r>
              <a:rPr lang="en-US" sz="2400" b="1" dirty="0" err="1">
                <a:solidFill>
                  <a:srgbClr val="7030A0"/>
                </a:solidFill>
              </a:rPr>
              <a:t>rápido</a:t>
            </a:r>
            <a:r>
              <a:rPr lang="en-US" sz="2400" b="1" dirty="0">
                <a:solidFill>
                  <a:srgbClr val="7030A0"/>
                </a:solidFill>
              </a:rPr>
              <a:t>: </a:t>
            </a:r>
          </a:p>
          <a:p>
            <a:endParaRPr lang="en-US" sz="2000" dirty="0"/>
          </a:p>
          <a:p>
            <a:r>
              <a:rPr lang="es-ES" sz="2000" dirty="0"/>
              <a:t>Antes de pasar a la siguiente diapositiva, piensa en los comportamientos que modelas para tu equipo a través de tu comportamiento.   ¿Cuáles son los comportamientos positivos que puedes modelar en términos de uso de la tecnología digital?</a:t>
            </a:r>
            <a:endParaRPr lang="en-US" sz="2000"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3942080" y="128268"/>
            <a:ext cx="7725313" cy="842867"/>
          </a:xfrm>
        </p:spPr>
        <p:txBody>
          <a:bodyPr/>
          <a:lstStyle/>
          <a:p>
            <a:pPr algn="r"/>
            <a:r>
              <a:rPr lang="es-ES" sz="3200" dirty="0"/>
              <a:t>Establecer expectativas y ritmo de trabajo</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073356"/>
          </a:xfrm>
        </p:spPr>
        <p:txBody>
          <a:bodyPr/>
          <a:lstStyle/>
          <a:p>
            <a:r>
              <a:rPr lang="en-IE" sz="2000" dirty="0"/>
              <a:t>¿</a:t>
            </a:r>
            <a:r>
              <a:rPr lang="en-IE" sz="2000" dirty="0" err="1"/>
              <a:t>Cuántos</a:t>
            </a:r>
            <a:r>
              <a:rPr lang="en-IE" sz="2000" dirty="0"/>
              <a:t> de </a:t>
            </a:r>
            <a:r>
              <a:rPr lang="en-IE" sz="2000" dirty="0" err="1"/>
              <a:t>estos</a:t>
            </a:r>
            <a:r>
              <a:rPr lang="en-IE" sz="2000" dirty="0"/>
              <a:t> </a:t>
            </a:r>
            <a:r>
              <a:rPr lang="en-IE" sz="2000" dirty="0" err="1"/>
              <a:t>obtuviste</a:t>
            </a:r>
            <a:r>
              <a:rPr lang="en-IE" sz="2000" dirty="0"/>
              <a:t>?  </a:t>
            </a:r>
          </a:p>
          <a:p>
            <a:endParaRPr lang="en-IE" sz="2000" dirty="0"/>
          </a:p>
          <a:p>
            <a:pPr marL="285750" indent="-285750">
              <a:buFont typeface="Arial" panose="020B0604020202020204" pitchFamily="34" charset="0"/>
              <a:buChar char="•"/>
            </a:pPr>
            <a:r>
              <a:rPr lang="es-ES" sz="2000" dirty="0"/>
              <a:t>Tome descansos, descansos regulares frente a la pantalla.
Incorpore alguna actividad física, como moverse o estirarse, en su día de trabajo.
Desconéctese al final de la jornada laboral.
No envíe ni responda correos electrónicos fuera del horario laboral acordado.
Deja tiempo para las interacciones sociales.
Pregúnteles a sus colegas cómo están.
Usa un escritorio de pie.
Hágase exámenes de la vista con regularidad</a:t>
            </a:r>
            <a:endParaRPr lang="en-IE" sz="2000" dirty="0"/>
          </a:p>
          <a:p>
            <a:endParaRPr lang="en-IE" sz="2000" dirty="0"/>
          </a:p>
          <a:p>
            <a:r>
              <a:rPr lang="es-ES" sz="2000" dirty="0"/>
              <a:t>La lista dista mucho de ser exhaustiva.   ¿Quizás podría usarlo como un estímulo para la discusión en equipo?</a:t>
            </a:r>
            <a:endParaRPr lang="en-IE" sz="20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6683" r="12353"/>
          <a:stretch/>
        </p:blipFill>
        <p:spPr>
          <a:xfrm flipH="1">
            <a:off x="8249920" y="0"/>
            <a:ext cx="354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261991"/>
            <a:ext cx="9253692" cy="842867"/>
          </a:xfrm>
        </p:spPr>
        <p:txBody>
          <a:bodyPr/>
          <a:lstStyle/>
          <a:p>
            <a:r>
              <a:rPr lang="es-ES" sz="3200" dirty="0"/>
              <a:t>Establecer expectativas y ritmo de trabajo</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182550"/>
            <a:ext cx="7668732" cy="5413459"/>
          </a:xfrm>
        </p:spPr>
        <p:txBody>
          <a:bodyPr/>
          <a:lstStyle/>
          <a:p>
            <a:pPr algn="just"/>
            <a:r>
              <a:rPr lang="es-ES" sz="2000" dirty="0">
                <a:solidFill>
                  <a:srgbClr val="000000"/>
                </a:solidFill>
              </a:rPr>
              <a:t>Aprender a establecer expectativas es una parte importante del papel de un líder y tiene que ver con los comportamientos, el rendimiento, las tareas laborales y los resultados.   Estas expectativas se pueden definir formalmente en un manual del empleado o en una descripción del puesto. También se pueden acordar de manera más informal durante las reuniones de equipo o las reuniones de rendimiento 1:1</a:t>
            </a:r>
            <a:r>
              <a:rPr lang="en-GB" sz="2000" b="0" i="0" u="none" strike="noStrike" dirty="0">
                <a:solidFill>
                  <a:srgbClr val="000000"/>
                </a:solidFill>
                <a:effectLst/>
              </a:rPr>
              <a:t>. </a:t>
            </a:r>
          </a:p>
          <a:p>
            <a:pPr algn="just"/>
            <a:endParaRPr lang="en-GB" sz="2000" dirty="0">
              <a:solidFill>
                <a:srgbClr val="000000"/>
              </a:solidFill>
            </a:endParaRPr>
          </a:p>
          <a:p>
            <a:pPr algn="just"/>
            <a:r>
              <a:rPr lang="es-ES" sz="2000" dirty="0">
                <a:solidFill>
                  <a:srgbClr val="000000"/>
                </a:solidFill>
              </a:rPr>
              <a:t>Otro aspecto importante del establecimiento de expectativas se refiere al ritmo de trabajo, es decir, a la velocidad a la que se realizan las tareas.   Es importante que esto se acuerde de manera colaborativa para permitir la discusión de la complejidad de la tarea y el apoyo que puede ser necesario.   Imponer plazos poco realistas a un miembro del personal del equipo generará una presión indebida.   Esto puede ser un problema particular para los trabajadores remotos dado su posible aislamiento, su posible capacidad limitada para colaborar y el riesgo de trabajar más allá de los límites apropiados para completar una tarea a tiempo</a:t>
            </a:r>
            <a:r>
              <a:rPr lang="en-GB" sz="2000" dirty="0">
                <a:solidFill>
                  <a:srgbClr val="000000"/>
                </a:solidFill>
              </a:rPr>
              <a:t>.</a:t>
            </a:r>
            <a:endParaRPr lang="en-GB" sz="2000" b="0" i="0" u="none" strike="noStrike" dirty="0">
              <a:solidFill>
                <a:srgbClr val="000000"/>
              </a:solidFill>
              <a:effectLst/>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31450"/>
          <a:stretch/>
        </p:blipFill>
        <p:spPr>
          <a:xfrm>
            <a:off x="884606" y="0"/>
            <a:ext cx="3423234"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013200" y="128268"/>
            <a:ext cx="7654193" cy="842867"/>
          </a:xfrm>
        </p:spPr>
        <p:txBody>
          <a:bodyPr/>
          <a:lstStyle/>
          <a:p>
            <a:pPr algn="r"/>
            <a:r>
              <a:rPr lang="es-ES" sz="3200" dirty="0"/>
              <a:t>Establecer expectativas y ritmo de trabajo</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4622800" y="1112291"/>
            <a:ext cx="7047411" cy="4813657"/>
          </a:xfrm>
        </p:spPr>
        <p:txBody>
          <a:bodyPr/>
          <a:lstStyle/>
          <a:p>
            <a:pPr algn="just">
              <a:spcAft>
                <a:spcPts val="1200"/>
              </a:spcAft>
            </a:pPr>
            <a:r>
              <a:rPr lang="es-ES" sz="2000" dirty="0">
                <a:solidFill>
                  <a:srgbClr val="000000"/>
                </a:solidFill>
              </a:rPr>
              <a:t>Estos son nuestros cinco consejos principales sobre cómo establecer expectativas para los empleados</a:t>
            </a:r>
            <a:r>
              <a:rPr lang="en-GB" sz="2000" b="0" i="0" u="none" strike="noStrike" dirty="0">
                <a:solidFill>
                  <a:srgbClr val="000000"/>
                </a:solidFill>
                <a:effectLst/>
              </a:rPr>
              <a:t>:</a:t>
            </a:r>
          </a:p>
          <a:p>
            <a:pPr marL="457200" indent="-457200" algn="just">
              <a:buFont typeface="+mj-lt"/>
              <a:buAutoNum type="arabicPeriod"/>
            </a:pPr>
            <a:r>
              <a:rPr lang="es-ES" sz="2000" dirty="0">
                <a:solidFill>
                  <a:srgbClr val="000000"/>
                </a:solidFill>
              </a:rPr>
              <a:t>Esté abierto a colaborar en las expectativas.
Acuerde las expectativas de los empleados desde el principio y con frecuencia.
Siga el marco SMART al establecer expectativas: específico; Mensurable; Alcanzable; Realista; Con límite de tiempo.
Revise el desempeño de los empleados con regularidad.
Garantizar la coherencia de las expectativas de todo el personal.</a:t>
            </a:r>
            <a:endParaRPr lang="en-IE" sz="2000" dirty="0">
              <a:solidFill>
                <a:srgbClr val="000000"/>
              </a:solidFill>
            </a:endParaRPr>
          </a:p>
          <a:p>
            <a:pPr algn="just">
              <a:spcBef>
                <a:spcPts val="1200"/>
              </a:spcBef>
            </a:pPr>
            <a:r>
              <a:rPr lang="es-ES" sz="2000" dirty="0"/>
              <a:t>Es posible que desee considerar la posibilidad de programar reuniones de establecimiento de expectativas y revisión del rendimiento para los días en que los empleados estarán en la oficina.  También puede considerar la posibilidad de impartir formación en técnicas de reuniones en línea a todo el personal con responsabilidad de gestión de línea</a:t>
            </a:r>
            <a:r>
              <a:rPr lang="en-IE" sz="2000" dirty="0"/>
              <a:t>.</a:t>
            </a:r>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599130" y="912233"/>
            <a:ext cx="10993739" cy="804265"/>
          </a:xfrm>
        </p:spPr>
        <p:txBody>
          <a:bodyPr/>
          <a:lstStyle/>
          <a:p>
            <a:pPr algn="ctr">
              <a:spcBef>
                <a:spcPts val="0"/>
              </a:spcBef>
            </a:pPr>
            <a:r>
              <a:rPr lang="es-ES" sz="2800" dirty="0"/>
              <a:t>Modelización de comportamientos y establecimiento de expectativas:
Reflexión personal</a:t>
            </a:r>
            <a:endParaRPr lang="en-IE" sz="2800"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328509"/>
            <a:ext cx="6685808" cy="3630705"/>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3164335" y="2435701"/>
            <a:ext cx="5863328" cy="3416320"/>
          </a:xfrm>
          <a:prstGeom prst="rect">
            <a:avLst/>
          </a:prstGeom>
          <a:noFill/>
        </p:spPr>
        <p:txBody>
          <a:bodyPr wrap="square" rtlCol="0">
            <a:spAutoFit/>
          </a:bodyPr>
          <a:lstStyle/>
          <a:p>
            <a:pPr marL="457200" indent="-457200">
              <a:buFont typeface="+mj-lt"/>
              <a:buAutoNum type="arabicPeriod"/>
            </a:pPr>
            <a:r>
              <a:rPr lang="es-ES" sz="2400" dirty="0">
                <a:solidFill>
                  <a:schemeClr val="bg1"/>
                </a:solidFill>
                <a:latin typeface="Calibri" panose="020F0502020204030204" pitchFamily="34" charset="0"/>
                <a:cs typeface="Calibri" panose="020F0502020204030204" pitchFamily="34" charset="0"/>
              </a:rPr>
              <a:t>¿Piensa en los comportamientos que ha visto modelados por su propio superior jerárquico?   ¿Cómo han influido en la forma en que te comportas?</a:t>
            </a: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s-ES" sz="2400" dirty="0">
                <a:solidFill>
                  <a:schemeClr val="bg1"/>
                </a:solidFill>
                <a:latin typeface="Calibri" panose="020F0502020204030204" pitchFamily="34" charset="0"/>
                <a:cs typeface="Calibri" panose="020F0502020204030204" pitchFamily="34" charset="0"/>
              </a:rPr>
              <a:t>Piensa en la forma en que trabajas con los miembros del equipo para establecer las expectativas y el ritmo de trabajo.  ¿Qué crees que haces bien?</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778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0" y="3856228"/>
            <a:ext cx="6680005" cy="972741"/>
          </a:xfrm>
        </p:spPr>
        <p:txBody>
          <a:bodyPr/>
          <a:lstStyle/>
          <a:p>
            <a:r>
              <a:rPr lang="en-US" b="1" dirty="0"/>
              <a:t>ENFOQUE EN LAS</a:t>
            </a:r>
            <a:br>
              <a:rPr lang="en-US" b="1" dirty="0"/>
            </a:br>
            <a:r>
              <a:rPr lang="en-US" b="1" dirty="0"/>
              <a:t>PERSONAS</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pPr algn="r"/>
            <a:r>
              <a:rPr lang="en-US" sz="3200"/>
              <a:t>Enfoque en las personas</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574211" cy="4813657"/>
          </a:xfrm>
        </p:spPr>
        <p:txBody>
          <a:bodyPr/>
          <a:lstStyle/>
          <a:p>
            <a:pPr algn="just"/>
            <a:r>
              <a:rPr lang="es-ES" sz="2000" dirty="0">
                <a:ea typeface="Calibri" panose="020F0502020204030204" pitchFamily="34" charset="0"/>
              </a:rPr>
              <a:t>Las características de enfoque en las personas incluyen habilidades como la comunicación efectiva, la escucha activa, la inteligencia emocional y la construcción de relaciones basadas en la confianza</a:t>
            </a:r>
            <a:r>
              <a:rPr lang="en-US" sz="2000" dirty="0">
                <a:latin typeface="Calibri" panose="020F0502020204030204" pitchFamily="34" charset="0"/>
                <a:ea typeface="Calibri" panose="020F0502020204030204" pitchFamily="34" charset="0"/>
                <a:cs typeface="Calibri" panose="020F0502020204030204" pitchFamily="34" charset="0"/>
              </a:rPr>
              <a:t>.</a:t>
            </a:r>
          </a:p>
          <a:p>
            <a:pPr algn="just"/>
            <a:endParaRPr lang="en-US" sz="2000" dirty="0">
              <a:ea typeface="Calibri" panose="020F0502020204030204" pitchFamily="34" charset="0"/>
            </a:endParaRPr>
          </a:p>
          <a:p>
            <a:pPr algn="just"/>
            <a:r>
              <a:rPr lang="es-ES" sz="2000" dirty="0">
                <a:ea typeface="Calibri" panose="020F0502020204030204" pitchFamily="34" charset="0"/>
              </a:rPr>
              <a:t>Algunas personas simplemente parecen haber nacido con estas habilidades, pero la verdad es que todas se pueden aprender.   También comparten algunas características.</a:t>
            </a:r>
            <a:endParaRPr lang="en-US" sz="2000" dirty="0">
              <a:ea typeface="Calibri" panose="020F0502020204030204" pitchFamily="34" charset="0"/>
            </a:endParaRPr>
          </a:p>
          <a:p>
            <a:pPr algn="just"/>
            <a:r>
              <a:rPr lang="en-US" sz="2000" dirty="0">
                <a:latin typeface="Calibri" panose="020F0502020204030204" pitchFamily="34" charset="0"/>
                <a:ea typeface="Calibri" panose="020F0502020204030204" pitchFamily="34" charset="0"/>
                <a:cs typeface="Calibri" panose="020F0502020204030204" pitchFamily="34" charset="0"/>
              </a:rPr>
              <a:t> </a:t>
            </a:r>
          </a:p>
          <a:p>
            <a:pPr algn="just"/>
            <a:r>
              <a:rPr lang="es-ES" sz="2000" dirty="0"/>
              <a:t>Esta sección del curso está diseñada para dar una muestra, ya que en realidad cada uno de ellos es un tema enorme por derecho propio con una gran cantidad de material disponible en línea y a través de una formación específica en profundidad también está disponible</a:t>
            </a:r>
            <a:r>
              <a:rPr lang="en-US" sz="2000" dirty="0"/>
              <a:t>.</a:t>
            </a:r>
          </a:p>
        </p:txBody>
      </p:sp>
    </p:spTree>
    <p:extLst>
      <p:ext uri="{BB962C8B-B14F-4D97-AF65-F5344CB8AC3E}">
        <p14:creationId xmlns:p14="http://schemas.microsoft.com/office/powerpoint/2010/main" val="130181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7692" r="8088"/>
          <a:stretch/>
        </p:blipFill>
        <p:spPr>
          <a:xfrm flipH="1">
            <a:off x="8087360" y="0"/>
            <a:ext cx="370633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9782012" cy="842867"/>
          </a:xfrm>
        </p:spPr>
        <p:txBody>
          <a:bodyPr/>
          <a:lstStyle/>
          <a:p>
            <a:r>
              <a:rPr lang="es-ES" sz="3200"/>
              <a:t>Enfoque en las personas: habilidades de escucha activa</a:t>
            </a:r>
            <a:endParaRPr lang="en-US"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7516332" cy="4833269"/>
          </a:xfrm>
        </p:spPr>
        <p:txBody>
          <a:bodyPr/>
          <a:lstStyle/>
          <a:p>
            <a:pPr algn="just"/>
            <a:r>
              <a:rPr lang="en-US" sz="2000" b="1" dirty="0" err="1">
                <a:ea typeface="Calibri" panose="020F0502020204030204" pitchFamily="34" charset="0"/>
              </a:rPr>
              <a:t>Habilidades</a:t>
            </a:r>
            <a:r>
              <a:rPr lang="en-US" sz="2000" b="1" dirty="0">
                <a:ea typeface="Calibri" panose="020F0502020204030204" pitchFamily="34" charset="0"/>
              </a:rPr>
              <a:t> de </a:t>
            </a:r>
            <a:r>
              <a:rPr lang="en-US" sz="2000" b="1" dirty="0" err="1">
                <a:ea typeface="Calibri" panose="020F0502020204030204" pitchFamily="34" charset="0"/>
              </a:rPr>
              <a:t>escucha</a:t>
            </a:r>
            <a:r>
              <a:rPr lang="en-US" sz="2000" b="1" dirty="0">
                <a:ea typeface="Calibri" panose="020F0502020204030204" pitchFamily="34" charset="0"/>
              </a:rPr>
              <a:t> </a:t>
            </a:r>
            <a:r>
              <a:rPr lang="en-US" sz="2000" b="1" dirty="0" err="1">
                <a:ea typeface="Calibri" panose="020F0502020204030204" pitchFamily="34" charset="0"/>
              </a:rPr>
              <a:t>activa</a:t>
            </a:r>
            <a:endParaRPr lang="en-US" sz="2000" b="1" dirty="0">
              <a:ea typeface="Calibri" panose="020F0502020204030204" pitchFamily="34" charset="0"/>
            </a:endParaRPr>
          </a:p>
          <a:p>
            <a:pPr algn="just"/>
            <a:r>
              <a:rPr lang="es-ES" sz="2000" dirty="0">
                <a:ea typeface="Calibri" panose="020F0502020204030204" pitchFamily="34" charset="0"/>
              </a:rPr>
              <a:t>Las habilidades de escucha activa son cruciales para todos los líderes, pero cuando se dirige a las personas de forma remota e interactúa con ellas en la pantalla o por teléfono, son aún más importantes.  Hay una amplia gama de material disponible sobre el tema, pero aquí hay seis cosas clave a considerar</a:t>
            </a:r>
            <a:r>
              <a:rPr lang="en-US" sz="2000" dirty="0">
                <a:ea typeface="Calibri" panose="020F0502020204030204" pitchFamily="34" charset="0"/>
              </a:rPr>
              <a:t>:</a:t>
            </a:r>
          </a:p>
          <a:p>
            <a:pPr algn="just"/>
            <a:endParaRPr lang="en-US" sz="2000" dirty="0">
              <a:ea typeface="Calibri" panose="020F0502020204030204" pitchFamily="34" charset="0"/>
            </a:endParaRPr>
          </a:p>
          <a:p>
            <a:pPr marL="342900" indent="-342900" algn="just">
              <a:buFont typeface="Arial" panose="020B0604020202020204" pitchFamily="34" charset="0"/>
              <a:buChar char="•"/>
            </a:pPr>
            <a:r>
              <a:rPr lang="es-ES" sz="2000" dirty="0">
                <a:ea typeface="Calibri" panose="020F0502020204030204" pitchFamily="34" charset="0"/>
              </a:rPr>
              <a:t>Concéntrese en la persona y el mensaje: mire a la cámara si está en línea y deje el mouse o el teléfono.
Comunica tu atención, por ejemplo, asintiendo con la cabeza
Reconozca lo que se está diciendo: diga "uh-hum" o "ya veo"
¡No interrumpas!
Construye una buena relación reflexionando o haciendo una pregunta.
Sé auténtico: siendo honesto al responder</a:t>
            </a:r>
            <a:r>
              <a:rPr lang="en-US" sz="2000" dirty="0">
                <a:ea typeface="Calibri" panose="020F0502020204030204" pitchFamily="34" charset="0"/>
              </a:rPr>
              <a:t>.</a:t>
            </a:r>
          </a:p>
          <a:p>
            <a:pPr algn="just"/>
            <a:endParaRPr lang="en-US" sz="2000" dirty="0">
              <a:ea typeface="Calibri" panose="020F0502020204030204" pitchFamily="34" charset="0"/>
            </a:endParaRPr>
          </a:p>
          <a:p>
            <a:pPr algn="just"/>
            <a:endParaRPr lang="en-US" sz="2000" b="1" dirty="0">
              <a:ea typeface="Calibri" panose="020F0502020204030204" pitchFamily="34" charset="0"/>
            </a:endParaRPr>
          </a:p>
          <a:p>
            <a:pPr algn="just"/>
            <a:endParaRPr lang="en-IE" sz="20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724103" y="1298494"/>
            <a:ext cx="5715653" cy="223473"/>
          </a:xfrm>
        </p:spPr>
        <p:txBody>
          <a:bodyPr/>
          <a:lstStyle/>
          <a:p>
            <a:r>
              <a:rPr lang="en-IE" dirty="0" err="1"/>
              <a:t>Liderazgo</a:t>
            </a:r>
            <a:r>
              <a:rPr lang="en-IE" dirty="0"/>
              <a:t> Digital y </a:t>
            </a:r>
            <a:r>
              <a:rPr lang="en-IE" dirty="0" err="1"/>
              <a:t>Teletrabajo</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724103" y="1617869"/>
            <a:ext cx="8866943" cy="425944"/>
          </a:xfrm>
        </p:spPr>
        <p:txBody>
          <a:bodyPr/>
          <a:lstStyle/>
          <a:p>
            <a:r>
              <a:rPr lang="es-ES" sz="2000" dirty="0"/>
              <a:t>Modelización del comportamiento y establecimiento de expectativas</a:t>
            </a:r>
            <a:endParaRPr lang="en-US" sz="2000"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724102" y="2135563"/>
            <a:ext cx="5715653" cy="223473"/>
          </a:xfrm>
        </p:spPr>
        <p:txBody>
          <a:bodyPr/>
          <a:lstStyle/>
          <a:p>
            <a:r>
              <a:rPr lang="en-US" dirty="0" err="1"/>
              <a:t>Enfoque</a:t>
            </a:r>
            <a:r>
              <a:rPr lang="en-US" dirty="0"/>
              <a:t> </a:t>
            </a:r>
            <a:r>
              <a:rPr lang="en-US" dirty="0" err="1"/>
              <a:t>en</a:t>
            </a:r>
            <a:r>
              <a:rPr lang="en-US" dirty="0"/>
              <a:t> las personas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739650" y="2450895"/>
            <a:ext cx="7358362" cy="532330"/>
          </a:xfrm>
        </p:spPr>
        <p:txBody>
          <a:bodyPr/>
          <a:lstStyle/>
          <a:p>
            <a:r>
              <a:rPr lang="en-US" dirty="0" err="1"/>
              <a:t>Orientación</a:t>
            </a:r>
            <a:r>
              <a:rPr lang="en-US" dirty="0"/>
              <a:t> a largo </a:t>
            </a:r>
            <a:r>
              <a:rPr lang="en-US" dirty="0" err="1"/>
              <a:t>plazo</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2679029" y="3045398"/>
            <a:ext cx="1045074" cy="223473"/>
          </a:xfrm>
        </p:spPr>
        <p:txBody>
          <a:bodyPr/>
          <a:lstStyle/>
          <a:p>
            <a:r>
              <a:rPr lang="en-US" dirty="0"/>
              <a:t>05</a:t>
            </a:r>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a:xfrm>
            <a:off x="2694576" y="3923812"/>
            <a:ext cx="1045074" cy="223473"/>
          </a:xfrm>
        </p:spPr>
        <p:txBody>
          <a:bodyPr/>
          <a:lstStyle/>
          <a:p>
            <a:r>
              <a:rPr lang="en-IE" dirty="0"/>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724101" y="3911008"/>
            <a:ext cx="5715653" cy="223473"/>
          </a:xfrm>
        </p:spPr>
        <p:txBody>
          <a:bodyPr/>
          <a:lstStyle/>
          <a:p>
            <a:r>
              <a:rPr lang="en-US" dirty="0"/>
              <a:t>Quiz</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5118464" cy="532331"/>
          </a:xfrm>
        </p:spPr>
        <p:txBody>
          <a:bodyPr/>
          <a:lstStyle/>
          <a:p>
            <a:r>
              <a:rPr lang="en-IE" dirty="0" err="1"/>
              <a:t>Contenido</a:t>
            </a:r>
            <a:r>
              <a:rPr lang="en-IE" dirty="0"/>
              <a:t> del </a:t>
            </a:r>
            <a:r>
              <a:rPr lang="en-IE" dirty="0" err="1"/>
              <a:t>Módulo</a:t>
            </a:r>
            <a:r>
              <a:rPr lang="en-IE" dirty="0"/>
              <a:t> 5</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6DBF28C0-DA66-FA05-AF32-30EAA41F811F}"/>
              </a:ext>
            </a:extLst>
          </p:cNvPr>
          <p:cNvSpPr txBox="1"/>
          <p:nvPr/>
        </p:nvSpPr>
        <p:spPr>
          <a:xfrm>
            <a:off x="3739650" y="2926301"/>
            <a:ext cx="6372842" cy="461665"/>
          </a:xfrm>
          <a:prstGeom prst="rect">
            <a:avLst/>
          </a:prstGeom>
          <a:noFill/>
        </p:spPr>
        <p:txBody>
          <a:bodyPr wrap="square" rtlCol="0">
            <a:spAutoFit/>
          </a:bodyPr>
          <a:lstStyle/>
          <a:p>
            <a:r>
              <a:rPr lang="en-US" sz="2400" dirty="0" err="1">
                <a:latin typeface="Calibri" panose="020F0502020204030204" pitchFamily="34" charset="0"/>
                <a:ea typeface="Calibri" panose="020F0502020204030204" pitchFamily="34" charset="0"/>
                <a:cs typeface="Calibri" panose="020F0502020204030204" pitchFamily="34" charset="0"/>
              </a:rPr>
              <a:t>Experto</a:t>
            </a:r>
            <a:r>
              <a:rPr lang="en-US" sz="2400" dirty="0">
                <a:latin typeface="Calibri" panose="020F0502020204030204" pitchFamily="34" charset="0"/>
                <a:ea typeface="Calibri" panose="020F0502020204030204" pitchFamily="34" charset="0"/>
                <a:cs typeface="Calibri" panose="020F0502020204030204" pitchFamily="34" charset="0"/>
              </a:rPr>
              <a:t> digital</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21">
            <a:extLst>
              <a:ext uri="{FF2B5EF4-FFF2-40B4-BE49-F238E27FC236}">
                <a16:creationId xmlns:a16="http://schemas.microsoft.com/office/drawing/2014/main" id="{F65BBBA7-7AE7-6C3E-1BC2-27904134F9F1}"/>
              </a:ext>
            </a:extLst>
          </p:cNvPr>
          <p:cNvSpPr txBox="1">
            <a:spLocks/>
          </p:cNvSpPr>
          <p:nvPr/>
        </p:nvSpPr>
        <p:spPr>
          <a:xfrm>
            <a:off x="2679029" y="3471430"/>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dirty="0"/>
              <a:t>06</a:t>
            </a:r>
          </a:p>
        </p:txBody>
      </p:sp>
      <p:sp>
        <p:nvSpPr>
          <p:cNvPr id="27" name="TextBox 26">
            <a:extLst>
              <a:ext uri="{FF2B5EF4-FFF2-40B4-BE49-F238E27FC236}">
                <a16:creationId xmlns:a16="http://schemas.microsoft.com/office/drawing/2014/main" id="{D325F97C-807A-2560-D80E-DF3B2536504A}"/>
              </a:ext>
            </a:extLst>
          </p:cNvPr>
          <p:cNvSpPr txBox="1"/>
          <p:nvPr/>
        </p:nvSpPr>
        <p:spPr>
          <a:xfrm>
            <a:off x="3724101" y="3358297"/>
            <a:ext cx="6372842" cy="461665"/>
          </a:xfrm>
          <a:prstGeom prst="rect">
            <a:avLst/>
          </a:prstGeom>
          <a:noFill/>
        </p:spPr>
        <p:txBody>
          <a:bodyPr wrap="square" rtlCol="0">
            <a:spAutoFit/>
          </a:bodyPr>
          <a:lstStyle/>
          <a:p>
            <a:r>
              <a:rPr lang="es-ES" sz="2400" dirty="0">
                <a:latin typeface="Calibri" panose="020F0502020204030204" pitchFamily="34" charset="0"/>
                <a:ea typeface="Calibri" panose="020F0502020204030204" pitchFamily="34" charset="0"/>
                <a:cs typeface="Calibri" panose="020F0502020204030204" pitchFamily="34" charset="0"/>
              </a:rPr>
              <a:t>Casos de estudio y actividades</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3037840" y="128268"/>
            <a:ext cx="8629553" cy="842867"/>
          </a:xfrm>
        </p:spPr>
        <p:txBody>
          <a:bodyPr/>
          <a:lstStyle/>
          <a:p>
            <a:pPr algn="r"/>
            <a:r>
              <a:rPr lang="es-ES" sz="3200"/>
              <a:t>Enfoque en las Personas – Inteligencia Emocional</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5974080" y="1112291"/>
            <a:ext cx="5693313" cy="4952333"/>
          </a:xfrm>
        </p:spPr>
        <p:txBody>
          <a:bodyPr/>
          <a:lstStyle/>
          <a:p>
            <a:pPr algn="just"/>
            <a:r>
              <a:rPr lang="en-US" sz="2000" b="1" dirty="0" err="1"/>
              <a:t>Inteligencia</a:t>
            </a:r>
            <a:r>
              <a:rPr lang="en-US" sz="2000" b="1" dirty="0"/>
              <a:t> </a:t>
            </a:r>
            <a:r>
              <a:rPr lang="en-US" sz="2000" b="1" dirty="0" err="1"/>
              <a:t>Emocional</a:t>
            </a:r>
            <a:endParaRPr lang="en-US" sz="2000" b="1" dirty="0"/>
          </a:p>
          <a:p>
            <a:pPr algn="just"/>
            <a:endParaRPr lang="en-US" sz="2000" b="1" dirty="0"/>
          </a:p>
          <a:p>
            <a:pPr algn="just"/>
            <a:r>
              <a:rPr lang="es-ES" sz="2000" dirty="0"/>
              <a:t>La Inteligencia Emocional fue descrita por primera vez por el psicólogo estadounidense Daniel Goleman y se define como la percepción, el uso, la comprensión y la gestión de las emociones.   </a:t>
            </a:r>
          </a:p>
          <a:p>
            <a:pPr algn="just"/>
            <a:r>
              <a:rPr lang="es-ES" sz="2000" dirty="0"/>
              <a:t>Consta de cinco componentes básicos</a:t>
            </a:r>
            <a:r>
              <a:rPr lang="en-GB" sz="2000" b="0" i="0" u="none" strike="noStrike" dirty="0">
                <a:solidFill>
                  <a:srgbClr val="303031"/>
                </a:solidFill>
                <a:effectLst/>
              </a:rPr>
              <a:t>:</a:t>
            </a:r>
          </a:p>
          <a:p>
            <a:pPr algn="just"/>
            <a:endParaRPr lang="en-GB" sz="2000" b="0" i="0" u="none" strike="noStrike" dirty="0">
              <a:solidFill>
                <a:srgbClr val="303031"/>
              </a:solidFill>
              <a:effectLst/>
            </a:endParaRPr>
          </a:p>
          <a:p>
            <a:pPr marL="342900" indent="-342900" algn="just">
              <a:buFont typeface="Arial" panose="020B0604020202020204" pitchFamily="34" charset="0"/>
              <a:buChar char="•"/>
            </a:pPr>
            <a:r>
              <a:rPr lang="es-ES" sz="2000" dirty="0">
                <a:solidFill>
                  <a:srgbClr val="303031"/>
                </a:solidFill>
              </a:rPr>
              <a:t>Empatía: ser capaz de 'ponerse en los zapatos del otro'.
Habilidades sociales y de comunicación efectivas.
Autoconciencia: conocer tus propias fortalezas y debilidades.
Autorregulación: resiliencia y capacidad para gestionar los pensamientos negativos.
Automotivación: el impulso interno para avanzar</a:t>
            </a:r>
            <a:r>
              <a:rPr lang="en-GB" sz="2000" b="0" i="0" u="none" strike="noStrike" dirty="0">
                <a:solidFill>
                  <a:srgbClr val="303031"/>
                </a:solidFill>
                <a:effectLst/>
              </a:rPr>
              <a:t>.</a:t>
            </a:r>
            <a:endParaRPr lang="en-US" sz="2000" b="1" dirty="0"/>
          </a:p>
          <a:p>
            <a:pPr algn="just"/>
            <a:endParaRPr lang="en-IE" dirty="0"/>
          </a:p>
        </p:txBody>
      </p:sp>
    </p:spTree>
    <p:extLst>
      <p:ext uri="{BB962C8B-B14F-4D97-AF65-F5344CB8AC3E}">
        <p14:creationId xmlns:p14="http://schemas.microsoft.com/office/powerpoint/2010/main" val="265230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10767533" cy="842867"/>
          </a:xfrm>
        </p:spPr>
        <p:txBody>
          <a:bodyPr/>
          <a:lstStyle/>
          <a:p>
            <a:r>
              <a:rPr lang="es-ES" sz="3200"/>
              <a:t>Enfoque en las personas: relaciones basadas en la confianza</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398307" y="1477190"/>
            <a:ext cx="6144733" cy="4916781"/>
          </a:xfrm>
        </p:spPr>
        <p:txBody>
          <a:bodyPr/>
          <a:lstStyle/>
          <a:p>
            <a:pPr algn="just"/>
            <a:r>
              <a:rPr lang="es-ES" sz="2000" b="1" dirty="0"/>
              <a:t>Relaciones basadas en la confianza</a:t>
            </a:r>
            <a:endParaRPr lang="en-US" sz="2000" b="1" dirty="0"/>
          </a:p>
          <a:p>
            <a:pPr algn="just"/>
            <a:endParaRPr lang="en-US" sz="2000" dirty="0"/>
          </a:p>
          <a:p>
            <a:pPr algn="just" fontAlgn="base"/>
            <a:r>
              <a:rPr lang="es-ES" sz="2000" dirty="0">
                <a:solidFill>
                  <a:srgbClr val="000000"/>
                </a:solidFill>
                <a:latin typeface="NationalBook"/>
              </a:rPr>
              <a:t>Los líderes son fundamentales para generar confianza dentro de sus organizaciones y, sin ella, la comunicación, la colaboración y la innovación no prosperarán.   La confianza se construye por la forma en que nos comportamos, y tres características son esenciales para ello</a:t>
            </a:r>
            <a:r>
              <a:rPr lang="en-GB" sz="2000" b="0" i="0" u="none" strike="noStrike" dirty="0">
                <a:solidFill>
                  <a:srgbClr val="000000"/>
                </a:solidFill>
                <a:effectLst/>
                <a:latin typeface="NationalBook"/>
              </a:rPr>
              <a:t>:</a:t>
            </a:r>
          </a:p>
          <a:p>
            <a:pPr algn="just"/>
            <a:endParaRPr lang="en-US" sz="2000" dirty="0"/>
          </a:p>
          <a:p>
            <a:pPr marL="342900" indent="-342900" algn="just">
              <a:buFont typeface="Arial" panose="020B0604020202020204" pitchFamily="34" charset="0"/>
              <a:buChar char="•"/>
            </a:pPr>
            <a:r>
              <a:rPr lang="es-ES" sz="2000" dirty="0"/>
              <a:t>Transparencia: fomentando la comunicación, compartiendo información y proporcionando retroalimentación.
Autenticidad: a través de la autoconciencia y la admisión y el aprendizaje de nuestros propios errores.
Confiabilidad y equidad: al cumplir con los compromisos y ser coherente en sus acciones</a:t>
            </a:r>
            <a:r>
              <a:rPr lang="en-US" sz="2000" dirty="0"/>
              <a:t>.</a:t>
            </a:r>
          </a:p>
        </p:txBody>
      </p:sp>
    </p:spTree>
    <p:extLst>
      <p:ext uri="{BB962C8B-B14F-4D97-AF65-F5344CB8AC3E}">
        <p14:creationId xmlns:p14="http://schemas.microsoft.com/office/powerpoint/2010/main" val="362534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s-ES"/>
              <a:t>Enfoque en las personas:
Reflexión personal</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753096" y="2194038"/>
            <a:ext cx="6685808" cy="3738282"/>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000" dirty="0">
              <a:latin typeface="Calibri" panose="020F0502020204030204" pitchFamily="34" charset="0"/>
              <a:cs typeface="Calibri" panose="020F0502020204030204" pitchFamily="34" charset="0"/>
            </a:endParaRPr>
          </a:p>
          <a:p>
            <a:pPr marL="457200" indent="-457200">
              <a:buFont typeface="+mj-lt"/>
              <a:buAutoNum type="arabicPeriod"/>
            </a:pPr>
            <a:r>
              <a:rPr lang="es-ES" sz="2400" dirty="0">
                <a:latin typeface="Calibri" panose="020F0502020204030204" pitchFamily="34" charset="0"/>
                <a:cs typeface="Calibri" panose="020F0502020204030204" pitchFamily="34" charset="0"/>
              </a:rPr>
              <a:t>¿Cuál de estas habilidades y características de People Focus ves en ti mismo?   ¿Tienes alguna fortaleza o debilidad en particular</a:t>
            </a:r>
            <a:r>
              <a:rPr lang="en-IE" sz="2400" dirty="0">
                <a:latin typeface="Calibri" panose="020F0502020204030204" pitchFamily="34" charset="0"/>
                <a:cs typeface="Calibri" panose="020F0502020204030204" pitchFamily="34" charset="0"/>
              </a:rPr>
              <a:t>?</a:t>
            </a:r>
          </a:p>
          <a:p>
            <a:pPr marL="457200" indent="-457200">
              <a:buFont typeface="+mj-lt"/>
              <a:buAutoNum type="arabicPeriod"/>
            </a:pPr>
            <a:endParaRPr lang="en-IE" sz="2400" dirty="0">
              <a:latin typeface="Calibri" panose="020F0502020204030204" pitchFamily="34" charset="0"/>
              <a:cs typeface="Calibri" panose="020F0502020204030204" pitchFamily="34" charset="0"/>
            </a:endParaRPr>
          </a:p>
          <a:p>
            <a:pPr marL="457200" indent="-457200">
              <a:buFont typeface="+mj-lt"/>
              <a:buAutoNum type="arabicPeriod"/>
            </a:pPr>
            <a:r>
              <a:rPr lang="es-ES" sz="2400" dirty="0">
                <a:latin typeface="Calibri" panose="020F0502020204030204" pitchFamily="34" charset="0"/>
                <a:cs typeface="Calibri" panose="020F0502020204030204" pitchFamily="34" charset="0"/>
              </a:rPr>
              <a:t>¿Destaca algo que le gustaría discutir con su propio gerente de línea para incluirlo en su plan de desarrollo personal o aprendizaje?</a:t>
            </a:r>
            <a:endParaRPr lang="en-IE" sz="2400" dirty="0">
              <a:latin typeface="Calibri" panose="020F0502020204030204" pitchFamily="34" charset="0"/>
              <a:cs typeface="Calibri" panose="020F0502020204030204" pitchFamily="34" charset="0"/>
            </a:endParaRPr>
          </a:p>
          <a:p>
            <a:pPr algn="ctr"/>
            <a:endParaRPr lang="en-IE" sz="2000" dirty="0">
              <a:latin typeface="Calibri" panose="020F0502020204030204" pitchFamily="34" charset="0"/>
              <a:cs typeface="Calibri" panose="020F0502020204030204" pitchFamily="34" charset="0"/>
            </a:endParaRPr>
          </a:p>
          <a:p>
            <a:pPr algn="ctr"/>
            <a:endParaRPr lang="en-IE" dirty="0"/>
          </a:p>
        </p:txBody>
      </p:sp>
    </p:spTree>
    <p:extLst>
      <p:ext uri="{BB962C8B-B14F-4D97-AF65-F5344CB8AC3E}">
        <p14:creationId xmlns:p14="http://schemas.microsoft.com/office/powerpoint/2010/main" val="404542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SECCIÓN</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ORIENTACIÓN FUTURA</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012DB1ED-DDC0-8238-2626-AEE0EA87EBF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895180"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r>
              <a:rPr lang="en-US" sz="3200"/>
              <a:t>Orientación Futura - Presentismo</a:t>
            </a:r>
            <a:endParaRPr lang="en-US" sz="3200" dirty="0"/>
          </a:p>
        </p:txBody>
      </p:sp>
      <p:sp>
        <p:nvSpPr>
          <p:cNvPr id="6" name="Text Placeholder 6">
            <a:extLst>
              <a:ext uri="{FF2B5EF4-FFF2-40B4-BE49-F238E27FC236}">
                <a16:creationId xmlns:a16="http://schemas.microsoft.com/office/drawing/2014/main" id="{67A4B281-9A19-C418-A621-278D537F93F4}"/>
              </a:ext>
            </a:extLst>
          </p:cNvPr>
          <p:cNvSpPr>
            <a:spLocks noGrp="1"/>
          </p:cNvSpPr>
          <p:nvPr>
            <p:ph type="body" sz="quarter" idx="48"/>
          </p:nvPr>
        </p:nvSpPr>
        <p:spPr>
          <a:xfrm>
            <a:off x="5963921" y="1286793"/>
            <a:ext cx="5703472" cy="4905285"/>
          </a:xfrm>
        </p:spPr>
        <p:txBody>
          <a:bodyPr/>
          <a:lstStyle/>
          <a:p>
            <a:pPr algn="just"/>
            <a:r>
              <a:rPr lang="es-ES" sz="2000" dirty="0">
                <a:ea typeface="Calibri" panose="020F0502020204030204" pitchFamily="34" charset="0"/>
              </a:rPr>
              <a:t>Tener un enfoque claro en lo positivo a largo plazo
Los resultados para la organización son fundamentales para las responsabilidades de un líder, sin embargo, esto es más que solo pensar en el resultado final</a:t>
            </a:r>
            <a:r>
              <a:rPr lang="en-US" sz="2000" dirty="0">
                <a:latin typeface="Calibri" panose="020F0502020204030204" pitchFamily="34" charset="0"/>
                <a:ea typeface="Calibri" panose="020F0502020204030204" pitchFamily="34" charset="0"/>
                <a:cs typeface="Calibri" panose="020F0502020204030204" pitchFamily="34" charset="0"/>
              </a:rPr>
              <a:t>.</a:t>
            </a:r>
          </a:p>
          <a:p>
            <a:pPr algn="just"/>
            <a:endParaRPr lang="en-US" sz="2000" dirty="0">
              <a:ea typeface="Calibri" panose="020F0502020204030204" pitchFamily="34" charset="0"/>
            </a:endParaRPr>
          </a:p>
          <a:p>
            <a:pPr algn="just"/>
            <a:r>
              <a:rPr lang="es-ES" sz="2000" dirty="0">
                <a:ea typeface="Calibri" panose="020F0502020204030204" pitchFamily="34" charset="0"/>
              </a:rPr>
              <a:t>Ser una organización exitosa significa tener una fuerza laboral segura, saludable y productiva: después de todo, su fuerza laboral es el activo más importante que tiene un empleador</a:t>
            </a:r>
            <a:r>
              <a:rPr lang="en-US" sz="2000" dirty="0">
                <a:latin typeface="Calibri" panose="020F0502020204030204" pitchFamily="34" charset="0"/>
                <a:ea typeface="Calibri" panose="020F0502020204030204" pitchFamily="34" charset="0"/>
                <a:cs typeface="Calibri" panose="020F0502020204030204" pitchFamily="34" charset="0"/>
              </a:rPr>
              <a:t>.</a:t>
            </a:r>
          </a:p>
          <a:p>
            <a:pPr algn="just"/>
            <a:endParaRPr lang="en-US" sz="2000" dirty="0">
              <a:ea typeface="Calibri" panose="020F0502020204030204" pitchFamily="34" charset="0"/>
            </a:endParaRPr>
          </a:p>
          <a:p>
            <a:pPr algn="just"/>
            <a:r>
              <a:rPr lang="es-ES" sz="2000" dirty="0">
                <a:ea typeface="Calibri" panose="020F0502020204030204" pitchFamily="34" charset="0"/>
              </a:rPr>
              <a:t>Esto significa pensar y contar con sistemas para abordar el presentismo, promover la salud y el bienestar como una actividad central, y mantener a las personas seguras y saludables a través de la evaluación de riesgos</a:t>
            </a:r>
            <a:r>
              <a:rPr lang="en-US" sz="20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3074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4908"/>
          <a:stretch/>
        </p:blipFill>
        <p:spPr>
          <a:xfrm flipH="1">
            <a:off x="7040880" y="0"/>
            <a:ext cx="4748684"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402436" y="306896"/>
            <a:ext cx="8111644" cy="842867"/>
          </a:xfrm>
        </p:spPr>
        <p:txBody>
          <a:bodyPr/>
          <a:lstStyle/>
          <a:p>
            <a:r>
              <a:rPr lang="en-US" sz="3200"/>
              <a:t>Orientación Futura - Presentismo</a:t>
            </a:r>
            <a:endParaRPr lang="en-US"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402437" y="1456659"/>
            <a:ext cx="6393356" cy="4975649"/>
          </a:xfrm>
        </p:spPr>
        <p:txBody>
          <a:bodyPr/>
          <a:lstStyle/>
          <a:p>
            <a:pPr algn="just" fontAlgn="base"/>
            <a:r>
              <a:rPr lang="es-ES" sz="2000" dirty="0"/>
              <a:t>El ausentismo se entiende relativamente, se puede medir y rastrear fácilmente y existen muchos enfoques para abordarlo, sin embargo, hay otra métrica más importante de la pérdida de productividad en nuestras organizaciones: el presentismo</a:t>
            </a:r>
            <a:r>
              <a:rPr lang="en-GB" sz="2000" b="0" i="0" u="none" strike="noStrike" dirty="0">
                <a:effectLst/>
              </a:rPr>
              <a:t>.</a:t>
            </a:r>
          </a:p>
          <a:p>
            <a:pPr algn="just" fontAlgn="base"/>
            <a:endParaRPr lang="en-GB" sz="2000" dirty="0"/>
          </a:p>
          <a:p>
            <a:pPr algn="just" fontAlgn="base"/>
            <a:r>
              <a:rPr lang="en-GB" sz="2000" dirty="0"/>
              <a:t>Se </a:t>
            </a:r>
            <a:r>
              <a:rPr lang="en-GB" sz="2000" dirty="0" err="1"/>
              <a:t>estima</a:t>
            </a:r>
            <a:r>
              <a:rPr lang="en-GB" sz="2000" dirty="0"/>
              <a:t> que </a:t>
            </a:r>
            <a:r>
              <a:rPr lang="en-GB" sz="2000" dirty="0" err="1"/>
              <a:t>por</a:t>
            </a:r>
            <a:r>
              <a:rPr lang="en-GB" sz="2000" dirty="0"/>
              <a:t> </a:t>
            </a:r>
            <a:r>
              <a:rPr lang="en-GB" sz="2000" dirty="0" err="1"/>
              <a:t>cada</a:t>
            </a:r>
            <a:r>
              <a:rPr lang="en-GB" sz="2000" dirty="0"/>
              <a:t> euro </a:t>
            </a:r>
            <a:r>
              <a:rPr lang="en-GB" sz="2000" dirty="0" err="1"/>
              <a:t>perdido</a:t>
            </a:r>
            <a:r>
              <a:rPr lang="en-GB" sz="2000" dirty="0"/>
              <a:t> </a:t>
            </a:r>
            <a:r>
              <a:rPr lang="en-GB" sz="2000" dirty="0" err="1"/>
              <a:t>por</a:t>
            </a:r>
            <a:r>
              <a:rPr lang="en-GB" sz="2000" dirty="0"/>
              <a:t> </a:t>
            </a:r>
            <a:r>
              <a:rPr lang="en-GB" sz="2000" dirty="0" err="1"/>
              <a:t>absentismo</a:t>
            </a:r>
            <a:r>
              <a:rPr lang="en-GB" sz="2000" dirty="0"/>
              <a:t>, dos euros se </a:t>
            </a:r>
            <a:r>
              <a:rPr lang="en-GB" sz="2000" dirty="0" err="1"/>
              <a:t>pierden</a:t>
            </a:r>
            <a:r>
              <a:rPr lang="en-GB" sz="2000" dirty="0"/>
              <a:t> </a:t>
            </a:r>
            <a:r>
              <a:rPr lang="en-GB" sz="2000" dirty="0" err="1"/>
              <a:t>por</a:t>
            </a:r>
            <a:r>
              <a:rPr lang="en-GB" sz="2000" dirty="0"/>
              <a:t> </a:t>
            </a:r>
            <a:r>
              <a:rPr lang="en-GB" sz="2000" dirty="0" err="1"/>
              <a:t>presentismo</a:t>
            </a:r>
            <a:r>
              <a:rPr lang="en-GB" sz="2000" b="0" i="0" u="none" strike="noStrike" dirty="0">
                <a:effectLst/>
              </a:rPr>
              <a:t>.</a:t>
            </a:r>
          </a:p>
          <a:p>
            <a:pPr algn="just" fontAlgn="base"/>
            <a:endParaRPr lang="en-GB" sz="2000" dirty="0"/>
          </a:p>
          <a:p>
            <a:pPr algn="just" fontAlgn="base"/>
            <a:r>
              <a:rPr lang="es-ES" sz="2000" dirty="0"/>
              <a:t>Entonces, ¿qué es el presentismo?</a:t>
            </a:r>
          </a:p>
          <a:p>
            <a:pPr algn="just" fontAlgn="base"/>
            <a:endParaRPr lang="en-GB" sz="2000" dirty="0"/>
          </a:p>
          <a:p>
            <a:pPr algn="just" fontAlgn="base"/>
            <a:r>
              <a:rPr lang="es-ES" sz="2000" dirty="0"/>
              <a:t>La presentación se define como "estar en el trabajo cuando debería estar en casa, ya sea porque está enfermo o porque está trabajando tantas horas que ya no es efectivo".  
Por lo tanto, describe una combinación de presencia física e incapacidad funcional“ (</a:t>
            </a:r>
            <a:r>
              <a:rPr lang="es-ES" sz="2000" dirty="0" err="1"/>
              <a:t>Cary</a:t>
            </a:r>
            <a:r>
              <a:rPr lang="es-ES" sz="2000" dirty="0"/>
              <a:t> Cooper 1996)</a:t>
            </a:r>
            <a:r>
              <a:rPr lang="en-GB" sz="2000" b="0" i="0" u="none" strike="noStrike" dirty="0">
                <a:effectLst/>
              </a:rPr>
              <a:t>.</a:t>
            </a:r>
          </a:p>
          <a:p>
            <a:pPr algn="just" fontAlgn="base"/>
            <a:endParaRPr lang="en-GB" sz="2000" dirty="0"/>
          </a:p>
        </p:txBody>
      </p:sp>
    </p:spTree>
    <p:extLst>
      <p:ext uri="{BB962C8B-B14F-4D97-AF65-F5344CB8AC3E}">
        <p14:creationId xmlns:p14="http://schemas.microsoft.com/office/powerpoint/2010/main" val="264049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6913" r="36699"/>
          <a:stretch/>
        </p:blipFill>
        <p:spPr>
          <a:xfrm>
            <a:off x="741680" y="0"/>
            <a:ext cx="2316480"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2072640" y="221963"/>
            <a:ext cx="9594753" cy="842867"/>
          </a:xfrm>
        </p:spPr>
        <p:txBody>
          <a:bodyPr/>
          <a:lstStyle/>
          <a:p>
            <a:pPr algn="r"/>
            <a:r>
              <a:rPr lang="en-US" sz="3200" dirty="0" err="1"/>
              <a:t>Orientación</a:t>
            </a:r>
            <a:r>
              <a:rPr lang="en-US" sz="3200" dirty="0"/>
              <a:t> Futura - </a:t>
            </a:r>
            <a:r>
              <a:rPr lang="en-US" sz="3200" dirty="0" err="1"/>
              <a:t>Presentismo</a:t>
            </a:r>
            <a:endParaRPr lang="en-US" sz="3200" dirty="0"/>
          </a:p>
        </p:txBody>
      </p:sp>
      <p:sp>
        <p:nvSpPr>
          <p:cNvPr id="9" name="Text Placeholder 6">
            <a:extLst>
              <a:ext uri="{FF2B5EF4-FFF2-40B4-BE49-F238E27FC236}">
                <a16:creationId xmlns:a16="http://schemas.microsoft.com/office/drawing/2014/main" id="{98E382F2-FBA3-92CE-CD18-BF465EE3A456}"/>
              </a:ext>
            </a:extLst>
          </p:cNvPr>
          <p:cNvSpPr>
            <a:spLocks noGrp="1"/>
          </p:cNvSpPr>
          <p:nvPr>
            <p:ph type="body" sz="quarter" idx="48"/>
          </p:nvPr>
        </p:nvSpPr>
        <p:spPr>
          <a:xfrm>
            <a:off x="3403600" y="1286793"/>
            <a:ext cx="8263793" cy="5008221"/>
          </a:xfrm>
        </p:spPr>
        <p:txBody>
          <a:bodyPr/>
          <a:lstStyle/>
          <a:p>
            <a:pPr algn="just"/>
            <a:r>
              <a:rPr lang="es-ES" sz="2000" dirty="0"/>
              <a:t>En el caso de algunas condiciones de salud, el impacto puede ser muy significativo.  Las condiciones de salud mental son un buen ejemplo y, debido a que generalmente carecen de síntomas físicos, pueden diagnosticarse erróneamente como problemas disciplinarios</a:t>
            </a:r>
            <a:r>
              <a:rPr lang="en-US" sz="2000" dirty="0"/>
              <a:t>.</a:t>
            </a:r>
          </a:p>
          <a:p>
            <a:pPr algn="just"/>
            <a:endParaRPr lang="en-US" sz="2000" dirty="0"/>
          </a:p>
          <a:p>
            <a:pPr algn="just"/>
            <a:r>
              <a:rPr lang="es-ES" sz="2000" dirty="0"/>
              <a:t>Hay razones variadas y complejas por las que las personas pueden sentirse presionadas para estar en sus escritorios.</a:t>
            </a:r>
          </a:p>
          <a:p>
            <a:pPr algn="just"/>
            <a:endParaRPr lang="en-US" sz="2000" dirty="0"/>
          </a:p>
          <a:p>
            <a:pPr marL="342900" indent="-342900" algn="just">
              <a:buFont typeface="Arial" panose="020B0604020202020204" pitchFamily="34" charset="0"/>
              <a:buChar char="•"/>
            </a:pPr>
            <a:r>
              <a:rPr lang="es-ES" sz="2000" dirty="0"/>
              <a:t>Sensación de precariedad laboral si no son visibles.
Un sentimiento de deber hacia sus compañeros y no querer darles trabajo extra si están ausentes.
Tener una gran carga de trabajo, o un apoyo o capacitación inadecuados para hacer un trabajo dentro de una escala de tiempo determinada.
Luchar con lo que normalmente sería una carga de trabajo razonable debido a otros problemas o presiones.
Evitar problemas en otros lugares, como en casa</a:t>
            </a:r>
            <a:r>
              <a:rPr lang="en-US" sz="2000" dirty="0"/>
              <a:t>.</a:t>
            </a:r>
          </a:p>
          <a:p>
            <a:pPr algn="just"/>
            <a:endParaRPr lang="en-US" sz="2000" dirty="0"/>
          </a:p>
          <a:p>
            <a:pPr algn="just"/>
            <a:endParaRPr lang="en-US" sz="2000" dirty="0"/>
          </a:p>
          <a:p>
            <a:pPr algn="just"/>
            <a:endParaRPr lang="en-US" sz="2000" dirty="0"/>
          </a:p>
          <a:p>
            <a:pPr algn="just"/>
            <a:endParaRPr lang="en-US" sz="2000" dirty="0"/>
          </a:p>
        </p:txBody>
      </p:sp>
    </p:spTree>
    <p:extLst>
      <p:ext uri="{BB962C8B-B14F-4D97-AF65-F5344CB8AC3E}">
        <p14:creationId xmlns:p14="http://schemas.microsoft.com/office/powerpoint/2010/main" val="390617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21112"/>
          <a:stretch/>
        </p:blipFill>
        <p:spPr>
          <a:xfrm flipH="1">
            <a:off x="7853679" y="0"/>
            <a:ext cx="3939858"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40624"/>
            <a:ext cx="9253692" cy="842867"/>
          </a:xfrm>
        </p:spPr>
        <p:txBody>
          <a:bodyPr/>
          <a:lstStyle/>
          <a:p>
            <a:r>
              <a:rPr lang="en-US" sz="3200" dirty="0"/>
              <a:t>Future Orientation - Presenteeism</a:t>
            </a:r>
            <a:endParaRPr lang="en-IE" sz="3200" dirty="0"/>
          </a:p>
        </p:txBody>
      </p:sp>
      <p:sp>
        <p:nvSpPr>
          <p:cNvPr id="5" name="Text Placeholder 6">
            <a:extLst>
              <a:ext uri="{FF2B5EF4-FFF2-40B4-BE49-F238E27FC236}">
                <a16:creationId xmlns:a16="http://schemas.microsoft.com/office/drawing/2014/main" id="{CB8C7594-FDF3-2998-569B-64FE0AE0D7CC}"/>
              </a:ext>
            </a:extLst>
          </p:cNvPr>
          <p:cNvSpPr>
            <a:spLocks noGrp="1"/>
          </p:cNvSpPr>
          <p:nvPr>
            <p:ph type="body" sz="quarter" idx="48"/>
          </p:nvPr>
        </p:nvSpPr>
        <p:spPr>
          <a:xfrm>
            <a:off x="398308" y="1352135"/>
            <a:ext cx="7048972" cy="5065241"/>
          </a:xfrm>
        </p:spPr>
        <p:txBody>
          <a:bodyPr/>
          <a:lstStyle/>
          <a:p>
            <a:pPr algn="just"/>
            <a:r>
              <a:rPr lang="es-ES" sz="2000" dirty="0"/>
              <a:t>Abordar el presentismo requiere, por lo tanto, una respuesta igualmente variada y compleja.  El profesor </a:t>
            </a:r>
            <a:r>
              <a:rPr lang="es-ES" sz="2000" dirty="0" err="1"/>
              <a:t>Cary</a:t>
            </a:r>
            <a:r>
              <a:rPr lang="es-ES" sz="2000" dirty="0"/>
              <a:t> Cooper, quien definió por primera vez el presentismo, recomienda 5 formas de abordarlo</a:t>
            </a:r>
            <a:r>
              <a:rPr lang="en-US" sz="2000" dirty="0"/>
              <a:t>.</a:t>
            </a:r>
          </a:p>
          <a:p>
            <a:pPr algn="just"/>
            <a:endParaRPr lang="en-US" sz="2000" dirty="0"/>
          </a:p>
          <a:p>
            <a:pPr marL="457200" indent="-457200" algn="just">
              <a:buAutoNum type="arabicPeriod"/>
            </a:pPr>
            <a:r>
              <a:rPr lang="es-ES" sz="2000" dirty="0"/>
              <a:t>No ignores la salida en favor de la entrada: sentir la presión de estar presente es perjudicial.
Revise su política de gestión de ausencias para admitir enfoques más flexibles de las ausencias.
Ser consciente de las causas: los gerentes deben ser conscientes de las causas del estrés, tales expectativas poco realistas
Reconocer los síntomas a tiempo a través de la formación y la concienciación sobre los problemas de salud mental y física.
Introducir políticas y programas de bienestar del personal, incluida la gestión del ejercicio y la gestión financiera.</a:t>
            </a:r>
            <a:r>
              <a:rPr lang="en-US" sz="2000" dirty="0"/>
              <a:t>.</a:t>
            </a:r>
          </a:p>
          <a:p>
            <a:pPr marL="457200" indent="-457200" algn="just">
              <a:buAutoNum type="arabicPeriod"/>
            </a:pP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24175" r="8292"/>
          <a:stretch/>
        </p:blipFill>
        <p:spPr>
          <a:xfrm>
            <a:off x="884606" y="0"/>
            <a:ext cx="3372434" cy="6858000"/>
          </a:xfrm>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2174240" y="221963"/>
            <a:ext cx="9493153" cy="842867"/>
          </a:xfrm>
        </p:spPr>
        <p:txBody>
          <a:bodyPr/>
          <a:lstStyle/>
          <a:p>
            <a:pPr algn="ctr"/>
            <a:r>
              <a:rPr lang="es-ES" sz="3200"/>
              <a:t>Orientación Futura - Políticas del Lugar de Trabajo</a:t>
            </a:r>
            <a:endParaRPr lang="en-IE"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4541520" y="1286793"/>
            <a:ext cx="7125873" cy="4813657"/>
          </a:xfrm>
        </p:spPr>
        <p:txBody>
          <a:bodyPr/>
          <a:lstStyle/>
          <a:p>
            <a:pPr algn="just"/>
            <a:r>
              <a:rPr lang="es-ES" sz="2000" dirty="0">
                <a:ea typeface="Calibri" panose="020F0502020204030204" pitchFamily="34" charset="0"/>
              </a:rPr>
              <a:t>Las políticas en el lugar de trabajo proporcionan una base importante para la cultura y la práctica organizacional y establecen claramente "la forma en que hacemos las cosas aquí</a:t>
            </a:r>
            <a:r>
              <a:rPr lang="en-US" sz="2000" dirty="0">
                <a:ea typeface="Calibri" panose="020F0502020204030204" pitchFamily="34" charset="0"/>
              </a:rPr>
              <a:t>”.</a:t>
            </a:r>
          </a:p>
          <a:p>
            <a:pPr algn="just"/>
            <a:endParaRPr lang="en-US" sz="2000" b="0" i="0" dirty="0">
              <a:effectLst/>
              <a:ea typeface="Calibri" panose="020F0502020204030204" pitchFamily="34" charset="0"/>
            </a:endParaRPr>
          </a:p>
          <a:p>
            <a:pPr algn="just"/>
            <a:r>
              <a:rPr lang="es-ES" sz="2000" dirty="0">
                <a:ea typeface="Calibri" panose="020F0502020204030204" pitchFamily="34" charset="0"/>
              </a:rPr>
              <a:t>La mayoría de las organizaciones, especialmente las más grandes, tienen políticas en el lugar de trabajo sobre temas como la salud y la seguridad, el ausentismo y las prácticas laborales, sin embargo, pueden estar ausentes en las organizaciones más pequeñas</a:t>
            </a:r>
            <a:r>
              <a:rPr lang="en-US" sz="2000" b="0" i="0" dirty="0">
                <a:effectLst/>
                <a:ea typeface="Calibri" panose="020F0502020204030204" pitchFamily="34" charset="0"/>
              </a:rPr>
              <a:t>.</a:t>
            </a:r>
            <a:endParaRPr lang="en-US" sz="2000" dirty="0">
              <a:ea typeface="Calibri" panose="020F0502020204030204" pitchFamily="34" charset="0"/>
            </a:endParaRPr>
          </a:p>
          <a:p>
            <a:pPr algn="just"/>
            <a:endParaRPr lang="en-US" sz="2000" b="0" i="0" dirty="0">
              <a:effectLst/>
              <a:ea typeface="Calibri" panose="020F0502020204030204" pitchFamily="34" charset="0"/>
            </a:endParaRPr>
          </a:p>
          <a:p>
            <a:pPr algn="just"/>
            <a:r>
              <a:rPr lang="es-ES" sz="2000" dirty="0">
                <a:ea typeface="Calibri" panose="020F0502020204030204" pitchFamily="34" charset="0"/>
              </a:rPr>
              <a:t>Sin embargo, muy pocas organizaciones cuentan con políticas específicas sobre el trabajo digital/teletrabajo, la salud mental y el bienestar o el presentismo</a:t>
            </a:r>
            <a:r>
              <a:rPr lang="en-US" sz="2000" b="0" i="0" dirty="0">
                <a:effectLst/>
                <a:ea typeface="Calibri" panose="020F0502020204030204" pitchFamily="34" charset="0"/>
              </a:rPr>
              <a:t>.</a:t>
            </a:r>
          </a:p>
          <a:p>
            <a:pPr algn="just"/>
            <a:endParaRPr lang="en-US" sz="2000" dirty="0">
              <a:ea typeface="Calibri" panose="020F0502020204030204" pitchFamily="34" charset="0"/>
            </a:endParaRPr>
          </a:p>
          <a:p>
            <a:pPr algn="just"/>
            <a:r>
              <a:rPr lang="es-ES" sz="2000" dirty="0">
                <a:ea typeface="Calibri" panose="020F0502020204030204" pitchFamily="34" charset="0"/>
              </a:rPr>
              <a:t>En última instancia, una política en el lugar de trabajo debe ser específica del contexto, por lo que el contenido depende de usted, sin embargo, podemos ver el proceso de desarrollo de su política</a:t>
            </a:r>
            <a:r>
              <a:rPr lang="en-US" sz="2000" b="0" i="0" dirty="0">
                <a:effectLst/>
                <a:ea typeface="Calibri" panose="020F0502020204030204" pitchFamily="34" charset="0"/>
              </a:rPr>
              <a:t>.</a:t>
            </a:r>
          </a:p>
          <a:p>
            <a:pPr algn="just"/>
            <a:endParaRPr lang="en-US" sz="2000" dirty="0">
              <a:ea typeface="Calibri" panose="020F0502020204030204" pitchFamily="34" charset="0"/>
            </a:endParaRPr>
          </a:p>
          <a:p>
            <a:pPr algn="just"/>
            <a:endParaRPr lang="en-US" sz="2000" b="0" i="0" dirty="0">
              <a:effectLst/>
              <a:ea typeface="Calibri" panose="020F0502020204030204" pitchFamily="34" charset="0"/>
            </a:endParaRPr>
          </a:p>
          <a:p>
            <a:pPr algn="just"/>
            <a:endParaRPr lang="en-US" sz="2000" b="0" i="0" dirty="0">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21101"/>
          <a:stretch/>
        </p:blipFill>
        <p:spPr>
          <a:xfrm flipH="1">
            <a:off x="7853680" y="0"/>
            <a:ext cx="3940012"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40624"/>
            <a:ext cx="9700732" cy="842867"/>
          </a:xfrm>
        </p:spPr>
        <p:txBody>
          <a:bodyPr/>
          <a:lstStyle/>
          <a:p>
            <a:r>
              <a:rPr lang="es-ES" sz="3200"/>
              <a:t>Orientación Futura – Políticas del Lugar de Trabajo</a:t>
            </a:r>
            <a:endParaRPr lang="en-US"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7130252" cy="5008221"/>
          </a:xfrm>
        </p:spPr>
        <p:txBody>
          <a:bodyPr/>
          <a:lstStyle/>
          <a:p>
            <a:pPr algn="just">
              <a:spcAft>
                <a:spcPts val="1200"/>
              </a:spcAft>
            </a:pPr>
            <a:r>
              <a:rPr lang="es-ES" sz="2000" dirty="0">
                <a:ea typeface="Calibri" panose="020F0502020204030204" pitchFamily="34" charset="0"/>
              </a:rPr>
              <a:t>El proceso de desarrollo de políticas</a:t>
            </a:r>
            <a:r>
              <a:rPr lang="en-US" sz="2000" i="0" dirty="0">
                <a:effectLst/>
                <a:ea typeface="Calibri" panose="020F0502020204030204" pitchFamily="34" charset="0"/>
              </a:rPr>
              <a:t>:</a:t>
            </a:r>
            <a:endParaRPr lang="en-US" sz="2000" dirty="0">
              <a:ea typeface="Calibri" panose="020F0502020204030204" pitchFamily="34" charset="0"/>
            </a:endParaRPr>
          </a:p>
          <a:p>
            <a:pPr marL="457200" indent="-457200" algn="just">
              <a:spcAft>
                <a:spcPts val="300"/>
              </a:spcAft>
              <a:buAutoNum type="arabicPeriod"/>
            </a:pPr>
            <a:r>
              <a:rPr lang="es-ES" sz="2000" dirty="0">
                <a:ea typeface="Calibri" panose="020F0502020204030204" pitchFamily="34" charset="0"/>
              </a:rPr>
              <a:t>Identifique la necesidad de una política.   ¿Cuál es el problema que está viendo para aclarar, abordar o mejorar?
Determina el contexto.  Las políticas deben reflejar las necesidades de la organización y sus empleados.
Obtener el apoyo de las partes interesadas.   Esto dependerá del tamaño de su organización y de su posición en ella, pero sin duda se referirá a los empleados y al propietario/junta directiva.
Comunícate e involucra a los empleados en el desarrollo de la política.   La apropiación es esencial para que una política marque una diferencia duradera.
Acordar plazos para la revisión y actualización.   Las circunstancias, el contexto y la legislación cambian, y es importante mantener las políticas actualizadas</a:t>
            </a:r>
            <a:r>
              <a:rPr lang="en-US" sz="2000" dirty="0">
                <a:ea typeface="Calibri" panose="020F0502020204030204" pitchFamily="34" charset="0"/>
              </a:rPr>
              <a:t>.</a:t>
            </a:r>
            <a:endParaRPr lang="en-US" sz="2000" i="0" dirty="0">
              <a:effectLst/>
              <a:ea typeface="Calibri" panose="020F0502020204030204" pitchFamily="34" charset="0"/>
            </a:endParaRPr>
          </a:p>
        </p:txBody>
      </p:sp>
    </p:spTree>
    <p:extLst>
      <p:ext uri="{BB962C8B-B14F-4D97-AF65-F5344CB8AC3E}">
        <p14:creationId xmlns:p14="http://schemas.microsoft.com/office/powerpoint/2010/main" val="7886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096000" y="365821"/>
            <a:ext cx="5875885" cy="845139"/>
          </a:xfrm>
        </p:spPr>
        <p:txBody>
          <a:bodyPr/>
          <a:lstStyle/>
          <a:p>
            <a:r>
              <a:rPr lang="es-ES" dirty="0"/>
              <a:t>Bienvenido al curso de capacitación de 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5" y="1750346"/>
            <a:ext cx="5159184" cy="4358743"/>
          </a:xfrm>
        </p:spPr>
        <p:txBody>
          <a:bodyPr/>
          <a:lstStyle/>
          <a:p>
            <a:pPr marL="285750" indent="-285750" algn="just">
              <a:spcBef>
                <a:spcPts val="1200"/>
              </a:spcBef>
              <a:buFont typeface="Arial" panose="020B0604020202020204" pitchFamily="34" charset="0"/>
              <a:buChar char="•"/>
            </a:pPr>
            <a:r>
              <a:rPr lang="es-ES" sz="2400" dirty="0"/>
              <a:t>Entenderás la importancia del liderazgo digital para implementar el teletrabajo</a:t>
            </a:r>
            <a:r>
              <a:rPr lang="fi-FI" sz="2400" dirty="0"/>
              <a:t>.</a:t>
            </a:r>
            <a:endParaRPr lang="en-GB" sz="2400" dirty="0"/>
          </a:p>
          <a:p>
            <a:pPr marL="285750" indent="-285750" algn="just">
              <a:spcBef>
                <a:spcPts val="1200"/>
              </a:spcBef>
              <a:buFont typeface="Arial" panose="020B0604020202020204" pitchFamily="34" charset="0"/>
              <a:buChar char="•"/>
            </a:pPr>
            <a:r>
              <a:rPr lang="es-ES" sz="2400" dirty="0"/>
              <a:t>Comprenderás las habilidades necesarias para permitir que tu organización maximice los beneficios del teletrabajo</a:t>
            </a:r>
            <a:r>
              <a:rPr lang="fi-FI" sz="2400" dirty="0"/>
              <a:t>.</a:t>
            </a:r>
          </a:p>
          <a:p>
            <a:pPr marL="285750" indent="-285750" algn="just">
              <a:spcBef>
                <a:spcPts val="1200"/>
              </a:spcBef>
              <a:buFont typeface="Arial" panose="020B0604020202020204" pitchFamily="34" charset="0"/>
              <a:buChar char="•"/>
            </a:pPr>
            <a:r>
              <a:rPr lang="es-ES" sz="2400" dirty="0"/>
              <a:t>Comprenderá cómo apoyar a su fuerza laboral para obtener los beneficios del teletrabajo mientras evita los riesgos</a:t>
            </a:r>
            <a:r>
              <a:rPr lang="en-GB" sz="2400" dirty="0"/>
              <a:t>.</a:t>
            </a:r>
          </a:p>
          <a:p>
            <a:pPr marL="285750" indent="-285750">
              <a:buFont typeface="Arial" panose="020B0604020202020204" pitchFamily="34" charset="0"/>
              <a:buChar char="•"/>
            </a:pPr>
            <a:endParaRPr lang="fi-FI" sz="2400" dirty="0">
              <a:highlight>
                <a:srgbClr val="FFFF00"/>
              </a:highlight>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2692400" y="556055"/>
            <a:ext cx="9211572" cy="795226"/>
          </a:xfrm>
        </p:spPr>
        <p:txBody>
          <a:bodyPr/>
          <a:lstStyle/>
          <a:p>
            <a:pPr algn="r"/>
            <a:r>
              <a:rPr lang="es-ES" sz="3200"/>
              <a:t>Orientación Futura - Políticas del Lugar de Trabajo</a:t>
            </a:r>
            <a:endParaRPr lang="en-IE" sz="32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30</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096000" y="1754385"/>
            <a:ext cx="5807972" cy="4547561"/>
          </a:xfrm>
        </p:spPr>
        <p:txBody>
          <a:bodyPr/>
          <a:lstStyle/>
          <a:p>
            <a:pPr algn="just"/>
            <a:r>
              <a:rPr lang="en-US" sz="2000" dirty="0"/>
              <a:t>Es </a:t>
            </a:r>
            <a:r>
              <a:rPr lang="en-US" sz="2000" dirty="0" err="1"/>
              <a:t>importante</a:t>
            </a:r>
            <a:r>
              <a:rPr lang="en-US" sz="2000" dirty="0"/>
              <a:t> </a:t>
            </a:r>
            <a:r>
              <a:rPr lang="en-US" sz="2000" dirty="0" err="1"/>
              <a:t>recordar</a:t>
            </a:r>
            <a:r>
              <a:rPr lang="en-US" sz="2000" dirty="0"/>
              <a:t> que:</a:t>
            </a:r>
          </a:p>
          <a:p>
            <a:pPr marL="0" algn="just"/>
            <a:endParaRPr lang="en-US" sz="2000" dirty="0"/>
          </a:p>
          <a:p>
            <a:pPr marL="342900" indent="-342900" algn="just">
              <a:spcBef>
                <a:spcPts val="1200"/>
              </a:spcBef>
              <a:buFont typeface="Arial" panose="020B0604020202020204" pitchFamily="34" charset="0"/>
              <a:buChar char="•"/>
            </a:pPr>
            <a:r>
              <a:rPr lang="es-ES" sz="2000" dirty="0"/>
              <a:t>Las políticas son directrices y no reglas estrictas.</a:t>
            </a:r>
          </a:p>
          <a:p>
            <a:pPr marL="342900" indent="-342900" algn="just">
              <a:spcBef>
                <a:spcPts val="1200"/>
              </a:spcBef>
              <a:buFont typeface="Arial" panose="020B0604020202020204" pitchFamily="34" charset="0"/>
              <a:buChar char="•"/>
            </a:pPr>
            <a:r>
              <a:rPr lang="es-ES" sz="2000" dirty="0"/>
              <a:t>La formulación de políticas debe ser participativa.</a:t>
            </a:r>
          </a:p>
          <a:p>
            <a:pPr marL="342900" indent="-342900" algn="just">
              <a:spcBef>
                <a:spcPts val="1200"/>
              </a:spcBef>
              <a:buFont typeface="Arial" panose="020B0604020202020204" pitchFamily="34" charset="0"/>
              <a:buChar char="•"/>
            </a:pPr>
            <a:r>
              <a:rPr lang="es-ES" sz="2000" dirty="0"/>
              <a:t>La política sin formación y concienciación no tiene sentido.</a:t>
            </a:r>
          </a:p>
          <a:p>
            <a:pPr marL="342900" indent="-342900" algn="just">
              <a:spcBef>
                <a:spcPts val="1200"/>
              </a:spcBef>
              <a:buFont typeface="Arial" panose="020B0604020202020204" pitchFamily="34" charset="0"/>
              <a:buChar char="•"/>
            </a:pPr>
            <a:r>
              <a:rPr lang="es-ES" sz="2000" dirty="0"/>
              <a:t>La capacitación inicial, la capacitación continua y las sesiones de concientización para todo el personal son necesarias para incorporar una nueva política</a:t>
            </a:r>
            <a:r>
              <a:rPr lang="en-US" sz="2000" dirty="0"/>
              <a:t>.</a:t>
            </a:r>
          </a:p>
        </p:txBody>
      </p:sp>
    </p:spTree>
    <p:extLst>
      <p:ext uri="{BB962C8B-B14F-4D97-AF65-F5344CB8AC3E}">
        <p14:creationId xmlns:p14="http://schemas.microsoft.com/office/powerpoint/2010/main" val="371348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940FC7CB-82E6-41DF-D9E7-F82FC60F45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4" name="Text Placeholder 6">
            <a:extLst>
              <a:ext uri="{FF2B5EF4-FFF2-40B4-BE49-F238E27FC236}">
                <a16:creationId xmlns:a16="http://schemas.microsoft.com/office/drawing/2014/main" id="{0B6264CC-6241-4AD1-53B7-F53733EFE564}"/>
              </a:ext>
            </a:extLst>
          </p:cNvPr>
          <p:cNvSpPr txBox="1">
            <a:spLocks/>
          </p:cNvSpPr>
          <p:nvPr/>
        </p:nvSpPr>
        <p:spPr>
          <a:xfrm>
            <a:off x="398308" y="1522409"/>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dirty="0"/>
              <a:t>Legal duties exist in all EU countries that require employers to protect their employees, and others, from harm.</a:t>
            </a:r>
          </a:p>
          <a:p>
            <a:endParaRPr lang="en-US" sz="2000" dirty="0"/>
          </a:p>
          <a:p>
            <a:r>
              <a:rPr lang="en-US" sz="2000" dirty="0"/>
              <a:t>Though regulations differ from country to country, by industry and by the size of an employer, the minimum you must do is:</a:t>
            </a:r>
          </a:p>
          <a:p>
            <a:pPr marL="342900" indent="-342900">
              <a:buFont typeface="Arial" panose="020B0604020202020204" pitchFamily="34" charset="0"/>
              <a:buChar char="•"/>
            </a:pPr>
            <a:r>
              <a:rPr lang="en-US" sz="2000" dirty="0"/>
              <a:t>Identify the hazards that may cause ill health or injury.</a:t>
            </a:r>
          </a:p>
          <a:p>
            <a:pPr marL="342900" indent="-342900">
              <a:buFont typeface="Arial" panose="020B0604020202020204" pitchFamily="34" charset="0"/>
              <a:buChar char="•"/>
            </a:pPr>
            <a:r>
              <a:rPr lang="en-US" sz="2000" dirty="0"/>
              <a:t>Determine the likelihood and potential severity of the risk.</a:t>
            </a:r>
          </a:p>
          <a:p>
            <a:pPr marL="342900" indent="-342900">
              <a:buFont typeface="Arial" panose="020B0604020202020204" pitchFamily="34" charset="0"/>
              <a:buChar char="•"/>
            </a:pPr>
            <a:r>
              <a:rPr lang="en-US" sz="2000" dirty="0"/>
              <a:t>Take action to eliminate, or if this is not possible, to control the risk.</a:t>
            </a:r>
          </a:p>
          <a:p>
            <a:endParaRPr lang="en-US" sz="2000" dirty="0"/>
          </a:p>
          <a:p>
            <a:r>
              <a:rPr lang="en-US" sz="2000" dirty="0"/>
              <a:t>The rapid rise in hybrid, digital and teleworking has meant that this is an area that has been overlooked.</a:t>
            </a:r>
          </a:p>
        </p:txBody>
      </p:sp>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9175998" cy="842867"/>
          </a:xfrm>
        </p:spPr>
        <p:txBody>
          <a:bodyPr/>
          <a:lstStyle/>
          <a:p>
            <a:r>
              <a:rPr lang="en-US" sz="3200" dirty="0"/>
              <a:t>Future Orientation – Teleworking Risk Assessment</a:t>
            </a:r>
          </a:p>
        </p:txBody>
      </p:sp>
    </p:spTree>
    <p:extLst>
      <p:ext uri="{BB962C8B-B14F-4D97-AF65-F5344CB8AC3E}">
        <p14:creationId xmlns:p14="http://schemas.microsoft.com/office/powerpoint/2010/main" val="340048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8" name="Text Placeholder 6">
            <a:extLst>
              <a:ext uri="{FF2B5EF4-FFF2-40B4-BE49-F238E27FC236}">
                <a16:creationId xmlns:a16="http://schemas.microsoft.com/office/drawing/2014/main" id="{3995EA65-4C87-69F2-A1F4-4C5C2F8B45BA}"/>
              </a:ext>
            </a:extLst>
          </p:cNvPr>
          <p:cNvSpPr txBox="1">
            <a:spLocks/>
          </p:cNvSpPr>
          <p:nvPr/>
        </p:nvSpPr>
        <p:spPr>
          <a:xfrm>
            <a:off x="6313489" y="1193815"/>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dirty="0"/>
              <a:t>The </a:t>
            </a:r>
            <a:r>
              <a:rPr lang="en-US" sz="2000" dirty="0" err="1"/>
              <a:t>DigiWorkwell</a:t>
            </a:r>
            <a:r>
              <a:rPr lang="en-US" sz="2000" dirty="0"/>
              <a:t> Project has developed a model Teleworking Risk Assessment.</a:t>
            </a:r>
            <a:r>
              <a:rPr lang="en-GB" sz="2000" dirty="0">
                <a:solidFill>
                  <a:srgbClr val="282828"/>
                </a:solidFill>
              </a:rPr>
              <a:t>  It is based on earlier work by the EU-OSHA and is designed around the DigiWorkWell Digital Wellbeing Model.</a:t>
            </a:r>
          </a:p>
          <a:p>
            <a:endParaRPr lang="en-GB" sz="2000" dirty="0">
              <a:solidFill>
                <a:srgbClr val="282828"/>
              </a:solidFill>
            </a:endParaRPr>
          </a:p>
          <a:p>
            <a:r>
              <a:rPr lang="en-GB" sz="2000" dirty="0">
                <a:solidFill>
                  <a:srgbClr val="282828"/>
                </a:solidFill>
              </a:rPr>
              <a:t>It provides a good starting point for most SMEs, though it is recommended that it is adapted to your own particular workplace and sector.</a:t>
            </a:r>
          </a:p>
          <a:p>
            <a:endParaRPr lang="en-GB" sz="2000" dirty="0">
              <a:solidFill>
                <a:srgbClr val="282828"/>
              </a:solidFill>
            </a:endParaRPr>
          </a:p>
          <a:p>
            <a:r>
              <a:rPr lang="en-GB" sz="2000" dirty="0">
                <a:solidFill>
                  <a:srgbClr val="282828"/>
                </a:solidFill>
              </a:rPr>
              <a:t>It is the first step in carrying out a risk assessment. The risks it highlights should be considered in further detail and risk management measures put in place. </a:t>
            </a:r>
          </a:p>
          <a:p>
            <a:endParaRPr lang="en-GB" sz="2000" dirty="0">
              <a:solidFill>
                <a:srgbClr val="282828"/>
              </a:solidFill>
            </a:endParaRPr>
          </a:p>
          <a:p>
            <a:r>
              <a:rPr lang="en-GB" sz="2000" dirty="0">
                <a:solidFill>
                  <a:srgbClr val="282828"/>
                </a:solidFill>
              </a:rPr>
              <a:t>It is also crucial that the risk assessment process, including agreeing any measures to be taken, is a shared endeavour between management/OHS and the employee.</a:t>
            </a:r>
            <a:endParaRPr lang="en-GB" sz="2000" dirty="0"/>
          </a:p>
          <a:p>
            <a:endParaRPr lang="en-US" sz="2000" dirty="0"/>
          </a:p>
        </p:txBody>
      </p:sp>
      <p:sp>
        <p:nvSpPr>
          <p:cNvPr id="9" name="Text Placeholder 5">
            <a:extLst>
              <a:ext uri="{FF2B5EF4-FFF2-40B4-BE49-F238E27FC236}">
                <a16:creationId xmlns:a16="http://schemas.microsoft.com/office/drawing/2014/main" id="{449C69D4-B2AD-FB60-90A3-77CDB1D92321}"/>
              </a:ext>
            </a:extLst>
          </p:cNvPr>
          <p:cNvSpPr>
            <a:spLocks noGrp="1"/>
          </p:cNvSpPr>
          <p:nvPr>
            <p:ph type="body" sz="quarter" idx="30"/>
          </p:nvPr>
        </p:nvSpPr>
        <p:spPr>
          <a:xfrm>
            <a:off x="2805332" y="175474"/>
            <a:ext cx="9175998" cy="842867"/>
          </a:xfrm>
        </p:spPr>
        <p:txBody>
          <a:bodyPr/>
          <a:lstStyle/>
          <a:p>
            <a:r>
              <a:rPr lang="en-US" sz="3200" dirty="0"/>
              <a:t>Future Orientation – Teleworking Risk Assessment</a:t>
            </a:r>
          </a:p>
        </p:txBody>
      </p:sp>
    </p:spTree>
    <p:extLst>
      <p:ext uri="{BB962C8B-B14F-4D97-AF65-F5344CB8AC3E}">
        <p14:creationId xmlns:p14="http://schemas.microsoft.com/office/powerpoint/2010/main" val="147226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9808010" cy="842867"/>
          </a:xfrm>
        </p:spPr>
        <p:txBody>
          <a:bodyPr/>
          <a:lstStyle/>
          <a:p>
            <a:r>
              <a:rPr lang="en-US" sz="3200" dirty="0" err="1"/>
              <a:t>Furture</a:t>
            </a:r>
            <a:r>
              <a:rPr lang="en-US" sz="3200" dirty="0"/>
              <a:t> Orientation – Teleworking  Risk Assessment</a:t>
            </a:r>
          </a:p>
        </p:txBody>
      </p:sp>
      <p:sp>
        <p:nvSpPr>
          <p:cNvPr id="4" name="Text Placeholder 15">
            <a:extLst>
              <a:ext uri="{FF2B5EF4-FFF2-40B4-BE49-F238E27FC236}">
                <a16:creationId xmlns:a16="http://schemas.microsoft.com/office/drawing/2014/main" id="{D2F50127-CA7E-8B9C-0425-3F80A00EF657}"/>
              </a:ext>
            </a:extLst>
          </p:cNvPr>
          <p:cNvSpPr>
            <a:spLocks noGrp="1"/>
          </p:cNvSpPr>
          <p:nvPr>
            <p:ph type="body" sz="quarter" idx="48"/>
          </p:nvPr>
        </p:nvSpPr>
        <p:spPr>
          <a:xfrm>
            <a:off x="812009" y="1582845"/>
            <a:ext cx="5574211" cy="4813657"/>
          </a:xfrm>
        </p:spPr>
        <p:txBody>
          <a:bodyPr/>
          <a:lstStyle/>
          <a:p>
            <a:r>
              <a:rPr lang="en-US" sz="2000" dirty="0"/>
              <a:t>The model Teleworking Risk Assessment covers seven areas:</a:t>
            </a:r>
          </a:p>
          <a:p>
            <a:endParaRPr lang="en-US" sz="2000" dirty="0"/>
          </a:p>
          <a:p>
            <a:pPr marL="342900" indent="-342900">
              <a:buFont typeface="Arial" panose="020B0604020202020204" pitchFamily="34" charset="0"/>
              <a:buChar char="•"/>
            </a:pPr>
            <a:r>
              <a:rPr lang="en-US" sz="2000" dirty="0"/>
              <a:t>How the work is organized</a:t>
            </a:r>
          </a:p>
          <a:p>
            <a:pPr marL="342900" indent="-342900">
              <a:buFont typeface="Arial" panose="020B0604020202020204" pitchFamily="34" charset="0"/>
              <a:buChar char="•"/>
            </a:pPr>
            <a:r>
              <a:rPr lang="en-US" sz="2000" dirty="0"/>
              <a:t>Social Aspects of Work</a:t>
            </a:r>
          </a:p>
          <a:p>
            <a:pPr marL="342900" indent="-342900">
              <a:buFont typeface="Arial" panose="020B0604020202020204" pitchFamily="34" charset="0"/>
              <a:buChar char="•"/>
            </a:pPr>
            <a:r>
              <a:rPr lang="en-US" sz="2000" dirty="0"/>
              <a:t>Family Interface</a:t>
            </a:r>
          </a:p>
          <a:p>
            <a:pPr marL="342900" indent="-342900">
              <a:buFont typeface="Arial" panose="020B0604020202020204" pitchFamily="34" charset="0"/>
              <a:buChar char="•"/>
            </a:pPr>
            <a:r>
              <a:rPr lang="en-US" sz="2000" dirty="0"/>
              <a:t>Safety and Health/Ergonomics</a:t>
            </a:r>
          </a:p>
          <a:p>
            <a:pPr marL="342900" indent="-342900">
              <a:buFont typeface="Arial" panose="020B0604020202020204" pitchFamily="34" charset="0"/>
              <a:buChar char="•"/>
            </a:pPr>
            <a:r>
              <a:rPr lang="en-US" sz="2000" dirty="0"/>
              <a:t>Technical Issues</a:t>
            </a:r>
          </a:p>
          <a:p>
            <a:pPr marL="342900" indent="-342900">
              <a:buFont typeface="Arial" panose="020B0604020202020204" pitchFamily="34" charset="0"/>
              <a:buChar char="•"/>
            </a:pPr>
            <a:r>
              <a:rPr lang="en-US" sz="2000" dirty="0"/>
              <a:t>Physical Work Environment</a:t>
            </a:r>
          </a:p>
          <a:p>
            <a:pPr marL="342900" indent="-342900">
              <a:buFont typeface="Arial" panose="020B0604020202020204" pitchFamily="34" charset="0"/>
              <a:buChar char="•"/>
            </a:pPr>
            <a:r>
              <a:rPr lang="en-US" sz="2000" dirty="0"/>
              <a:t>Occupational Health</a:t>
            </a:r>
          </a:p>
          <a:p>
            <a:endParaRPr lang="en-US" sz="2000" dirty="0"/>
          </a:p>
          <a:p>
            <a:r>
              <a:rPr lang="en-US" sz="2000" dirty="0"/>
              <a:t>The Model Risk Assessment is contained in the DigiWorkWell Guide and is downloadable at </a:t>
            </a:r>
            <a:r>
              <a:rPr lang="en-US" sz="2000" dirty="0">
                <a:hlinkClick r:id="rId3"/>
              </a:rPr>
              <a:t>https://digiworkwell.eu/digi-workwell-business-case/</a:t>
            </a:r>
            <a:endParaRPr lang="en-US" sz="2000" dirty="0"/>
          </a:p>
          <a:p>
            <a:endParaRPr lang="en-US" sz="2000" dirty="0"/>
          </a:p>
          <a:p>
            <a:endParaRPr lang="en-IE" dirty="0"/>
          </a:p>
        </p:txBody>
      </p:sp>
    </p:spTree>
    <p:extLst>
      <p:ext uri="{BB962C8B-B14F-4D97-AF65-F5344CB8AC3E}">
        <p14:creationId xmlns:p14="http://schemas.microsoft.com/office/powerpoint/2010/main" val="302122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Future Orientation </a:t>
            </a:r>
          </a:p>
          <a:p>
            <a:pPr algn="ctr">
              <a:spcBef>
                <a:spcPts val="0"/>
              </a:spcBef>
            </a:pPr>
            <a:r>
              <a:rPr lang="en-IE" dirty="0"/>
              <a:t>Personal Reflection</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420471"/>
            <a:ext cx="6685808" cy="33828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2971801" y="2783541"/>
            <a:ext cx="6393872" cy="2875082"/>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Does your own organisation have policies and risk assessments in place on teleworking, mental health and wellbeing, and presenteeism?</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If not, what steps can you, as a leader, personally take to address this?</a:t>
            </a:r>
            <a:endParaRPr lang="en-US" dirty="0">
              <a:solidFill>
                <a:schemeClr val="bg1"/>
              </a:solidFill>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276895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sz="3600" b="1" dirty="0">
                <a:latin typeface="Calibri" panose="020F0502020204030204" pitchFamily="34" charset="0"/>
                <a:ea typeface="Calibri" panose="020F0502020204030204" pitchFamily="34" charset="0"/>
                <a:cs typeface="Calibri" panose="020F0502020204030204" pitchFamily="34" charset="0"/>
              </a:rPr>
              <a:t>EXPERTO DIGITAL</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583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6">
            <a:extLst>
              <a:ext uri="{FF2B5EF4-FFF2-40B4-BE49-F238E27FC236}">
                <a16:creationId xmlns:a16="http://schemas.microsoft.com/office/drawing/2014/main" id="{D7780FD8-A19D-3DEB-6926-F11C37C5564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pPr algn="r"/>
            <a:r>
              <a:rPr lang="en-US" sz="3200" dirty="0" err="1"/>
              <a:t>Experto</a:t>
            </a:r>
            <a:r>
              <a:rPr lang="en-US" sz="3200" dirty="0"/>
              <a:t> Digital</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186939"/>
            <a:ext cx="5571394" cy="5650340"/>
          </a:xfrm>
        </p:spPr>
        <p:txBody>
          <a:bodyPr/>
          <a:lstStyle/>
          <a:p>
            <a:pPr algn="just"/>
            <a:r>
              <a:rPr lang="es-ES" sz="2000" dirty="0">
                <a:ea typeface="Calibri" panose="020F0502020204030204" pitchFamily="34" charset="0"/>
              </a:rPr>
              <a:t>Ser </a:t>
            </a:r>
            <a:r>
              <a:rPr lang="en-US" sz="2000" dirty="0" err="1"/>
              <a:t>Experto</a:t>
            </a:r>
            <a:r>
              <a:rPr lang="en-US" sz="2000" dirty="0"/>
              <a:t> Digital </a:t>
            </a:r>
            <a:r>
              <a:rPr lang="es-ES" sz="2000" dirty="0">
                <a:ea typeface="Calibri" panose="020F0502020204030204" pitchFamily="34" charset="0"/>
              </a:rPr>
              <a:t>significa tener el conocimiento y las habilidades para maximizar los beneficios de la tecnología digital y liderar a otros en su uso.   Incluye:</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endParaRPr lang="en-US" sz="2000" dirty="0">
              <a:ea typeface="Calibri" panose="020F0502020204030204" pitchFamily="34" charset="0"/>
            </a:endParaRPr>
          </a:p>
          <a:p>
            <a:pPr marL="342900" indent="-342900" algn="just">
              <a:buFont typeface="Arial" panose="020B0604020202020204" pitchFamily="34" charset="0"/>
              <a:buChar char="•"/>
            </a:pPr>
            <a:r>
              <a:rPr lang="es-ES" sz="2000" dirty="0">
                <a:ea typeface="Calibri" panose="020F0502020204030204" pitchFamily="34" charset="0"/>
              </a:rPr>
              <a:t>Mantener una reputación digital positiva, lo que incluye lo que hacemos fuera del trabajo</a:t>
            </a:r>
            <a:r>
              <a:rPr lang="en-US" sz="2000" dirty="0">
                <a:latin typeface="Calibri" panose="020F0502020204030204" pitchFamily="34" charset="0"/>
                <a:ea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endParaRPr lang="en-US" sz="2000" dirty="0">
              <a:ea typeface="Calibri" panose="020F0502020204030204" pitchFamily="34" charset="0"/>
            </a:endParaRPr>
          </a:p>
          <a:p>
            <a:pPr marL="342900" indent="-342900" algn="just">
              <a:buFont typeface="Arial" panose="020B0604020202020204" pitchFamily="34" charset="0"/>
              <a:buChar char="•"/>
            </a:pPr>
            <a:r>
              <a:rPr lang="es-ES" sz="2000" dirty="0">
                <a:ea typeface="Calibri" panose="020F0502020204030204" pitchFamily="34" charset="0"/>
              </a:rPr>
              <a:t>Mantenerse seguro cuando está en línea</a:t>
            </a:r>
            <a:r>
              <a:rPr lang="en-US" sz="2000" dirty="0">
                <a:latin typeface="Calibri" panose="020F0502020204030204" pitchFamily="34" charset="0"/>
                <a:ea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endParaRPr lang="en-US" sz="2000" dirty="0">
              <a:ea typeface="Calibri" panose="020F0502020204030204" pitchFamily="34" charset="0"/>
            </a:endParaRPr>
          </a:p>
          <a:p>
            <a:pPr marL="342900" indent="-342900" algn="just">
              <a:buFont typeface="Arial" panose="020B0604020202020204" pitchFamily="34" charset="0"/>
              <a:buChar char="•"/>
            </a:pPr>
            <a:r>
              <a:rPr lang="es-ES" sz="2000" dirty="0">
                <a:ea typeface="Calibri" panose="020F0502020204030204" pitchFamily="34" charset="0"/>
              </a:rPr>
              <a:t>Colaborar eficazmente en el mundo digital</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IE" sz="2000" dirty="0"/>
          </a:p>
          <a:p>
            <a:pPr marL="342900" indent="-342900" algn="jus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s-ES" sz="2000" dirty="0">
                <a:ea typeface="Calibri" panose="020F0502020204030204" pitchFamily="34" charset="0"/>
              </a:rPr>
              <a:t>Esta sección del módulo proporciona algunos consejos prácticos que puede utilizar usted mismo y compartir con sus colegas</a:t>
            </a:r>
            <a:r>
              <a:rPr lang="en-US" sz="2000" dirty="0">
                <a:ea typeface="Calibri" panose="020F0502020204030204" pitchFamily="34" charset="0"/>
              </a:rPr>
              <a:t>.</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endParaRPr lang="en-US" sz="2000" dirty="0"/>
          </a:p>
          <a:p>
            <a:pPr algn="just"/>
            <a:endParaRPr lang="en-US" sz="2200" dirty="0"/>
          </a:p>
        </p:txBody>
      </p:sp>
    </p:spTree>
    <p:extLst>
      <p:ext uri="{BB962C8B-B14F-4D97-AF65-F5344CB8AC3E}">
        <p14:creationId xmlns:p14="http://schemas.microsoft.com/office/powerpoint/2010/main" val="221832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8999692" cy="842867"/>
          </a:xfrm>
        </p:spPr>
        <p:txBody>
          <a:bodyPr/>
          <a:lstStyle/>
          <a:p>
            <a:r>
              <a:rPr lang="en-US" sz="3200" dirty="0" err="1"/>
              <a:t>Experto</a:t>
            </a:r>
            <a:r>
              <a:rPr lang="en-US" sz="3200" dirty="0"/>
              <a:t> Digital – </a:t>
            </a:r>
            <a:r>
              <a:rPr lang="en-US" sz="3200" dirty="0" err="1"/>
              <a:t>Reputación</a:t>
            </a:r>
            <a:r>
              <a:rPr lang="en-US" sz="3200" dirty="0"/>
              <a:t> Digital </a:t>
            </a:r>
            <a:r>
              <a:rPr lang="en-US" sz="3200" dirty="0" err="1"/>
              <a:t>Profesional</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398308" y="1500595"/>
            <a:ext cx="6124412" cy="4693261"/>
          </a:xfrm>
        </p:spPr>
        <p:txBody>
          <a:bodyPr/>
          <a:lstStyle/>
          <a:p>
            <a:pPr algn="just"/>
            <a:r>
              <a:rPr lang="es-ES" sz="2000" dirty="0"/>
              <a:t>La reputación organizacional y profesional es importante y puede llevar muchos años establecerla. Si bien en el pasado es justo decir que lo que sucedía en el lugar de trabajo se quedaba en el lugar de trabajo, la llegada del correo electrónico, las redes sociales y ahora el trabajo digital y el teletrabajo ha cambiado por completo la situación</a:t>
            </a:r>
            <a:r>
              <a:rPr lang="en-US" sz="2000" dirty="0"/>
              <a:t>.</a:t>
            </a:r>
          </a:p>
          <a:p>
            <a:pPr algn="just"/>
            <a:endParaRPr lang="en-US" sz="2000" dirty="0"/>
          </a:p>
          <a:p>
            <a:pPr algn="just"/>
            <a:r>
              <a:rPr lang="es-ES" sz="2000" dirty="0">
                <a:latin typeface="Google Sans"/>
              </a:rPr>
              <a:t>Tu reputación digital es la huella digital creada por todas las cosas que dices y haces en línea, así como por lo que otros publican sobre ti. Las personas y los sitios que sigues, el contenido que publicas, te gusta o compartes, y los comentarios que haces, contribuyen a tu reputación digital</a:t>
            </a:r>
            <a:r>
              <a:rPr lang="en-GB" sz="2000" b="0" i="0" u="none" strike="noStrike" dirty="0">
                <a:effectLst/>
                <a:latin typeface="Google Sans"/>
              </a:rPr>
              <a:t>.</a:t>
            </a:r>
            <a:endParaRPr lang="en-IE" sz="2000" dirty="0"/>
          </a:p>
          <a:p>
            <a:pPr algn="just"/>
            <a:endParaRPr lang="en-US" sz="2000" dirty="0"/>
          </a:p>
        </p:txBody>
      </p:sp>
    </p:spTree>
    <p:extLst>
      <p:ext uri="{BB962C8B-B14F-4D97-AF65-F5344CB8AC3E}">
        <p14:creationId xmlns:p14="http://schemas.microsoft.com/office/powerpoint/2010/main" val="169713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E3FBEEAC-D03B-6951-889B-5986168D395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26041" r="13107"/>
          <a:stretch/>
        </p:blipFill>
        <p:spPr>
          <a:xfrm>
            <a:off x="781315" y="0"/>
            <a:ext cx="3038845"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2123440" y="128268"/>
            <a:ext cx="9543953" cy="842867"/>
          </a:xfrm>
        </p:spPr>
        <p:txBody>
          <a:bodyPr/>
          <a:lstStyle/>
          <a:p>
            <a:pPr algn="r"/>
            <a:r>
              <a:rPr lang="en-US" sz="3200" dirty="0" err="1"/>
              <a:t>Experto</a:t>
            </a:r>
            <a:r>
              <a:rPr lang="en-US" sz="3200" dirty="0"/>
              <a:t> Digital – </a:t>
            </a:r>
            <a:r>
              <a:rPr lang="en-US" sz="3200" dirty="0" err="1"/>
              <a:t>Reputación</a:t>
            </a:r>
            <a:r>
              <a:rPr lang="en-US" sz="3200" dirty="0"/>
              <a:t> Digital </a:t>
            </a:r>
            <a:r>
              <a:rPr lang="en-US" sz="3200" dirty="0" err="1"/>
              <a:t>Profesional</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3992880" y="1112291"/>
            <a:ext cx="7677331" cy="5301956"/>
          </a:xfrm>
        </p:spPr>
        <p:txBody>
          <a:bodyPr/>
          <a:lstStyle/>
          <a:p>
            <a:pPr algn="just">
              <a:spcAft>
                <a:spcPts val="1200"/>
              </a:spcAft>
            </a:pPr>
            <a:r>
              <a:rPr lang="es-ES" sz="2000" dirty="0"/>
              <a:t>A continuación, te damos algunos consejos para ayudarte a proyectar tu reputación digital:</a:t>
            </a:r>
            <a:endParaRPr lang="en-IE" sz="2000" dirty="0"/>
          </a:p>
          <a:p>
            <a:pPr marL="342900" indent="-342900" algn="just">
              <a:buFont typeface="Arial" panose="020B0604020202020204" pitchFamily="34" charset="0"/>
              <a:buChar char="•"/>
            </a:pPr>
            <a:r>
              <a:rPr lang="es-ES" sz="2000" dirty="0">
                <a:solidFill>
                  <a:srgbClr val="000000"/>
                </a:solidFill>
              </a:rPr>
              <a:t>Separe sus perfiles personales y profesionales utilizando nombres o apodos diferentes.
Controla tu configuración de privacidad: ¡puede haber más personas que sepan más sobre ti de lo que crees!
Elimina las cuentas antiguas de las redes sociales.
¡Más vale prevenir que curar! Piense muy cuidadosamente antes de publicar contenido en línea.
Elimine cualquier cosa personal o privada de su perfil público, y cualquier cosa que pueda causar problemas potenciales con sus colegas o su empleador actual o potencial.
Intenta buscar en Google para ver qué hay ahí fuera.
Recuerde que vivimos en un mundo digital y se puede acceder fácilmente a los contenidos digitales</a:t>
            </a:r>
            <a:r>
              <a:rPr lang="en-GB" sz="2000" b="0" i="0" u="none" strike="noStrike" dirty="0">
                <a:solidFill>
                  <a:srgbClr val="000000"/>
                </a:solidFill>
                <a:effectLst/>
              </a:rPr>
              <a:t>.</a:t>
            </a:r>
            <a:endParaRPr lang="en-IE" dirty="0"/>
          </a:p>
        </p:txBody>
      </p:sp>
    </p:spTree>
    <p:extLst>
      <p:ext uri="{BB962C8B-B14F-4D97-AF65-F5344CB8AC3E}">
        <p14:creationId xmlns:p14="http://schemas.microsoft.com/office/powerpoint/2010/main" val="2526076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2FC13FDE-DA96-76FE-955A-2862DE5ADC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22729"/>
          <a:stretch/>
        </p:blipFill>
        <p:spPr>
          <a:xfrm flipH="1">
            <a:off x="7934960" y="0"/>
            <a:ext cx="3858732" cy="6858000"/>
          </a:xfrm>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198577"/>
            <a:ext cx="8207810" cy="842867"/>
          </a:xfrm>
        </p:spPr>
        <p:txBody>
          <a:bodyPr/>
          <a:lstStyle/>
          <a:p>
            <a:r>
              <a:rPr lang="en-US" sz="3200" dirty="0" err="1"/>
              <a:t>Experto</a:t>
            </a:r>
            <a:r>
              <a:rPr lang="en-US" sz="3200" dirty="0"/>
              <a:t> Digital – </a:t>
            </a:r>
            <a:r>
              <a:rPr lang="en-US" sz="3200" dirty="0" err="1"/>
              <a:t>Etiqueta</a:t>
            </a:r>
            <a:r>
              <a:rPr lang="en-US" sz="3200" dirty="0"/>
              <a:t> de </a:t>
            </a:r>
            <a:r>
              <a:rPr lang="en-US" sz="3200" dirty="0" err="1"/>
              <a:t>videoconferencia</a:t>
            </a:r>
            <a:endParaRPr lang="en-US" sz="3200" dirty="0"/>
          </a:p>
        </p:txBody>
      </p:sp>
      <p:sp>
        <p:nvSpPr>
          <p:cNvPr id="4" name="Text Placeholder 15">
            <a:extLst>
              <a:ext uri="{FF2B5EF4-FFF2-40B4-BE49-F238E27FC236}">
                <a16:creationId xmlns:a16="http://schemas.microsoft.com/office/drawing/2014/main" id="{494BDFF3-5DCD-4D42-35DE-C93522156556}"/>
              </a:ext>
            </a:extLst>
          </p:cNvPr>
          <p:cNvSpPr>
            <a:spLocks noGrp="1"/>
          </p:cNvSpPr>
          <p:nvPr>
            <p:ph type="body" sz="quarter" idx="48"/>
          </p:nvPr>
        </p:nvSpPr>
        <p:spPr>
          <a:xfrm>
            <a:off x="398308" y="1240021"/>
            <a:ext cx="7181052" cy="4813657"/>
          </a:xfrm>
        </p:spPr>
        <p:txBody>
          <a:bodyPr/>
          <a:lstStyle/>
          <a:p>
            <a:pPr algn="just"/>
            <a:r>
              <a:rPr lang="es-ES" sz="2000" dirty="0">
                <a:ea typeface="Times New Roman" panose="02020603050405020304" pitchFamily="18" charset="0"/>
              </a:rPr>
              <a:t>Los peajes de videoconferencia como Zoom y </a:t>
            </a:r>
            <a:r>
              <a:rPr lang="es-ES" sz="2000" dirty="0" err="1">
                <a:ea typeface="Times New Roman" panose="02020603050405020304" pitchFamily="18" charset="0"/>
              </a:rPr>
              <a:t>Teams</a:t>
            </a:r>
            <a:r>
              <a:rPr lang="es-ES" sz="2000" dirty="0">
                <a:ea typeface="Times New Roman" panose="02020603050405020304" pitchFamily="18" charset="0"/>
              </a:rPr>
              <a:t> se convirtieron en nombres familiares durante la pandemia de </a:t>
            </a:r>
            <a:r>
              <a:rPr lang="es-ES" sz="2000" dirty="0" err="1">
                <a:ea typeface="Times New Roman" panose="02020603050405020304" pitchFamily="18" charset="0"/>
              </a:rPr>
              <a:t>Covid</a:t>
            </a:r>
            <a:r>
              <a:rPr lang="es-ES" sz="2000" dirty="0">
                <a:ea typeface="Times New Roman" panose="02020603050405020304" pitchFamily="18" charset="0"/>
              </a:rPr>
              <a:t>. Para muchos de nosotros, han seguido siendo una parte importante de nuestra vida laboral, pero ¿cuántos de nosotros hemos sido capacitados en su uso?</a:t>
            </a:r>
            <a:endParaRPr lang="en-GB" sz="2000" dirty="0">
              <a:ea typeface="Times New Roman" panose="02020603050405020304" pitchFamily="18" charset="0"/>
            </a:endParaRPr>
          </a:p>
          <a:p>
            <a:pPr algn="just"/>
            <a:r>
              <a:rPr lang="es-ES" sz="2000" dirty="0">
                <a:ea typeface="Times New Roman" panose="02020603050405020304" pitchFamily="18" charset="0"/>
              </a:rPr>
              <a:t>Zoom ofrece siete consejos sobre la etiqueta de las reuniones</a:t>
            </a:r>
            <a:r>
              <a:rPr lang="en-GB" sz="2000" dirty="0">
                <a:effectLst/>
                <a:ea typeface="Times New Roman" panose="02020603050405020304" pitchFamily="18" charset="0"/>
              </a:rPr>
              <a:t>:</a:t>
            </a:r>
          </a:p>
          <a:p>
            <a:pPr algn="just"/>
            <a:endParaRPr lang="en-GB" sz="2000" dirty="0">
              <a:ea typeface="Times New Roman" panose="02020603050405020304" pitchFamily="18" charset="0"/>
            </a:endParaRPr>
          </a:p>
          <a:p>
            <a:pPr marL="457200" indent="-457200" algn="just">
              <a:buFont typeface="+mj-lt"/>
              <a:buAutoNum type="arabicPeriod"/>
            </a:pPr>
            <a:r>
              <a:rPr lang="es-ES" sz="2000" dirty="0">
                <a:ea typeface="Times New Roman" panose="02020603050405020304" pitchFamily="18" charset="0"/>
              </a:rPr>
              <a:t>Asegúrate de presentar a todos al principio.
Asegúrese de tener un fondo limpio y apropiado para el trabajo.
Mira a la cámara cuando hables en lugar de mirarte a ti mismo.
Elimina las distracciones y concéntrate en la agenda.
Ten en cuenta la configuración de audio y vídeo.
Invite solo a los participantes de la reunión que necesiten estar allí.
Si eres el anfitrión, quédate</a:t>
            </a:r>
            <a:r>
              <a:rPr lang="en-GB" sz="2000" i="0" u="none" strike="noStrike" dirty="0">
                <a:effectLst/>
              </a:rPr>
              <a:t>.</a:t>
            </a:r>
          </a:p>
          <a:p>
            <a:pPr algn="just"/>
            <a:endParaRPr lang="en-GB" sz="2000" b="0" i="0" u="none" strike="noStrike" dirty="0">
              <a:effectLst/>
              <a:latin typeface="Open Sans" panose="020B0606030504020204" pitchFamily="34" charset="0"/>
            </a:endParaRPr>
          </a:p>
        </p:txBody>
      </p:sp>
    </p:spTree>
    <p:extLst>
      <p:ext uri="{BB962C8B-B14F-4D97-AF65-F5344CB8AC3E}">
        <p14:creationId xmlns:p14="http://schemas.microsoft.com/office/powerpoint/2010/main" val="317857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392817" y="3925104"/>
            <a:ext cx="5155422" cy="972741"/>
          </a:xfrm>
        </p:spPr>
        <p:txBody>
          <a:bodyPr/>
          <a:lstStyle/>
          <a:p>
            <a:r>
              <a:rPr lang="en-IE" b="1" dirty="0"/>
              <a:t>LIDERAZGO DIGITAL Y TELETRABAJO</a:t>
            </a:r>
            <a:endParaRPr lang="en-US" b="1"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2560320" y="128268"/>
            <a:ext cx="9107073" cy="842867"/>
          </a:xfrm>
        </p:spPr>
        <p:txBody>
          <a:bodyPr/>
          <a:lstStyle/>
          <a:p>
            <a:pPr algn="r"/>
            <a:r>
              <a:rPr lang="en-US" sz="3200" dirty="0" err="1"/>
              <a:t>Experto</a:t>
            </a:r>
            <a:r>
              <a:rPr lang="en-US" sz="3200" dirty="0"/>
              <a:t> Digital – </a:t>
            </a:r>
            <a:r>
              <a:rPr lang="en-US" sz="3200" dirty="0" err="1"/>
              <a:t>Mantenerse</a:t>
            </a:r>
            <a:r>
              <a:rPr lang="en-US" sz="3200" dirty="0"/>
              <a:t> </a:t>
            </a:r>
            <a:r>
              <a:rPr lang="en-US" sz="3200" dirty="0" err="1"/>
              <a:t>seguro</a:t>
            </a:r>
            <a:r>
              <a:rPr lang="en-US" sz="3200" dirty="0"/>
              <a:t> </a:t>
            </a:r>
            <a:r>
              <a:rPr lang="en-US" sz="3200" dirty="0" err="1"/>
              <a:t>en</a:t>
            </a:r>
            <a:r>
              <a:rPr lang="en-US" sz="3200" dirty="0"/>
              <a:t> </a:t>
            </a:r>
            <a:r>
              <a:rPr lang="en-US" sz="3200" dirty="0" err="1"/>
              <a:t>línea</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248168"/>
          </a:xfrm>
        </p:spPr>
        <p:txBody>
          <a:bodyPr/>
          <a:lstStyle/>
          <a:p>
            <a:pPr algn="just" fontAlgn="base">
              <a:spcAft>
                <a:spcPts val="200"/>
              </a:spcAft>
            </a:pPr>
            <a:r>
              <a:rPr lang="es-ES" sz="2000" dirty="0" err="1">
                <a:ea typeface="Times New Roman" panose="02020603050405020304" pitchFamily="18" charset="0"/>
              </a:rPr>
              <a:t>Kapersky</a:t>
            </a:r>
            <a:r>
              <a:rPr lang="es-ES" sz="2000" dirty="0">
                <a:ea typeface="Times New Roman" panose="02020603050405020304" pitchFamily="18" charset="0"/>
              </a:rPr>
              <a:t>, una empresa global de seguridad cibernética, tiene diez consejos en línea para la seguridad digital</a:t>
            </a:r>
            <a:r>
              <a:rPr lang="en-GB" sz="2000" dirty="0">
                <a:effectLst/>
                <a:ea typeface="Times New Roman" panose="02020603050405020304" pitchFamily="18" charset="0"/>
              </a:rPr>
              <a:t>.</a:t>
            </a:r>
          </a:p>
          <a:p>
            <a:pPr algn="just" fontAlgn="base">
              <a:spcAft>
                <a:spcPts val="200"/>
              </a:spcAft>
            </a:pPr>
            <a:endParaRPr lang="en-GB" sz="2000" dirty="0">
              <a:ea typeface="Times New Roman" panose="02020603050405020304" pitchFamily="18" charset="0"/>
            </a:endParaRPr>
          </a:p>
          <a:p>
            <a:pPr marL="457200" indent="-457200" algn="just" fontAlgn="base">
              <a:spcAft>
                <a:spcPts val="200"/>
              </a:spcAft>
              <a:buFont typeface="+mj-lt"/>
              <a:buAutoNum type="arabicPeriod"/>
            </a:pPr>
            <a:r>
              <a:rPr lang="es-ES" sz="2000" dirty="0">
                <a:ea typeface="Times New Roman" panose="02020603050405020304" pitchFamily="18" charset="0"/>
              </a:rPr>
              <a:t>Mantenga la información personal profesional y limitada
Mantén activada la configuración de privacidad
Practica la navegación segura
Asegúrese de que su conexión a Internet sea segura o use una conexión VPN segura
Ten cuidado con lo que descargas
Elija contraseñas seguras
Realice compras en línea desde sitios seguros
Ten cuidado con lo que publicas
Ten cuidado con quién te encuentras en línea
Mantenga su programa antivirus actualizado</a:t>
            </a:r>
            <a:endParaRPr lang="en-GB" sz="2000" dirty="0">
              <a:effectLst/>
              <a:ea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GB" sz="2000" b="0" i="0" u="none" strike="noStrike" dirty="0">
              <a:effectLst/>
              <a:latin typeface="Open Sans" panose="020B0606030504020204" pitchFamily="34" charset="0"/>
            </a:endParaRPr>
          </a:p>
        </p:txBody>
      </p:sp>
    </p:spTree>
    <p:extLst>
      <p:ext uri="{BB962C8B-B14F-4D97-AF65-F5344CB8AC3E}">
        <p14:creationId xmlns:p14="http://schemas.microsoft.com/office/powerpoint/2010/main" val="38577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err="1"/>
              <a:t>Experto</a:t>
            </a:r>
            <a:r>
              <a:rPr lang="en-US" sz="3200" dirty="0"/>
              <a:t> Digital - </a:t>
            </a:r>
            <a:r>
              <a:rPr lang="en-US" sz="3200" dirty="0" err="1"/>
              <a:t>Colaboración</a:t>
            </a:r>
            <a:endParaRPr lang="en-US"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398308" y="1500595"/>
            <a:ext cx="6165052" cy="4693261"/>
          </a:xfrm>
        </p:spPr>
        <p:txBody>
          <a:bodyPr/>
          <a:lstStyle/>
          <a:p>
            <a:pPr algn="just"/>
            <a:r>
              <a:rPr lang="es-ES" sz="2000" dirty="0">
                <a:solidFill>
                  <a:srgbClr val="000000"/>
                </a:solidFill>
              </a:rPr>
              <a:t>La colaboración ocurre cuando dos o más personas trabajan juntas para lograr un objetivo común.  En un lugar de trabajo, esto puede significar un equipo trabajando en un proyecto, algunos colegas haciendo una lluvia de ideas en una reunión, o un gerente de línea y su informe trabajando en objetivos personales</a:t>
            </a:r>
            <a:r>
              <a:rPr lang="en-GB" sz="2000" b="0" i="0" u="none" strike="noStrike" dirty="0">
                <a:solidFill>
                  <a:srgbClr val="000000"/>
                </a:solidFill>
                <a:effectLst/>
              </a:rPr>
              <a:t>.</a:t>
            </a:r>
          </a:p>
          <a:p>
            <a:pPr algn="just"/>
            <a:endParaRPr lang="en-GB" sz="2000" dirty="0">
              <a:solidFill>
                <a:srgbClr val="000000"/>
              </a:solidFill>
            </a:endParaRPr>
          </a:p>
          <a:p>
            <a:pPr algn="just"/>
            <a:r>
              <a:rPr lang="es-ES" sz="2000" dirty="0">
                <a:solidFill>
                  <a:srgbClr val="000000"/>
                </a:solidFill>
              </a:rPr>
              <a:t>El software de colaboración y las videoconferencias permiten que estas cosas sucedan para los trabajadores remotos y teletrabajadores. Es esencial que todos los empleados, ya sean de oficina o remotos, estén lo más involucrados posible en las cosas.    Como líder digital, tiene un papel fundamental en el establecimiento de la cultura y la puesta en marcha de los sistemas para garantizar que este sea el caso</a:t>
            </a:r>
            <a:r>
              <a:rPr lang="en-GB" sz="2000" dirty="0">
                <a:solidFill>
                  <a:srgbClr val="000000"/>
                </a:solidFill>
              </a:rPr>
              <a:t>. </a:t>
            </a:r>
            <a:endParaRPr lang="en-US" sz="2000" dirty="0"/>
          </a:p>
        </p:txBody>
      </p:sp>
    </p:spTree>
    <p:extLst>
      <p:ext uri="{BB962C8B-B14F-4D97-AF65-F5344CB8AC3E}">
        <p14:creationId xmlns:p14="http://schemas.microsoft.com/office/powerpoint/2010/main" val="546144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US" sz="3600" dirty="0" err="1"/>
              <a:t>Experto</a:t>
            </a:r>
            <a:r>
              <a:rPr lang="en-US" sz="3600" dirty="0"/>
              <a:t> Digital</a:t>
            </a:r>
            <a:r>
              <a:rPr lang="en-IE" dirty="0"/>
              <a:t>: </a:t>
            </a:r>
          </a:p>
          <a:p>
            <a:pPr algn="ctr">
              <a:spcBef>
                <a:spcPts val="0"/>
              </a:spcBef>
            </a:pPr>
            <a:r>
              <a:rPr lang="en-IE" dirty="0" err="1"/>
              <a:t>Reflexión</a:t>
            </a:r>
            <a:r>
              <a:rPr lang="en-IE" dirty="0"/>
              <a:t> personal</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60667" y="2299446"/>
            <a:ext cx="6685808" cy="330213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s-ES" sz="2400" dirty="0">
                <a:latin typeface="Calibri" panose="020F0502020204030204" pitchFamily="34" charset="0"/>
                <a:cs typeface="Calibri" panose="020F0502020204030204" pitchFamily="34" charset="0"/>
              </a:rPr>
              <a:t>Reflexionando sobre lo que has leído, ¿qué tan experto en tecnología digital crees que eres?</a:t>
            </a:r>
            <a:endParaRPr lang="en-IE" sz="2400" dirty="0">
              <a:latin typeface="Calibri" panose="020F0502020204030204" pitchFamily="34" charset="0"/>
              <a:cs typeface="Calibri" panose="020F0502020204030204" pitchFamily="34" charset="0"/>
            </a:endParaRPr>
          </a:p>
          <a:p>
            <a:pPr marL="457200" indent="-457200">
              <a:buAutoNum type="arabicPeriod"/>
            </a:pPr>
            <a:endParaRPr lang="en-IE" sz="2400" dirty="0">
              <a:latin typeface="Calibri" panose="020F0502020204030204" pitchFamily="34" charset="0"/>
              <a:cs typeface="Calibri" panose="020F0502020204030204" pitchFamily="34" charset="0"/>
            </a:endParaRPr>
          </a:p>
          <a:p>
            <a:pPr marL="457200" indent="-457200">
              <a:buAutoNum type="arabicPeriod"/>
            </a:pPr>
            <a:r>
              <a:rPr lang="es-ES" sz="2400" dirty="0">
                <a:latin typeface="Calibri" panose="020F0502020204030204" pitchFamily="34" charset="0"/>
                <a:cs typeface="Calibri" panose="020F0502020204030204" pitchFamily="34" charset="0"/>
              </a:rPr>
              <a:t>¿Cuál crees que es la mejor manera de plantear estas cuestiones a tu equipo y a tus colegas?</a:t>
            </a:r>
            <a:endParaRPr lang="en-I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809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SECCIÓN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703143" y="3856228"/>
            <a:ext cx="5616603" cy="972741"/>
          </a:xfrm>
        </p:spPr>
        <p:txBody>
          <a:bodyPr/>
          <a:lstStyle/>
          <a:p>
            <a:r>
              <a:rPr lang="es-ES" b="1" dirty="0"/>
              <a:t>CASOS DE ESTUDIO Y ACTIVIDADES</a:t>
            </a:r>
            <a:endParaRPr lang="en-US" b="1"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1158241" y="481728"/>
            <a:ext cx="10657840" cy="842867"/>
          </a:xfrm>
        </p:spPr>
        <p:txBody>
          <a:bodyPr/>
          <a:lstStyle/>
          <a:p>
            <a:pPr algn="r"/>
            <a:r>
              <a:rPr lang="es-ES"/>
              <a:t>Liderar una fuerza de trabajo digital - Estudios de caso</a:t>
            </a:r>
            <a:endParaRPr lang="en-US"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44</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096000" y="1806323"/>
            <a:ext cx="5720081" cy="4495623"/>
          </a:xfrm>
        </p:spPr>
        <p:txBody>
          <a:bodyPr/>
          <a:lstStyle/>
          <a:p>
            <a:r>
              <a:rPr lang="es-ES" sz="2000" dirty="0">
                <a:solidFill>
                  <a:srgbClr val="151D24"/>
                </a:solidFill>
              </a:rPr>
              <a:t>En las siguientes tres diapositivas encontrará estudios de casos que exploran diferentes aspectos del módulo</a:t>
            </a:r>
            <a:r>
              <a:rPr lang="en-US" sz="2000" dirty="0">
                <a:solidFill>
                  <a:srgbClr val="151D24"/>
                </a:solidFill>
              </a:rPr>
              <a:t>.</a:t>
            </a:r>
          </a:p>
          <a:p>
            <a:endParaRPr lang="en-US" sz="2000" dirty="0">
              <a:solidFill>
                <a:srgbClr val="151D24"/>
              </a:solidFill>
            </a:endParaRPr>
          </a:p>
          <a:p>
            <a:r>
              <a:rPr lang="es-ES" sz="2000" dirty="0">
                <a:solidFill>
                  <a:srgbClr val="151D24"/>
                </a:solidFill>
              </a:rPr>
              <a:t>Al considerarlas, hazte tres preguntas</a:t>
            </a:r>
            <a:r>
              <a:rPr lang="en-US" sz="2000" dirty="0">
                <a:solidFill>
                  <a:srgbClr val="151D24"/>
                </a:solidFill>
              </a:rPr>
              <a:t>:</a:t>
            </a:r>
          </a:p>
          <a:p>
            <a:endParaRPr lang="en-US" sz="2000" dirty="0">
              <a:solidFill>
                <a:srgbClr val="151D24"/>
              </a:solidFill>
            </a:endParaRPr>
          </a:p>
          <a:p>
            <a:pPr marL="457200" indent="-457200">
              <a:buAutoNum type="arabicPeriod"/>
            </a:pPr>
            <a:r>
              <a:rPr lang="es-ES" sz="2000" dirty="0">
                <a:solidFill>
                  <a:srgbClr val="151D24"/>
                </a:solidFill>
              </a:rPr>
              <a:t>¿Qué parte del módulo ilustran?, ¡puede ser más de una!
¿Alguno de los problemas resuena con las experiencias que has tenido?
¿Cómo habría abordado los problemas descritos?</a:t>
            </a:r>
            <a:endParaRPr lang="en-US" sz="2000" dirty="0">
              <a:solidFill>
                <a:srgbClr val="151D24"/>
              </a:solidFill>
            </a:endParaRPr>
          </a:p>
          <a:p>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20731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316116" y="492450"/>
            <a:ext cx="4951851" cy="845139"/>
          </a:xfrm>
        </p:spPr>
        <p:txBody>
          <a:bodyPr/>
          <a:lstStyle/>
          <a:p>
            <a:r>
              <a:rPr lang="en-US" dirty="0"/>
              <a:t>Caso de </a:t>
            </a:r>
            <a:r>
              <a:rPr lang="en-US" dirty="0" err="1"/>
              <a:t>Estudio</a:t>
            </a:r>
            <a:r>
              <a:rPr lang="en-US" dirty="0"/>
              <a:t> 1</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316116" y="1087120"/>
            <a:ext cx="5469484" cy="6055360"/>
          </a:xfrm>
        </p:spPr>
        <p:txBody>
          <a:bodyPr/>
          <a:lstStyle/>
          <a:p>
            <a:pPr algn="just">
              <a:spcAft>
                <a:spcPts val="1200"/>
              </a:spcAft>
            </a:pPr>
            <a:r>
              <a:rPr lang="es-ES" sz="1800" dirty="0"/>
              <a:t>Un gerente se da cuenta de que un equipo remoto en particular está experimentando una cantidad inusual de rotación de personal, algo que significa que el personal experimentado se está yendo y los costos de contratación son bastante altos</a:t>
            </a:r>
            <a:r>
              <a:rPr lang="en-US" sz="1800" dirty="0"/>
              <a:t>.</a:t>
            </a:r>
          </a:p>
          <a:p>
            <a:pPr algn="just">
              <a:spcAft>
                <a:spcPts val="1200"/>
              </a:spcAft>
            </a:pPr>
            <a:r>
              <a:rPr lang="es-ES" sz="1800" dirty="0"/>
              <a:t>En la discusión entre el jefe de equipo y su superior jerárquico, queda claro que siente que le falta la formación necesaria para la tarea y, para compensar, a menudo trabaja hasta tarde y envía correos electrónicos los fines de semana</a:t>
            </a:r>
            <a:r>
              <a:rPr lang="en-US" sz="1800" dirty="0"/>
              <a:t>.</a:t>
            </a:r>
          </a:p>
          <a:p>
            <a:pPr algn="just">
              <a:spcAft>
                <a:spcPts val="1200"/>
              </a:spcAft>
            </a:pPr>
            <a:r>
              <a:rPr lang="es-ES" sz="1800" dirty="0"/>
              <a:t>Su equipo, al no entender esto, se siente presionado a responder correos electrónicos en ese momento y cree que largas horas es la norma.  Esto ha afectado la moral y ha llevado a que el personal se vaya y otros se tomen tiempo o trabajen con estrés</a:t>
            </a:r>
            <a:r>
              <a:rPr lang="en-US" sz="1800" dirty="0"/>
              <a:t>.</a:t>
            </a:r>
          </a:p>
          <a:p>
            <a:pPr algn="just">
              <a:spcAft>
                <a:spcPts val="1200"/>
              </a:spcAft>
            </a:pPr>
            <a:r>
              <a:rPr lang="es-ES" sz="1800" dirty="0"/>
              <a:t>Se ofrece capacitación al gerente y la organización revisa sus prácticas</a:t>
            </a:r>
            <a:r>
              <a:rPr lang="en-US" sz="1800" dirty="0"/>
              <a:t>.</a:t>
            </a:r>
          </a:p>
        </p:txBody>
      </p:sp>
    </p:spTree>
    <p:extLst>
      <p:ext uri="{BB962C8B-B14F-4D97-AF65-F5344CB8AC3E}">
        <p14:creationId xmlns:p14="http://schemas.microsoft.com/office/powerpoint/2010/main" val="226289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316116" y="631410"/>
            <a:ext cx="4951851" cy="845139"/>
          </a:xfrm>
        </p:spPr>
        <p:txBody>
          <a:bodyPr/>
          <a:lstStyle/>
          <a:p>
            <a:r>
              <a:rPr lang="en-US" dirty="0"/>
              <a:t>Caso de </a:t>
            </a:r>
            <a:r>
              <a:rPr lang="en-US" dirty="0" err="1"/>
              <a:t>Estudio</a:t>
            </a:r>
            <a:r>
              <a:rPr lang="en-US" dirty="0"/>
              <a:t> 2</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316116" y="1476549"/>
            <a:ext cx="5469484" cy="4149307"/>
          </a:xfrm>
        </p:spPr>
        <p:txBody>
          <a:bodyPr/>
          <a:lstStyle/>
          <a:p>
            <a:pPr algn="just">
              <a:spcAft>
                <a:spcPts val="1200"/>
              </a:spcAft>
            </a:pPr>
            <a:r>
              <a:rPr lang="es-ES" sz="1800" dirty="0"/>
              <a:t>Una empresa recibe comentarios a través de una encuesta al personal de que la comunicación de los gerentes de línea a veces puede ser deficiente, y que esto se siente particularmente en los trabajadores remotos</a:t>
            </a:r>
            <a:r>
              <a:rPr lang="en-US" sz="1800" dirty="0"/>
              <a:t>.</a:t>
            </a:r>
          </a:p>
          <a:p>
            <a:pPr algn="just">
              <a:spcAft>
                <a:spcPts val="1200"/>
              </a:spcAft>
            </a:pPr>
            <a:r>
              <a:rPr lang="es-ES" sz="1800" dirty="0"/>
              <a:t>El equipo directivo discute esto con los representantes del personal y acuerda traer a una empresa de capacitación para impartir capacitación en habilidades de escucha activa.  La capacitación también se pone a disposición de los representantes del personal</a:t>
            </a:r>
            <a:r>
              <a:rPr lang="en-US" sz="1800" dirty="0"/>
              <a:t>.</a:t>
            </a:r>
          </a:p>
          <a:p>
            <a:pPr algn="just">
              <a:spcAft>
                <a:spcPts val="1200"/>
              </a:spcAft>
            </a:pPr>
            <a:r>
              <a:rPr lang="es-ES" sz="1800" dirty="0"/>
              <a:t>Al revisar el impacto de la capacitación seis meses después, la empresa encuentra que el ausentismo del personal ha disminuido y ha habido una reducción en el número de quejas del personal</a:t>
            </a:r>
            <a:r>
              <a:rPr lang="en-US" sz="1800" dirty="0"/>
              <a:t>.</a:t>
            </a:r>
          </a:p>
          <a:p>
            <a:pPr algn="just"/>
            <a:endParaRPr lang="en-US" sz="1800" dirty="0"/>
          </a:p>
        </p:txBody>
      </p:sp>
    </p:spTree>
    <p:extLst>
      <p:ext uri="{BB962C8B-B14F-4D97-AF65-F5344CB8AC3E}">
        <p14:creationId xmlns:p14="http://schemas.microsoft.com/office/powerpoint/2010/main" val="1631563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316116" y="963701"/>
            <a:ext cx="4951851" cy="845139"/>
          </a:xfrm>
        </p:spPr>
        <p:txBody>
          <a:bodyPr/>
          <a:lstStyle/>
          <a:p>
            <a:r>
              <a:rPr lang="en-US" dirty="0"/>
              <a:t>Caso de </a:t>
            </a:r>
            <a:r>
              <a:rPr lang="en-US" dirty="0" err="1"/>
              <a:t>Estudio</a:t>
            </a:r>
            <a:r>
              <a:rPr lang="en-US" dirty="0"/>
              <a:t> 3</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316116" y="1808840"/>
            <a:ext cx="5418684" cy="3919607"/>
          </a:xfrm>
        </p:spPr>
        <p:txBody>
          <a:bodyPr/>
          <a:lstStyle/>
          <a:p>
            <a:pPr algn="just"/>
            <a:r>
              <a:rPr lang="es-ES" sz="1800" dirty="0"/>
              <a:t>Una empresa decide implementar un mayor teletrabajo para permitir una mayor flexibilidad a su personal y así poder ahorrar en costes de oficina</a:t>
            </a:r>
            <a:r>
              <a:rPr lang="en-US" sz="1800" dirty="0"/>
              <a:t>.</a:t>
            </a:r>
          </a:p>
          <a:p>
            <a:pPr algn="just"/>
            <a:endParaRPr lang="en-US" sz="1800" dirty="0"/>
          </a:p>
          <a:p>
            <a:pPr algn="just"/>
            <a:r>
              <a:rPr lang="es-ES" sz="1800" dirty="0"/>
              <a:t>Se considera que necesitan una política para captar cómo funcionarán las cosas, y se reúne un equipo compuesto por directivos, representantes del personal afectado, Recursos Humanos y Salud Ocupacional para redactar una política</a:t>
            </a:r>
            <a:r>
              <a:rPr lang="en-US" sz="1800" dirty="0"/>
              <a:t>.</a:t>
            </a:r>
          </a:p>
          <a:p>
            <a:pPr algn="just"/>
            <a:endParaRPr lang="en-US" sz="1800" dirty="0"/>
          </a:p>
          <a:p>
            <a:pPr algn="just"/>
            <a:r>
              <a:rPr lang="es-ES" sz="1800" dirty="0"/>
              <a:t>Tras la celebración de consultas, la política es acordada conjuntamente por la dirección y el personal y es aprobada por la Junta Directiva</a:t>
            </a:r>
            <a:r>
              <a:rPr lang="en-US" sz="1800" dirty="0"/>
              <a:t>.</a:t>
            </a:r>
          </a:p>
        </p:txBody>
      </p:sp>
    </p:spTree>
    <p:extLst>
      <p:ext uri="{BB962C8B-B14F-4D97-AF65-F5344CB8AC3E}">
        <p14:creationId xmlns:p14="http://schemas.microsoft.com/office/powerpoint/2010/main" val="389573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s-ES"/>
              <a:t>Liderazgo digital: ¿Quieres saber más?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es-ES" sz="2000" dirty="0"/>
              <a:t>El concepto de liderazgo digital es todavía muy nuevo, pero el análisis bibliométrico al que se ha hecho referencia anteriormente en el material anterior proporciona una gran visión general del pensamiento actual</a:t>
            </a:r>
            <a:r>
              <a:rPr lang="en-US" sz="2000" dirty="0"/>
              <a:t>:</a:t>
            </a:r>
          </a:p>
          <a:p>
            <a:pPr marL="342900" indent="-342900">
              <a:buFont typeface="Arial" panose="020B0604020202020204" pitchFamily="34" charset="0"/>
              <a:buChar char="•"/>
            </a:pPr>
            <a:r>
              <a:rPr lang="en-GB" sz="2000" b="0" i="0" u="none" strike="noStrike" dirty="0">
                <a:solidFill>
                  <a:srgbClr val="333333"/>
                </a:solidFill>
                <a:effectLst/>
              </a:rPr>
              <a:t>Tigre, F. B., </a:t>
            </a:r>
            <a:r>
              <a:rPr lang="en-GB" sz="2000" b="0" i="0" u="none" strike="noStrike" dirty="0" err="1">
                <a:solidFill>
                  <a:srgbClr val="333333"/>
                </a:solidFill>
                <a:effectLst/>
              </a:rPr>
              <a:t>Curado</a:t>
            </a:r>
            <a:r>
              <a:rPr lang="en-GB" sz="2000" b="0" i="0" u="none" strike="noStrike" dirty="0">
                <a:solidFill>
                  <a:srgbClr val="333333"/>
                </a:solidFill>
                <a:effectLst/>
              </a:rPr>
              <a:t>, C., &amp; Henriques, P. L. (2023). Digital Leadership: A Bibliometric Analysis. </a:t>
            </a:r>
            <a:r>
              <a:rPr lang="en-GB" sz="2000" b="0" i="1" u="none" strike="noStrike" dirty="0">
                <a:solidFill>
                  <a:srgbClr val="333333"/>
                </a:solidFill>
                <a:effectLst/>
              </a:rPr>
              <a:t>Journal of Leadership &amp; Organizational Studies</a:t>
            </a:r>
            <a:r>
              <a:rPr lang="en-GB" sz="2000" b="0" i="0" u="none" strike="noStrike" dirty="0">
                <a:solidFill>
                  <a:srgbClr val="333333"/>
                </a:solidFill>
                <a:effectLst/>
              </a:rPr>
              <a:t>, </a:t>
            </a:r>
            <a:r>
              <a:rPr lang="en-GB" sz="2000" b="0" i="1" u="none" strike="noStrike" dirty="0">
                <a:solidFill>
                  <a:srgbClr val="333333"/>
                </a:solidFill>
                <a:effectLst/>
              </a:rPr>
              <a:t>30</a:t>
            </a:r>
            <a:r>
              <a:rPr lang="en-GB" sz="2000" b="0" i="0" u="none" strike="noStrike" dirty="0">
                <a:solidFill>
                  <a:srgbClr val="333333"/>
                </a:solidFill>
                <a:effectLst/>
              </a:rPr>
              <a:t>(1), 40–70. </a:t>
            </a:r>
            <a:r>
              <a:rPr lang="en-GB" sz="2000" b="0" i="0" u="sng" dirty="0">
                <a:solidFill>
                  <a:srgbClr val="006ACC"/>
                </a:solidFill>
                <a:effectLst/>
                <a:hlinkClick r:id="rId2"/>
              </a:rPr>
              <a:t>https://doi.org/10.1177/15480518221123132</a:t>
            </a:r>
            <a:endParaRPr lang="en-GB" sz="2000" b="0" i="0" u="sng" dirty="0">
              <a:solidFill>
                <a:srgbClr val="006ACC"/>
              </a:solidFill>
              <a:effectLst/>
            </a:endParaRPr>
          </a:p>
          <a:p>
            <a:endParaRPr lang="en-US" sz="2000" dirty="0"/>
          </a:p>
          <a:p>
            <a:r>
              <a:rPr lang="es-ES" sz="2000" dirty="0"/>
              <a:t>Un nuevo y excelente libro sobre liderazgo digital, que incluye un valioso enfoque en la inteligencia emocional, proporciona una inmersión mucho más profunda</a:t>
            </a:r>
            <a:r>
              <a:rPr lang="en-US" sz="2000" dirty="0"/>
              <a:t>:</a:t>
            </a:r>
          </a:p>
          <a:p>
            <a:r>
              <a:rPr lang="en-US" sz="2000" dirty="0">
                <a:hlinkClick r:id="rId3"/>
              </a:rPr>
              <a:t>https://link.springer.com/book/10.1007/978-3-658-33489-5</a:t>
            </a:r>
            <a:endParaRPr lang="en-US" sz="2000" dirty="0"/>
          </a:p>
          <a:p>
            <a:endParaRPr lang="en-US" sz="2000" dirty="0"/>
          </a:p>
          <a:p>
            <a:r>
              <a:rPr lang="es-ES" sz="2000" dirty="0"/>
              <a:t>Para una instrucción más general sobre el liderazgo, se puede encontrar un excelente punto de partida en este breve artículo de Harvard Business </a:t>
            </a:r>
            <a:r>
              <a:rPr lang="es-ES" sz="2000" dirty="0" err="1"/>
              <a:t>Review</a:t>
            </a:r>
            <a:r>
              <a:rPr lang="en-US" sz="2000" dirty="0"/>
              <a:t>:   </a:t>
            </a:r>
          </a:p>
          <a:p>
            <a:r>
              <a:rPr lang="en-US" sz="2000" dirty="0">
                <a:hlinkClick r:id="rId4"/>
              </a:rPr>
              <a:t>https://hbr.org/2004/01/understanding-leadership</a:t>
            </a:r>
            <a:endParaRPr lang="en-US" sz="2000" dirty="0"/>
          </a:p>
          <a:p>
            <a:endParaRPr lang="en-US" sz="2000" dirty="0"/>
          </a:p>
        </p:txBody>
      </p:sp>
    </p:spTree>
    <p:extLst>
      <p:ext uri="{BB962C8B-B14F-4D97-AF65-F5344CB8AC3E}">
        <p14:creationId xmlns:p14="http://schemas.microsoft.com/office/powerpoint/2010/main" val="342843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A6C9D00-A52A-4B90-4EE1-6A7E6A98B3F2}"/>
              </a:ext>
            </a:extLst>
          </p:cNvPr>
          <p:cNvSpPr txBox="1">
            <a:spLocks/>
          </p:cNvSpPr>
          <p:nvPr/>
        </p:nvSpPr>
        <p:spPr>
          <a:xfrm>
            <a:off x="537111" y="674800"/>
            <a:ext cx="11117777" cy="604245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1800" b="1" dirty="0" err="1"/>
              <a:t>Escucha</a:t>
            </a:r>
            <a:r>
              <a:rPr lang="en-US" sz="1800" b="1" dirty="0"/>
              <a:t> </a:t>
            </a:r>
            <a:r>
              <a:rPr lang="en-US" sz="1800" b="1" dirty="0" err="1"/>
              <a:t>activa</a:t>
            </a:r>
            <a:r>
              <a:rPr lang="en-US" sz="1800" b="1" dirty="0"/>
              <a:t>:  </a:t>
            </a:r>
            <a:r>
              <a:rPr lang="es-ES" sz="1800" dirty="0"/>
              <a:t>Existen excelentes recursos sobre la escucha activa.  Si tienes tiempo, hay un excelente libro de</a:t>
            </a:r>
            <a:r>
              <a:rPr lang="en-US" sz="1800" dirty="0"/>
              <a:t> Nancy Kline - </a:t>
            </a:r>
            <a:r>
              <a:rPr lang="en-US" sz="1800" i="1" dirty="0"/>
              <a:t>Time to Think: Listening to Ignite the Human Mind</a:t>
            </a:r>
            <a:r>
              <a:rPr lang="en-US" sz="1800" dirty="0"/>
              <a:t>. </a:t>
            </a:r>
            <a:r>
              <a:rPr lang="en-US" sz="1800" dirty="0">
                <a:hlinkClick r:id="rId2"/>
              </a:rPr>
              <a:t>https://www.amazon.co.uk/Time-Think-Listening-Ignite-Human/dp/0706377451</a:t>
            </a:r>
            <a:endParaRPr lang="en-US" sz="1800" dirty="0"/>
          </a:p>
          <a:p>
            <a:endParaRPr lang="en-US" sz="1800" dirty="0"/>
          </a:p>
          <a:p>
            <a:r>
              <a:rPr lang="en-US" sz="1800" b="1" dirty="0" err="1"/>
              <a:t>Inteligencia</a:t>
            </a:r>
            <a:r>
              <a:rPr lang="en-US" sz="1800" b="1" dirty="0"/>
              <a:t> </a:t>
            </a:r>
            <a:r>
              <a:rPr lang="en-US" sz="1800" b="1" dirty="0" err="1"/>
              <a:t>Emocional</a:t>
            </a:r>
            <a:r>
              <a:rPr lang="en-US" sz="1800" b="1" dirty="0"/>
              <a:t> (IE):</a:t>
            </a:r>
            <a:r>
              <a:rPr lang="en-US" sz="1800" dirty="0"/>
              <a:t> </a:t>
            </a:r>
            <a:r>
              <a:rPr lang="es-ES" sz="1800" dirty="0"/>
              <a:t>Wikipedia es un gran recurso, y esto es ciertamente cierto en el tema de la inteligencia emocional</a:t>
            </a:r>
            <a:r>
              <a:rPr lang="en-US" sz="1800" dirty="0"/>
              <a:t>. </a:t>
            </a:r>
            <a:r>
              <a:rPr lang="en-US" sz="1800" dirty="0">
                <a:hlinkClick r:id="rId3"/>
              </a:rPr>
              <a:t>https://en.wikipedia.org/wiki/Emotional_intelligence</a:t>
            </a:r>
            <a:endParaRPr lang="en-US" sz="1800" dirty="0"/>
          </a:p>
          <a:p>
            <a:r>
              <a:rPr lang="es-ES" sz="1800" dirty="0"/>
              <a:t>Si desea explorar el tema en profundidad, existen herramientas de diagnóstico de IE que lo ayudarán a comprender sus fortalezas y debilidades como base para desarrollar sus habilidades</a:t>
            </a:r>
            <a:r>
              <a:rPr lang="en-US" sz="1800" dirty="0"/>
              <a:t>.</a:t>
            </a:r>
          </a:p>
          <a:p>
            <a:endParaRPr lang="en-US" sz="1800" dirty="0"/>
          </a:p>
          <a:p>
            <a:r>
              <a:rPr lang="es-ES" sz="1800" dirty="0"/>
              <a:t>Para obtener más detalles sobre los siete consejos de Zoom para</a:t>
            </a:r>
            <a:r>
              <a:rPr lang="en-GB" sz="1800" dirty="0"/>
              <a:t> </a:t>
            </a:r>
            <a:r>
              <a:rPr lang="en-GB" sz="1800" b="1" dirty="0" err="1"/>
              <a:t>Etiqueta</a:t>
            </a:r>
            <a:r>
              <a:rPr lang="en-GB" sz="1800" b="1" dirty="0"/>
              <a:t> de </a:t>
            </a:r>
            <a:r>
              <a:rPr lang="en-GB" sz="1800" b="1" dirty="0" err="1"/>
              <a:t>Videoconferencias</a:t>
            </a:r>
            <a:r>
              <a:rPr lang="en-GB" sz="1800" dirty="0"/>
              <a:t>:  </a:t>
            </a:r>
            <a:r>
              <a:rPr lang="en-GB" sz="1800" dirty="0">
                <a:hlinkClick r:id="rId4"/>
              </a:rPr>
              <a:t>https://blog.zoom.us/video-meeting-etiquette-tips/</a:t>
            </a:r>
            <a:endParaRPr lang="en-GB" sz="1800" dirty="0"/>
          </a:p>
          <a:p>
            <a:endParaRPr lang="en-US" sz="1800" dirty="0"/>
          </a:p>
          <a:p>
            <a:r>
              <a:rPr lang="es-ES" sz="1800" dirty="0"/>
              <a:t>Para obtener más detalles sobre los consejos de </a:t>
            </a:r>
            <a:r>
              <a:rPr lang="es-ES" sz="1800" dirty="0" err="1"/>
              <a:t>Kaspersy</a:t>
            </a:r>
            <a:r>
              <a:rPr lang="es-ES" sz="1800" dirty="0"/>
              <a:t> sobre </a:t>
            </a:r>
            <a:r>
              <a:rPr lang="en-US" sz="1800" b="1" dirty="0" err="1"/>
              <a:t>Seguridad</a:t>
            </a:r>
            <a:r>
              <a:rPr lang="en-US" sz="1800" b="1" dirty="0"/>
              <a:t> Digital</a:t>
            </a:r>
            <a:r>
              <a:rPr lang="en-US" sz="1800" dirty="0"/>
              <a:t>, </a:t>
            </a:r>
            <a:r>
              <a:rPr lang="en-US" sz="1800" dirty="0">
                <a:hlinkClick r:id="rId5"/>
              </a:rPr>
              <a:t>https://usa.kaspersky.com/resource-center/preemptive-safety/top-10-internet-safety-rules-and-what-not-to-do-online</a:t>
            </a:r>
            <a:endParaRPr lang="en-US" sz="1800" dirty="0"/>
          </a:p>
          <a:p>
            <a:endParaRPr lang="en-US" sz="1800" dirty="0"/>
          </a:p>
          <a:p>
            <a:r>
              <a:rPr lang="en-US" sz="1800" b="1" dirty="0" err="1"/>
              <a:t>Presentismo</a:t>
            </a:r>
            <a:r>
              <a:rPr lang="en-US" sz="1800" b="1" dirty="0"/>
              <a:t>: </a:t>
            </a:r>
            <a:r>
              <a:rPr lang="es-ES" sz="1800" dirty="0"/>
              <a:t>El término presentismo fue acuñado originalmente por el profesor Sir </a:t>
            </a:r>
            <a:r>
              <a:rPr lang="es-ES" sz="1800" dirty="0" err="1"/>
              <a:t>Cary</a:t>
            </a:r>
            <a:r>
              <a:rPr lang="es-ES" sz="1800" dirty="0"/>
              <a:t> Cooper, profesor de Psicología Organizacional y Salud en la Universidad de California. </a:t>
            </a:r>
            <a:r>
              <a:rPr lang="en-GB" sz="1800" b="0" i="1" u="none" strike="noStrike" dirty="0">
                <a:effectLst/>
              </a:rPr>
              <a:t>Alliance Manchester Business School</a:t>
            </a:r>
            <a:r>
              <a:rPr lang="en-GB" sz="1800" b="0" i="0" u="none" strike="noStrike" dirty="0">
                <a:effectLst/>
              </a:rPr>
              <a:t>, </a:t>
            </a:r>
            <a:r>
              <a:rPr lang="es-ES" sz="1800" dirty="0"/>
              <a:t>Es reconocido como un experto líder mundial en temas de bienestar y lugar de trabajo.  Aquí está su sitio web</a:t>
            </a:r>
            <a:r>
              <a:rPr lang="en-GB" sz="1800" b="0" i="0" u="none" strike="noStrike" dirty="0">
                <a:effectLst/>
              </a:rPr>
              <a:t>:</a:t>
            </a:r>
            <a:endParaRPr lang="en-US" sz="1800" dirty="0"/>
          </a:p>
          <a:p>
            <a:r>
              <a:rPr lang="en-US" sz="1800" dirty="0">
                <a:hlinkClick r:id="rId6"/>
              </a:rPr>
              <a:t>https://www.robertsoncooper.com/blog/what-is-presenteeism/</a:t>
            </a:r>
            <a:endParaRPr lang="en-US" sz="1800" dirty="0"/>
          </a:p>
          <a:p>
            <a:endParaRPr lang="en-US" sz="1800" dirty="0"/>
          </a:p>
        </p:txBody>
      </p:sp>
    </p:spTree>
    <p:extLst>
      <p:ext uri="{BB962C8B-B14F-4D97-AF65-F5344CB8AC3E}">
        <p14:creationId xmlns:p14="http://schemas.microsoft.com/office/powerpoint/2010/main" val="180503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787550"/>
            <a:ext cx="10483431" cy="804265"/>
          </a:xfrm>
        </p:spPr>
        <p:txBody>
          <a:bodyPr/>
          <a:lstStyle/>
          <a:p>
            <a:r>
              <a:rPr lang="en-US" dirty="0" err="1"/>
              <a:t>Introducción</a:t>
            </a:r>
            <a:r>
              <a:rPr lang="en-US" dirty="0"/>
              <a:t> al </a:t>
            </a:r>
            <a:r>
              <a:rPr lang="en-US" dirty="0" err="1"/>
              <a:t>módulo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0873"/>
            <a:ext cx="10483431" cy="4439577"/>
          </a:xfrm>
        </p:spPr>
        <p:txBody>
          <a:bodyPr/>
          <a:lstStyle/>
          <a:p>
            <a:pPr algn="just">
              <a:spcBef>
                <a:spcPts val="1200"/>
              </a:spcBef>
            </a:pPr>
            <a:r>
              <a:rPr lang="en-US" sz="2000" b="1" dirty="0" err="1"/>
              <a:t>Teletrabajo</a:t>
            </a:r>
            <a:r>
              <a:rPr lang="en-US" sz="2000" b="1" dirty="0"/>
              <a:t>, </a:t>
            </a:r>
            <a:r>
              <a:rPr lang="es-ES" sz="2000" dirty="0"/>
              <a:t>también conocido como trabajo remoto o teletrabajo, se refiere a un acuerdo de trabajo en el que los empleados llevan a cabo sus responsabilidades laborales desde un lugar fuera del entorno de oficina tradicional.  Implica el uso de tecnologías digitales como computadoras, Internet y herramientas de comunicación para conectarse con colegas, acceder a información relacionada con el trabajo y realizar tareas sin la necesidad de estar físicamente presente en una oficina central.   Nos guste o no, cierto grado de teletrabajo se ha convertido en un aspecto integral de la vida de muchos profesionales</a:t>
            </a:r>
            <a:r>
              <a:rPr lang="en-US" sz="2000" dirty="0"/>
              <a:t>.</a:t>
            </a:r>
          </a:p>
          <a:p>
            <a:pPr algn="just">
              <a:spcBef>
                <a:spcPts val="1200"/>
              </a:spcBef>
            </a:pPr>
            <a:r>
              <a:rPr lang="es-ES" sz="2000" dirty="0"/>
              <a:t>El movimiento hacia el teletrabajo se ha acelerado en los últimos años, en parte debido a la pandemia de </a:t>
            </a:r>
            <a:r>
              <a:rPr lang="es-ES" sz="2000" dirty="0" err="1"/>
              <a:t>Covid</a:t>
            </a:r>
            <a:r>
              <a:rPr lang="es-ES" sz="2000" dirty="0"/>
              <a:t>, y cada vez son más los empleadores que ven que existen ventajas potenciales para su negocio y su personal.   Sin embargo, estas ventajas potenciales son solo eso, potencial, y requieren mucho más que los sistemas de TI adecuados.    También significa tener la cultura y las políticas adecuadas, establecer rutinas efectivas, garantizar el equilibrio entre el trabajo y la vida personal, mantener un sentido de inclusión, el equipo adecuado, la capacitación, el apoyo y la supervisión, todo lo cual y más requiere un gran liderazgo digital</a:t>
            </a:r>
            <a:r>
              <a:rPr lang="en-US" sz="2000" dirty="0"/>
              <a:t>. </a:t>
            </a:r>
          </a:p>
          <a:p>
            <a:pPr algn="just"/>
            <a:endParaRPr lang="en-US" sz="2000" dirty="0"/>
          </a:p>
          <a:p>
            <a:pPr algn="just"/>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dirty="0">
                <a:latin typeface="Calibri"/>
                <a:ea typeface="Calibri"/>
                <a:cs typeface="Calibri"/>
              </a:rPr>
              <a:t>07</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SECCIÓN</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QUIZ</a:t>
            </a:r>
            <a:endParaRPr lang="pl-PL" b="1" dirty="0">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22991" r="11509"/>
          <a:stretch/>
        </p:blipFill>
        <p:spPr>
          <a:xfrm>
            <a:off x="884606" y="0"/>
            <a:ext cx="3270834"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383280" y="556054"/>
            <a:ext cx="8527189" cy="890417"/>
          </a:xfrm>
        </p:spPr>
        <p:txBody>
          <a:bodyPr lIns="91440" tIns="45720" rIns="91440" bIns="45720" anchor="ctr">
            <a:noAutofit/>
          </a:bodyPr>
          <a:lstStyle/>
          <a:p>
            <a:pPr algn="r">
              <a:lnSpc>
                <a:spcPct val="90000"/>
              </a:lnSpc>
            </a:pPr>
            <a:r>
              <a:rPr lang="es-ES" sz="2800" dirty="0"/>
              <a:t>Pon a prueba lo que has aprendido: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4423941" y="1592056"/>
            <a:ext cx="7409625" cy="5077685"/>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es-ES" sz="1400" b="1" kern="100" dirty="0">
                <a:ea typeface="Calibri" panose="020F0502020204030204" pitchFamily="34" charset="0"/>
              </a:rPr>
              <a:t>¿Cuáles de las siguientes son características del Liderazgo Digital?</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Enfoque en las personas</a:t>
            </a:r>
            <a:br>
              <a:rPr lang="es-ES" sz="1400" kern="100" dirty="0">
                <a:ea typeface="Calibri" panose="020F0502020204030204" pitchFamily="34" charset="0"/>
              </a:rPr>
            </a:br>
            <a:r>
              <a:rPr lang="es-ES" sz="1400" kern="100" dirty="0">
                <a:ea typeface="Calibri" panose="020F0502020204030204" pitchFamily="34" charset="0"/>
              </a:rPr>
              <a:t>b) Experiencia técnica</a:t>
            </a:r>
            <a:br>
              <a:rPr lang="es-ES" sz="1400" kern="100" dirty="0">
                <a:ea typeface="Calibri" panose="020F0502020204030204" pitchFamily="34" charset="0"/>
              </a:rPr>
            </a:br>
            <a:r>
              <a:rPr lang="es-ES" sz="1400" kern="100" dirty="0">
                <a:ea typeface="Calibri" panose="020F0502020204030204" pitchFamily="34" charset="0"/>
              </a:rPr>
              <a:t>c) Modelo de comportamiento</a:t>
            </a:r>
            <a:br>
              <a:rPr lang="es-ES" sz="1400" kern="100" dirty="0">
                <a:ea typeface="Calibri" panose="020F0502020204030204" pitchFamily="34" charset="0"/>
              </a:rPr>
            </a:br>
            <a:r>
              <a:rPr lang="es-ES" sz="1400" kern="100" dirty="0">
                <a:ea typeface="Calibri" panose="020F0502020204030204" pitchFamily="34" charset="0"/>
              </a:rPr>
              <a:t>d) Experto digital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s-ES" sz="1400" b="1" kern="100" dirty="0">
                <a:ea typeface="Calibri" panose="020F0502020204030204" pitchFamily="34" charset="0"/>
              </a:rPr>
              <a:t>¿Cuáles de los siguientes son comportamientos positivos para modelar el comportamiento?</a:t>
            </a:r>
            <a:br>
              <a:rPr lang="es-ES" sz="1400" b="1" kern="100" dirty="0">
                <a:ea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Tomar descansos regulares frente a la pantalla</a:t>
            </a:r>
            <a:br>
              <a:rPr lang="es-ES" sz="1400" kern="100" dirty="0">
                <a:ea typeface="Calibri" panose="020F0502020204030204" pitchFamily="34" charset="0"/>
              </a:rPr>
            </a:br>
            <a:r>
              <a:rPr lang="es-ES" sz="1400" kern="100" dirty="0">
                <a:ea typeface="Calibri" panose="020F0502020204030204" pitchFamily="34" charset="0"/>
              </a:rPr>
              <a:t>b) Trabajar muchas horas </a:t>
            </a:r>
            <a:br>
              <a:rPr lang="es-ES" sz="1400" kern="100" dirty="0">
                <a:ea typeface="Calibri" panose="020F0502020204030204" pitchFamily="34" charset="0"/>
              </a:rPr>
            </a:br>
            <a:r>
              <a:rPr lang="es-ES" sz="1400" kern="100" dirty="0">
                <a:ea typeface="Calibri" panose="020F0502020204030204" pitchFamily="34" charset="0"/>
              </a:rPr>
              <a:t>c) Dejar la silla con regularidad para moverse o estirarse</a:t>
            </a:r>
            <a:br>
              <a:rPr lang="es-ES" sz="1400" kern="100" dirty="0">
                <a:ea typeface="Calibri" panose="020F0502020204030204" pitchFamily="34" charset="0"/>
              </a:rPr>
            </a:br>
            <a:r>
              <a:rPr lang="es-ES" sz="1400" kern="100" dirty="0">
                <a:ea typeface="Calibri" panose="020F0502020204030204" pitchFamily="34" charset="0"/>
              </a:rPr>
              <a:t>d) Envío de correos electrónicos los fines de semana</a:t>
            </a:r>
            <a:r>
              <a:rPr lang="en-US" sz="1400" kern="100" dirty="0">
                <a:ea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1400" b="1" kern="100" dirty="0">
                <a:ea typeface="Calibri" panose="020F0502020204030204" pitchFamily="34" charset="0"/>
              </a:rPr>
              <a:t>El </a:t>
            </a:r>
            <a:r>
              <a:rPr lang="en-US" sz="1400" b="1" kern="100" dirty="0" err="1">
                <a:ea typeface="Calibri" panose="020F0502020204030204" pitchFamily="34" charset="0"/>
              </a:rPr>
              <a:t>presentismo</a:t>
            </a:r>
            <a:r>
              <a:rPr lang="en-US" sz="1400" b="1" kern="100" dirty="0">
                <a:ea typeface="Calibri" panose="020F0502020204030204" pitchFamily="34" charset="0"/>
              </a:rPr>
              <a:t> es</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Estar en la oficina en lugar de hacerlo de forma remota</a:t>
            </a:r>
            <a:br>
              <a:rPr lang="es-ES" sz="1400" kern="100" dirty="0">
                <a:ea typeface="Calibri" panose="020F0502020204030204" pitchFamily="34" charset="0"/>
              </a:rPr>
            </a:br>
            <a:r>
              <a:rPr lang="es-ES" sz="1400" kern="100" dirty="0">
                <a:ea typeface="Calibri" panose="020F0502020204030204" pitchFamily="34" charset="0"/>
              </a:rPr>
              <a:t>b) Trabajar muchas horas y, por lo tanto, ya no es efectivo</a:t>
            </a:r>
            <a:br>
              <a:rPr lang="es-ES" sz="1400" kern="100" dirty="0">
                <a:ea typeface="Calibri" panose="020F0502020204030204" pitchFamily="34" charset="0"/>
              </a:rPr>
            </a:br>
            <a:r>
              <a:rPr lang="es-ES" sz="1400" kern="100" dirty="0">
                <a:ea typeface="Calibri" panose="020F0502020204030204" pitchFamily="34" charset="0"/>
              </a:rPr>
              <a:t>c) Estar en el trabajo cuando se está enfermo</a:t>
            </a:r>
            <a:br>
              <a:rPr lang="es-ES" sz="1400" kern="100" dirty="0">
                <a:ea typeface="Calibri" panose="020F0502020204030204" pitchFamily="34" charset="0"/>
              </a:rPr>
            </a:br>
            <a:r>
              <a:rPr lang="es-ES" sz="1400" kern="100" dirty="0">
                <a:ea typeface="Calibri" panose="020F0502020204030204" pitchFamily="34" charset="0"/>
              </a:rPr>
              <a:t>d) Llegar a la oficina muy temprano</a:t>
            </a:r>
            <a:endParaRPr lang="en-US" sz="1400" b="1" kern="100" dirty="0">
              <a:ea typeface="Calibri" panose="020F0502020204030204" pitchFamily="34" charset="0"/>
            </a:endParaRPr>
          </a:p>
          <a:p>
            <a:pPr marL="342900" lvl="0" indent="-342900">
              <a:lnSpc>
                <a:spcPct val="107000"/>
              </a:lnSpc>
              <a:spcAft>
                <a:spcPts val="600"/>
              </a:spcAft>
              <a:buFont typeface="+mj-lt"/>
              <a:buAutoNum type="arabicPeriod"/>
            </a:pPr>
            <a:r>
              <a:rPr lang="es-ES" sz="1400" b="1" kern="100" dirty="0">
                <a:ea typeface="Calibri" panose="020F0502020204030204" pitchFamily="34" charset="0"/>
              </a:rPr>
              <a:t>En comparación con el ausentismo, ¿cuáles son los costos estimados del presentismo?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Aproximadamente la mitad</a:t>
            </a:r>
            <a:br>
              <a:rPr lang="es-ES" sz="1400" kern="100" dirty="0">
                <a:ea typeface="Calibri" panose="020F0502020204030204" pitchFamily="34" charset="0"/>
              </a:rPr>
            </a:br>
            <a:r>
              <a:rPr lang="es-ES" sz="1400" kern="100" dirty="0">
                <a:ea typeface="Calibri" panose="020F0502020204030204" pitchFamily="34" charset="0"/>
              </a:rPr>
              <a:t>b) Más o menos lo mismo</a:t>
            </a:r>
            <a:br>
              <a:rPr lang="es-ES" sz="1400" kern="100" dirty="0">
                <a:ea typeface="Calibri" panose="020F0502020204030204" pitchFamily="34" charset="0"/>
              </a:rPr>
            </a:br>
            <a:r>
              <a:rPr lang="es-ES" sz="1400" kern="100" dirty="0">
                <a:ea typeface="Calibri" panose="020F0502020204030204" pitchFamily="34" charset="0"/>
              </a:rPr>
              <a:t>c) Alrededor del doble</a:t>
            </a:r>
            <a:br>
              <a:rPr lang="es-ES" sz="1400" kern="100" dirty="0">
                <a:ea typeface="Calibri" panose="020F0502020204030204" pitchFamily="34" charset="0"/>
              </a:rPr>
            </a:br>
            <a:r>
              <a:rPr lang="es-ES" sz="1400" kern="100" dirty="0">
                <a:ea typeface="Calibri" panose="020F0502020204030204" pitchFamily="34" charset="0"/>
              </a:rPr>
              <a:t>d) Cuatro veces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Tree>
    <p:extLst>
      <p:ext uri="{BB962C8B-B14F-4D97-AF65-F5344CB8AC3E}">
        <p14:creationId xmlns:p14="http://schemas.microsoft.com/office/powerpoint/2010/main" val="1844295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r="7509"/>
          <a:stretch/>
        </p:blipFill>
        <p:spPr>
          <a:xfrm flipH="1">
            <a:off x="7174906" y="0"/>
            <a:ext cx="4618786"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7943052" cy="842867"/>
          </a:xfrm>
        </p:spPr>
        <p:txBody>
          <a:bodyPr lIns="91440" tIns="45720" rIns="91440" bIns="45720" anchor="ctr">
            <a:normAutofit/>
          </a:bodyPr>
          <a:lstStyle/>
          <a:p>
            <a:pPr>
              <a:lnSpc>
                <a:spcPct val="90000"/>
              </a:lnSpc>
            </a:pPr>
            <a:r>
              <a:rPr lang="es-ES" sz="3200" dirty="0"/>
              <a:t>Pon a prueba lo que has aprendido </a:t>
            </a:r>
            <a:r>
              <a:rPr lang="en-US" sz="3200" dirty="0"/>
              <a:t>- ¡QUIZ!</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381760"/>
            <a:ext cx="6472619" cy="5359822"/>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es-ES" sz="1400" b="1" kern="100" dirty="0">
                <a:ea typeface="Calibri" panose="020F0502020204030204" pitchFamily="34" charset="0"/>
              </a:rPr>
              <a:t>¿Cuál de los siguientes NO es un componente central de la Inteligencia Emocional?</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a:t>
            </a:r>
            <a:r>
              <a:rPr lang="es-ES" sz="1400" kern="100" dirty="0">
                <a:ea typeface="Calibri" panose="020F0502020204030204" pitchFamily="34" charset="0"/>
              </a:rPr>
              <a:t>) Empatía</a:t>
            </a:r>
            <a:br>
              <a:rPr lang="es-ES" sz="1400" kern="100" dirty="0">
                <a:ea typeface="Calibri" panose="020F0502020204030204" pitchFamily="34" charset="0"/>
              </a:rPr>
            </a:br>
            <a:r>
              <a:rPr lang="es-ES" sz="1400" kern="100" dirty="0">
                <a:ea typeface="Calibri" panose="020F0502020204030204" pitchFamily="34" charset="0"/>
              </a:rPr>
              <a:t>b) Comunicación efectiva</a:t>
            </a:r>
            <a:br>
              <a:rPr lang="es-ES" sz="1400" kern="100" dirty="0">
                <a:ea typeface="Calibri" panose="020F0502020204030204" pitchFamily="34" charset="0"/>
              </a:rPr>
            </a:br>
            <a:r>
              <a:rPr lang="es-ES" sz="1400" kern="100" dirty="0">
                <a:ea typeface="Calibri" panose="020F0502020204030204" pitchFamily="34" charset="0"/>
              </a:rPr>
              <a:t>c) Conciencia de sí mismo</a:t>
            </a:r>
            <a:br>
              <a:rPr lang="es-ES" sz="1400" kern="100" dirty="0">
                <a:ea typeface="Calibri" panose="020F0502020204030204" pitchFamily="34" charset="0"/>
              </a:rPr>
            </a:br>
            <a:r>
              <a:rPr lang="es-ES" sz="1400" kern="100" dirty="0">
                <a:ea typeface="Calibri" panose="020F0502020204030204" pitchFamily="34" charset="0"/>
              </a:rPr>
              <a:t>d) Buen sentido del humor</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s-ES" sz="1400" b="1" kern="100" dirty="0">
                <a:ea typeface="Calibri" panose="020F0502020204030204" pitchFamily="34" charset="0"/>
              </a:rPr>
              <a:t>Después de identificar los peligros y determinar los riesgos, ¿qué viene después?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Elimina el riesgo</a:t>
            </a:r>
            <a:br>
              <a:rPr lang="es-ES" sz="1400" kern="100" dirty="0">
                <a:ea typeface="Calibri" panose="020F0502020204030204" pitchFamily="34" charset="0"/>
              </a:rPr>
            </a:br>
            <a:r>
              <a:rPr lang="es-ES" sz="1400" kern="100" dirty="0">
                <a:ea typeface="Calibri" panose="020F0502020204030204" pitchFamily="34" charset="0"/>
              </a:rPr>
              <a:t>b) Registrar y gestionar el riesgo</a:t>
            </a:r>
            <a:br>
              <a:rPr lang="es-ES" sz="1400" kern="100" dirty="0">
                <a:ea typeface="Calibri" panose="020F0502020204030204" pitchFamily="34" charset="0"/>
              </a:rPr>
            </a:br>
            <a:r>
              <a:rPr lang="es-ES" sz="1400" kern="100" dirty="0">
                <a:ea typeface="Calibri" panose="020F0502020204030204" pitchFamily="34" charset="0"/>
              </a:rPr>
              <a:t>c) Eliminar o, si no es posible, controlar el riesgo</a:t>
            </a:r>
            <a:br>
              <a:rPr lang="es-ES" sz="1400" kern="100" dirty="0">
                <a:ea typeface="Calibri" panose="020F0502020204030204" pitchFamily="34" charset="0"/>
              </a:rPr>
            </a:br>
            <a:r>
              <a:rPr lang="es-ES" sz="1400" kern="100" dirty="0">
                <a:ea typeface="Calibri" panose="020F0502020204030204" pitchFamily="34" charset="0"/>
              </a:rPr>
              <a:t>d) Controlar el riesgo</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s-ES" sz="1400" b="1" kern="100" dirty="0">
                <a:ea typeface="Calibri" panose="020F0502020204030204" pitchFamily="34" charset="0"/>
              </a:rPr>
              <a:t>Tu Reputación Digital Profesional es</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Separado de mi vida digital personal.</a:t>
            </a:r>
            <a:br>
              <a:rPr lang="es-ES" sz="1400" kern="100" dirty="0">
                <a:ea typeface="Calibri" panose="020F0502020204030204" pitchFamily="34" charset="0"/>
              </a:rPr>
            </a:br>
            <a:r>
              <a:rPr lang="es-ES" sz="1400" kern="100" dirty="0">
                <a:ea typeface="Calibri" panose="020F0502020204030204" pitchFamily="34" charset="0"/>
              </a:rPr>
              <a:t>b) Influenciado por toda mi huella digital.</a:t>
            </a:r>
            <a:br>
              <a:rPr lang="es-ES" sz="1400" kern="100" dirty="0">
                <a:ea typeface="Calibri" panose="020F0502020204030204" pitchFamily="34" charset="0"/>
              </a:rPr>
            </a:br>
            <a:r>
              <a:rPr lang="es-ES" sz="1400" kern="100" dirty="0">
                <a:ea typeface="Calibri" panose="020F0502020204030204" pitchFamily="34" charset="0"/>
              </a:rPr>
              <a:t>c) Algo relevante solo para el equipo de Marketing</a:t>
            </a:r>
            <a:br>
              <a:rPr lang="es-ES" sz="1400" kern="100" dirty="0">
                <a:ea typeface="Calibri" panose="020F0502020204030204" pitchFamily="34" charset="0"/>
              </a:rPr>
            </a:br>
            <a:r>
              <a:rPr lang="es-ES" sz="1400" kern="100" dirty="0">
                <a:ea typeface="Calibri" panose="020F0502020204030204" pitchFamily="34" charset="0"/>
              </a:rPr>
              <a:t>d) No es algo de lo que deba preocuparme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s-ES" sz="1400" b="1" kern="100" dirty="0">
                <a:ea typeface="Calibri" panose="020F0502020204030204" pitchFamily="34" charset="0"/>
              </a:rPr>
              <a:t>¿Cuáles de estas cosas te ayudan a mantenerte seguro en línea?</a:t>
            </a:r>
            <a:r>
              <a:rPr lang="en-US" sz="1400" b="1" kern="100" dirty="0">
                <a:ea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Elegir contraseñas seguras.</a:t>
            </a:r>
            <a:br>
              <a:rPr lang="es-ES" sz="1400" kern="100" dirty="0">
                <a:ea typeface="Calibri" panose="020F0502020204030204" pitchFamily="34" charset="0"/>
              </a:rPr>
            </a:br>
            <a:r>
              <a:rPr lang="es-ES" sz="1400" kern="100" dirty="0">
                <a:ea typeface="Calibri" panose="020F0502020204030204" pitchFamily="34" charset="0"/>
              </a:rPr>
              <a:t>b) Realizar compras únicamente en sitios seguros.</a:t>
            </a:r>
            <a:br>
              <a:rPr lang="es-ES" sz="1400" kern="100" dirty="0">
                <a:ea typeface="Calibri" panose="020F0502020204030204" pitchFamily="34" charset="0"/>
              </a:rPr>
            </a:br>
            <a:r>
              <a:rPr lang="es-ES" sz="1400" kern="100" dirty="0">
                <a:ea typeface="Calibri" panose="020F0502020204030204" pitchFamily="34" charset="0"/>
              </a:rPr>
              <a:t>c) Mantener activada la configuración de privacidad.</a:t>
            </a:r>
            <a:br>
              <a:rPr lang="es-ES" sz="1400" kern="100" dirty="0">
                <a:ea typeface="Calibri" panose="020F0502020204030204" pitchFamily="34" charset="0"/>
              </a:rPr>
            </a:br>
            <a:r>
              <a:rPr lang="es-ES" sz="1400" kern="100" dirty="0">
                <a:ea typeface="Calibri" panose="020F0502020204030204" pitchFamily="34" charset="0"/>
              </a:rPr>
              <a:t>d) Mantener actualizado el software antivirus</a:t>
            </a:r>
            <a:r>
              <a:rPr lang="en-US" sz="14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gn="r">
              <a:lnSpc>
                <a:spcPct val="90000"/>
              </a:lnSpc>
            </a:pPr>
            <a:r>
              <a:rPr lang="es-ES" sz="2800" dirty="0"/>
              <a:t>Pon a prueba lo que has aprendido: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864664"/>
            <a:ext cx="5519942" cy="4105830"/>
          </a:xfrm>
        </p:spPr>
        <p:txBody>
          <a:bodyPr lIns="91440" tIns="45720" rIns="91440" bIns="45720" numCol="1" spcCol="288000" anchor="t">
            <a:noAutofit/>
          </a:bodyPr>
          <a:lstStyle/>
          <a:p>
            <a:pPr>
              <a:lnSpc>
                <a:spcPct val="107000"/>
              </a:lnSpc>
              <a:spcAft>
                <a:spcPts val="800"/>
              </a:spcAft>
            </a:pP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Correct</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answers</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   a, c &amp;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   a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   b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   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All</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four</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235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38494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705350" y="221963"/>
            <a:ext cx="6962043" cy="842867"/>
          </a:xfrm>
        </p:spPr>
        <p:txBody>
          <a:bodyPr/>
          <a:lstStyle/>
          <a:p>
            <a:pPr algn="r"/>
            <a:r>
              <a:rPr lang="en-US"/>
              <a:t>Liderazgo Digital y Teletrabajo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68401"/>
            <a:ext cx="5574211" cy="4932050"/>
          </a:xfrm>
        </p:spPr>
        <p:txBody>
          <a:bodyPr/>
          <a:lstStyle/>
          <a:p>
            <a:pPr algn="just">
              <a:spcBef>
                <a:spcPts val="1200"/>
              </a:spcBef>
            </a:pPr>
            <a:r>
              <a:rPr lang="es-ES" sz="2000" dirty="0">
                <a:solidFill>
                  <a:srgbClr val="000000"/>
                </a:solidFill>
              </a:rPr>
              <a:t>Aunque el concepto de liderazgo digital es relativamente nuevo, se basa en la teoría general del liderazgo</a:t>
            </a:r>
            <a:r>
              <a:rPr lang="en-GB" sz="2000" b="0" i="0" u="none" strike="noStrike" dirty="0">
                <a:solidFill>
                  <a:srgbClr val="000000"/>
                </a:solidFill>
                <a:effectLst/>
              </a:rPr>
              <a:t>.</a:t>
            </a:r>
            <a:endParaRPr lang="en-GB" sz="2000" dirty="0">
              <a:solidFill>
                <a:srgbClr val="000000"/>
              </a:solidFill>
            </a:endParaRPr>
          </a:p>
          <a:p>
            <a:pPr algn="just">
              <a:spcBef>
                <a:spcPts val="1200"/>
              </a:spcBef>
            </a:pPr>
            <a:r>
              <a:rPr lang="es-ES" sz="2000" dirty="0">
                <a:solidFill>
                  <a:srgbClr val="000000"/>
                </a:solidFill>
              </a:rPr>
              <a:t>Fue definida por primera vez por </a:t>
            </a:r>
            <a:r>
              <a:rPr lang="es-ES" sz="2000" dirty="0" err="1">
                <a:solidFill>
                  <a:srgbClr val="000000"/>
                </a:solidFill>
              </a:rPr>
              <a:t>Aviolo</a:t>
            </a:r>
            <a:r>
              <a:rPr lang="es-ES" sz="2000" dirty="0">
                <a:solidFill>
                  <a:srgbClr val="000000"/>
                </a:solidFill>
              </a:rPr>
              <a:t> en el año 2000 como un "proceso de transformación social en el que la tecnología de la información avanzada media con el fin de afectar los modales, actitudes, emociones, pensamientos y comportamientos de individuos, grupos y/u organizaciones</a:t>
            </a:r>
            <a:r>
              <a:rPr lang="en-GB" sz="2000" b="0" i="0" u="none" strike="noStrike" dirty="0">
                <a:solidFill>
                  <a:srgbClr val="000000"/>
                </a:solidFill>
                <a:effectLst/>
              </a:rPr>
              <a:t>.”</a:t>
            </a:r>
            <a:endParaRPr lang="en-GB" sz="2000" dirty="0">
              <a:solidFill>
                <a:srgbClr val="000000"/>
              </a:solidFill>
            </a:endParaRPr>
          </a:p>
          <a:p>
            <a:pPr algn="just">
              <a:spcBef>
                <a:spcPts val="1200"/>
              </a:spcBef>
            </a:pPr>
            <a:r>
              <a:rPr lang="es-ES" sz="2000" dirty="0">
                <a:solidFill>
                  <a:srgbClr val="000000"/>
                </a:solidFill>
              </a:rPr>
              <a:t>Esta definición es importante, ya que apunta a mucho más que las habilidades técnicas "duras" necesarias para introducir un nuevo sistema de TI y una comprensión profunda de las oportunidades y los riesgos.  También destaca la necesidad de contar con personas y habilidades organizativas "más suaves" y, a menudo, más desafiantes</a:t>
            </a:r>
            <a:r>
              <a:rPr lang="en-GB" sz="2000" dirty="0">
                <a:solidFill>
                  <a:srgbClr val="000000"/>
                </a:solidFill>
              </a:rPr>
              <a:t>.   </a:t>
            </a:r>
            <a:endParaRPr lang="en-GB" sz="2000" b="0" i="0" u="none" strike="noStrike" dirty="0">
              <a:solidFill>
                <a:srgbClr val="000000"/>
              </a:solidFill>
              <a:effectLst/>
            </a:endParaRPr>
          </a:p>
          <a:p>
            <a:pPr algn="just">
              <a:spcBef>
                <a:spcPts val="1200"/>
              </a:spcBef>
            </a:pPr>
            <a:endParaRPr lang="en-US" sz="2000" dirty="0"/>
          </a:p>
          <a:p>
            <a:pPr algn="just">
              <a:spcBef>
                <a:spcPts val="1200"/>
              </a:spcBef>
            </a:pPr>
            <a:endParaRPr lang="en-US" sz="2000" b="1" dirty="0"/>
          </a:p>
          <a:p>
            <a:pPr algn="just">
              <a:spcBef>
                <a:spcPts val="1200"/>
              </a:spcBef>
            </a:pPr>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a:t>Teletrabajo/Trabajo Remoto</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16732" y="4549407"/>
            <a:ext cx="6299028" cy="1782921"/>
          </a:xfrm>
        </p:spPr>
        <p:txBody>
          <a:bodyPr/>
          <a:lstStyle/>
          <a:p>
            <a:pPr algn="just"/>
            <a:r>
              <a:rPr lang="es-ES" sz="2000" dirty="0"/>
              <a:t>Un curso de formación corto no puede abarcarlo todo, pero puede cubrir con creces lo esencial, sobre todo porque nos centramos en el teletrabajo.  También se proporcionarán enlaces en cada sección si desea obtener más información.</a:t>
            </a:r>
          </a:p>
        </p:txBody>
      </p:sp>
      <p:sp>
        <p:nvSpPr>
          <p:cNvPr id="4" name="TextBox 3">
            <a:extLst>
              <a:ext uri="{FF2B5EF4-FFF2-40B4-BE49-F238E27FC236}">
                <a16:creationId xmlns:a16="http://schemas.microsoft.com/office/drawing/2014/main" id="{14BEB9D1-03C0-10AC-7794-C31790482003}"/>
              </a:ext>
            </a:extLst>
          </p:cNvPr>
          <p:cNvSpPr txBox="1"/>
          <p:nvPr/>
        </p:nvSpPr>
        <p:spPr>
          <a:xfrm>
            <a:off x="416732" y="1541697"/>
            <a:ext cx="3686804" cy="3170099"/>
          </a:xfrm>
          <a:prstGeom prst="rect">
            <a:avLst/>
          </a:prstGeom>
          <a:noFill/>
        </p:spPr>
        <p:txBody>
          <a:bodyPr wrap="square" rtlCol="0">
            <a:spAutoFit/>
          </a:bodyPr>
          <a:lstStyle/>
          <a:p>
            <a:pPr algn="just"/>
            <a:r>
              <a:rPr lang="es-ES" sz="2000" dirty="0">
                <a:latin typeface="Calibri" panose="020F0502020204030204" pitchFamily="34" charset="0"/>
                <a:cs typeface="Calibri" panose="020F0502020204030204" pitchFamily="34" charset="0"/>
              </a:rPr>
              <a:t>Un análisis bibliométrico de Digital </a:t>
            </a:r>
            <a:r>
              <a:rPr lang="es-ES" sz="2000" dirty="0" err="1">
                <a:latin typeface="Calibri" panose="020F0502020204030204" pitchFamily="34" charset="0"/>
                <a:cs typeface="Calibri" panose="020F0502020204030204" pitchFamily="34" charset="0"/>
              </a:rPr>
              <a:t>Leadership</a:t>
            </a:r>
            <a:r>
              <a:rPr lang="es-ES" sz="2000" dirty="0">
                <a:latin typeface="Calibri" panose="020F0502020204030204" pitchFamily="34" charset="0"/>
                <a:cs typeface="Calibri" panose="020F0502020204030204" pitchFamily="34" charset="0"/>
              </a:rPr>
              <a:t> (Tigre et al, 2023) que analizó 79 artículos en revistas revisadas por pares identificó cuatro características básicas requeridas de los líderes digitales.  Esto proporciona un excelente modelo para ayudarnos a pensar en el Liderazgo Digital</a:t>
            </a:r>
            <a:r>
              <a:rPr lang="en-GB" sz="2000" i="0" u="none" strike="noStrike" dirty="0">
                <a:effectLst/>
                <a:latin typeface="Calibri" panose="020F0502020204030204" pitchFamily="34" charset="0"/>
                <a:cs typeface="Calibri" panose="020F0502020204030204" pitchFamily="34" charset="0"/>
              </a:rPr>
              <a:t>.</a:t>
            </a:r>
          </a:p>
          <a:p>
            <a:pPr algn="l"/>
            <a:endParaRPr lang="en-GB" sz="2000" dirty="0">
              <a:latin typeface="Calibri" panose="020F0502020204030204" pitchFamily="34" charset="0"/>
              <a:cs typeface="Calibri" panose="020F0502020204030204" pitchFamily="34" charset="0"/>
            </a:endParaRPr>
          </a:p>
        </p:txBody>
      </p:sp>
      <p:grpSp>
        <p:nvGrpSpPr>
          <p:cNvPr id="11" name="Grupo 10">
            <a:extLst>
              <a:ext uri="{FF2B5EF4-FFF2-40B4-BE49-F238E27FC236}">
                <a16:creationId xmlns:a16="http://schemas.microsoft.com/office/drawing/2014/main" id="{EF086339-12B0-CDE9-3EE0-884BCA07CE88}"/>
              </a:ext>
            </a:extLst>
          </p:cNvPr>
          <p:cNvGrpSpPr/>
          <p:nvPr/>
        </p:nvGrpSpPr>
        <p:grpSpPr>
          <a:xfrm>
            <a:off x="4236772" y="1740456"/>
            <a:ext cx="2429912" cy="2357251"/>
            <a:chOff x="4085113" y="1828800"/>
            <a:chExt cx="2429912" cy="2357251"/>
          </a:xfrm>
        </p:grpSpPr>
        <p:sp>
          <p:nvSpPr>
            <p:cNvPr id="7" name="Oval 6">
              <a:extLst>
                <a:ext uri="{FF2B5EF4-FFF2-40B4-BE49-F238E27FC236}">
                  <a16:creationId xmlns:a16="http://schemas.microsoft.com/office/drawing/2014/main" id="{B8ED81CD-EDA2-3067-D471-59FE7C2E41C5}"/>
                </a:ext>
              </a:extLst>
            </p:cNvPr>
            <p:cNvSpPr/>
            <p:nvPr/>
          </p:nvSpPr>
          <p:spPr>
            <a:xfrm>
              <a:off x="4085113" y="1828800"/>
              <a:ext cx="2429912" cy="2357251"/>
            </a:xfrm>
            <a:prstGeom prst="ellipse">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9DAA83F4-9E8D-F529-0433-5140B6B05969}"/>
                </a:ext>
              </a:extLst>
            </p:cNvPr>
            <p:cNvCxnSpPr>
              <a:stCxn id="7" idx="0"/>
              <a:endCxn id="7" idx="4"/>
            </p:cNvCxnSpPr>
            <p:nvPr/>
          </p:nvCxnSpPr>
          <p:spPr>
            <a:xfrm>
              <a:off x="5300069" y="1828800"/>
              <a:ext cx="0" cy="2357251"/>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1136808D-5A08-D166-FF86-77A98CE3D786}"/>
                </a:ext>
              </a:extLst>
            </p:cNvPr>
            <p:cNvCxnSpPr>
              <a:stCxn id="7" idx="2"/>
              <a:endCxn id="7" idx="6"/>
            </p:cNvCxnSpPr>
            <p:nvPr/>
          </p:nvCxnSpPr>
          <p:spPr>
            <a:xfrm>
              <a:off x="4085113" y="3007426"/>
              <a:ext cx="242991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AE73C4-D173-91B7-D25D-C9FD5EE1D9DB}"/>
                </a:ext>
              </a:extLst>
            </p:cNvPr>
            <p:cNvSpPr/>
            <p:nvPr/>
          </p:nvSpPr>
          <p:spPr>
            <a:xfrm>
              <a:off x="4856872" y="2582655"/>
              <a:ext cx="872837" cy="83905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2BD0C6C-8CAC-DBC1-AADF-8D1E2818BA60}"/>
                </a:ext>
              </a:extLst>
            </p:cNvPr>
            <p:cNvSpPr txBox="1"/>
            <p:nvPr/>
          </p:nvSpPr>
          <p:spPr>
            <a:xfrm>
              <a:off x="4268922" y="2167961"/>
              <a:ext cx="971484" cy="461665"/>
            </a:xfrm>
            <a:prstGeom prst="rect">
              <a:avLst/>
            </a:prstGeom>
            <a:noFill/>
          </p:spPr>
          <p:txBody>
            <a:bodyPr wrap="none" rtlCol="0">
              <a:spAutoFit/>
            </a:bodyPr>
            <a:lstStyle/>
            <a:p>
              <a:pPr algn="ctr"/>
              <a:r>
                <a:rPr lang="en-GB" sz="1200" b="1" dirty="0" err="1">
                  <a:solidFill>
                    <a:srgbClr val="7030A0"/>
                  </a:solidFill>
                  <a:latin typeface="Calibri" panose="020F0502020204030204" pitchFamily="34" charset="0"/>
                  <a:cs typeface="Calibri" panose="020F0502020204030204" pitchFamily="34" charset="0"/>
                </a:rPr>
                <a:t>Enfoque</a:t>
              </a:r>
              <a:r>
                <a:rPr lang="en-GB" sz="1200" b="1" dirty="0">
                  <a:solidFill>
                    <a:srgbClr val="7030A0"/>
                  </a:solidFill>
                  <a:latin typeface="Calibri" panose="020F0502020204030204" pitchFamily="34" charset="0"/>
                  <a:cs typeface="Calibri" panose="020F0502020204030204" pitchFamily="34" charset="0"/>
                </a:rPr>
                <a:t> a</a:t>
              </a:r>
              <a:br>
                <a:rPr lang="en-GB" sz="1200" b="1" dirty="0">
                  <a:solidFill>
                    <a:srgbClr val="7030A0"/>
                  </a:solidFill>
                  <a:latin typeface="Calibri" panose="020F0502020204030204" pitchFamily="34" charset="0"/>
                  <a:cs typeface="Calibri" panose="020F0502020204030204" pitchFamily="34" charset="0"/>
                </a:rPr>
              </a:br>
              <a:r>
                <a:rPr lang="en-GB" sz="1200" b="1" dirty="0">
                  <a:solidFill>
                    <a:srgbClr val="7030A0"/>
                  </a:solidFill>
                  <a:latin typeface="Calibri" panose="020F0502020204030204" pitchFamily="34" charset="0"/>
                  <a:cs typeface="Calibri" panose="020F0502020204030204" pitchFamily="34" charset="0"/>
                </a:rPr>
                <a:t>las personas</a:t>
              </a:r>
            </a:p>
          </p:txBody>
        </p:sp>
        <p:sp>
          <p:nvSpPr>
            <p:cNvPr id="14" name="TextBox 13">
              <a:extLst>
                <a:ext uri="{FF2B5EF4-FFF2-40B4-BE49-F238E27FC236}">
                  <a16:creationId xmlns:a16="http://schemas.microsoft.com/office/drawing/2014/main" id="{90617B16-4D9A-AD81-9D6D-4B3658532D54}"/>
                </a:ext>
              </a:extLst>
            </p:cNvPr>
            <p:cNvSpPr txBox="1"/>
            <p:nvPr/>
          </p:nvSpPr>
          <p:spPr>
            <a:xfrm>
              <a:off x="5488164" y="3374534"/>
              <a:ext cx="680123" cy="461665"/>
            </a:xfrm>
            <a:prstGeom prst="rect">
              <a:avLst/>
            </a:prstGeom>
            <a:noFill/>
          </p:spPr>
          <p:txBody>
            <a:bodyPr wrap="none" rtlCol="0">
              <a:spAutoFit/>
            </a:bodyPr>
            <a:lstStyle/>
            <a:p>
              <a:pPr algn="ctr"/>
              <a:r>
                <a:rPr lang="en-GB" sz="1200" b="1" dirty="0" err="1">
                  <a:solidFill>
                    <a:srgbClr val="7030A0"/>
                  </a:solidFill>
                  <a:latin typeface="Calibri" panose="020F0502020204030204" pitchFamily="34" charset="0"/>
                  <a:cs typeface="Calibri" panose="020F0502020204030204" pitchFamily="34" charset="0"/>
                </a:rPr>
                <a:t>Experto</a:t>
              </a:r>
              <a:endParaRPr lang="en-GB" sz="1200" b="1" dirty="0">
                <a:solidFill>
                  <a:srgbClr val="7030A0"/>
                </a:solidFill>
                <a:latin typeface="Calibri" panose="020F0502020204030204" pitchFamily="34" charset="0"/>
                <a:cs typeface="Calibri" panose="020F0502020204030204" pitchFamily="34" charset="0"/>
              </a:endParaRPr>
            </a:p>
            <a:p>
              <a:pPr algn="ctr"/>
              <a:r>
                <a:rPr lang="en-GB" sz="1200" b="1" dirty="0">
                  <a:solidFill>
                    <a:srgbClr val="7030A0"/>
                  </a:solidFill>
                  <a:latin typeface="Calibri" panose="020F0502020204030204" pitchFamily="34" charset="0"/>
                  <a:cs typeface="Calibri" panose="020F0502020204030204" pitchFamily="34" charset="0"/>
                </a:rPr>
                <a:t>Digital</a:t>
              </a:r>
            </a:p>
          </p:txBody>
        </p:sp>
        <p:sp>
          <p:nvSpPr>
            <p:cNvPr id="15" name="TextBox 14">
              <a:extLst>
                <a:ext uri="{FF2B5EF4-FFF2-40B4-BE49-F238E27FC236}">
                  <a16:creationId xmlns:a16="http://schemas.microsoft.com/office/drawing/2014/main" id="{3C2861BA-DB9D-BE00-2B47-5CD70C4E9BF9}"/>
                </a:ext>
              </a:extLst>
            </p:cNvPr>
            <p:cNvSpPr txBox="1"/>
            <p:nvPr/>
          </p:nvSpPr>
          <p:spPr>
            <a:xfrm>
              <a:off x="4286267" y="3374739"/>
              <a:ext cx="936795" cy="461665"/>
            </a:xfrm>
            <a:prstGeom prst="rect">
              <a:avLst/>
            </a:prstGeom>
            <a:noFill/>
          </p:spPr>
          <p:txBody>
            <a:bodyPr wrap="none" rtlCol="0">
              <a:spAutoFit/>
            </a:bodyPr>
            <a:lstStyle/>
            <a:p>
              <a:pPr algn="ctr"/>
              <a:r>
                <a:rPr lang="en-GB" sz="1200" b="1" dirty="0" err="1">
                  <a:solidFill>
                    <a:srgbClr val="7030A0"/>
                  </a:solidFill>
                  <a:latin typeface="Calibri" panose="020F0502020204030204" pitchFamily="34" charset="0"/>
                  <a:cs typeface="Calibri" panose="020F0502020204030204" pitchFamily="34" charset="0"/>
                </a:rPr>
                <a:t>Orientación</a:t>
              </a:r>
              <a:endParaRPr lang="en-GB" sz="1200" b="1" dirty="0">
                <a:solidFill>
                  <a:srgbClr val="7030A0"/>
                </a:solidFill>
                <a:latin typeface="Calibri" panose="020F0502020204030204" pitchFamily="34" charset="0"/>
                <a:cs typeface="Calibri" panose="020F0502020204030204" pitchFamily="34" charset="0"/>
              </a:endParaRPr>
            </a:p>
            <a:p>
              <a:pPr algn="ctr"/>
              <a:r>
                <a:rPr lang="en-GB" sz="1200" b="1" dirty="0">
                  <a:solidFill>
                    <a:srgbClr val="7030A0"/>
                  </a:solidFill>
                  <a:latin typeface="Calibri" panose="020F0502020204030204" pitchFamily="34" charset="0"/>
                  <a:cs typeface="Calibri" panose="020F0502020204030204" pitchFamily="34" charset="0"/>
                </a:rPr>
                <a:t>Futura</a:t>
              </a:r>
            </a:p>
          </p:txBody>
        </p:sp>
        <p:sp>
          <p:nvSpPr>
            <p:cNvPr id="16" name="TextBox 15">
              <a:extLst>
                <a:ext uri="{FF2B5EF4-FFF2-40B4-BE49-F238E27FC236}">
                  <a16:creationId xmlns:a16="http://schemas.microsoft.com/office/drawing/2014/main" id="{22AC1D28-5E19-30F6-3FAA-6661CE7308AE}"/>
                </a:ext>
              </a:extLst>
            </p:cNvPr>
            <p:cNvSpPr txBox="1"/>
            <p:nvPr/>
          </p:nvSpPr>
          <p:spPr>
            <a:xfrm>
              <a:off x="5267269" y="2199611"/>
              <a:ext cx="1191352" cy="430887"/>
            </a:xfrm>
            <a:prstGeom prst="rect">
              <a:avLst/>
            </a:prstGeom>
            <a:noFill/>
          </p:spPr>
          <p:txBody>
            <a:bodyPr wrap="none" rtlCol="0">
              <a:spAutoFit/>
            </a:bodyPr>
            <a:lstStyle/>
            <a:p>
              <a:r>
                <a:rPr lang="en-GB" sz="1100" b="1" dirty="0" err="1">
                  <a:solidFill>
                    <a:srgbClr val="7030A0"/>
                  </a:solidFill>
                  <a:latin typeface="Calibri" panose="020F0502020204030204" pitchFamily="34" charset="0"/>
                  <a:cs typeface="Calibri" panose="020F0502020204030204" pitchFamily="34" charset="0"/>
                </a:rPr>
                <a:t>Modelo</a:t>
              </a:r>
              <a:r>
                <a:rPr lang="en-GB" sz="1100" b="1" dirty="0">
                  <a:solidFill>
                    <a:srgbClr val="7030A0"/>
                  </a:solidFill>
                  <a:latin typeface="Calibri" panose="020F0502020204030204" pitchFamily="34" charset="0"/>
                  <a:cs typeface="Calibri" panose="020F0502020204030204" pitchFamily="34" charset="0"/>
                </a:rPr>
                <a:t> de</a:t>
              </a:r>
            </a:p>
            <a:p>
              <a:r>
                <a:rPr lang="en-GB" sz="1100" b="1" dirty="0" err="1">
                  <a:solidFill>
                    <a:srgbClr val="7030A0"/>
                  </a:solidFill>
                  <a:latin typeface="Calibri" panose="020F0502020204030204" pitchFamily="34" charset="0"/>
                  <a:cs typeface="Calibri" panose="020F0502020204030204" pitchFamily="34" charset="0"/>
                </a:rPr>
                <a:t>Comportamiento</a:t>
              </a:r>
              <a:endParaRPr lang="en-GB" sz="1100" b="1" dirty="0">
                <a:solidFill>
                  <a:srgbClr val="7030A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89FA975-87FD-79D2-5EA3-3566103E253D}"/>
                </a:ext>
              </a:extLst>
            </p:cNvPr>
            <p:cNvSpPr txBox="1"/>
            <p:nvPr/>
          </p:nvSpPr>
          <p:spPr>
            <a:xfrm>
              <a:off x="4902181" y="2785428"/>
              <a:ext cx="791307" cy="461665"/>
            </a:xfrm>
            <a:prstGeom prst="rect">
              <a:avLst/>
            </a:prstGeom>
            <a:noFill/>
          </p:spPr>
          <p:txBody>
            <a:bodyPr wrap="none" rtlCol="0">
              <a:spAutoFit/>
            </a:bodyPr>
            <a:lstStyle/>
            <a:p>
              <a:pPr algn="ctr"/>
              <a:r>
                <a:rPr lang="en-GB" sz="1200" b="1" dirty="0" err="1">
                  <a:solidFill>
                    <a:schemeClr val="bg1"/>
                  </a:solidFill>
                  <a:latin typeface="Calibri" panose="020F0502020204030204" pitchFamily="34" charset="0"/>
                  <a:cs typeface="Calibri" panose="020F0502020204030204" pitchFamily="34" charset="0"/>
                </a:rPr>
                <a:t>Liderazgo</a:t>
              </a:r>
              <a:r>
                <a:rPr lang="en-GB" sz="1200" b="1" dirty="0">
                  <a:solidFill>
                    <a:schemeClr val="bg1"/>
                  </a:solidFill>
                  <a:latin typeface="Calibri" panose="020F0502020204030204" pitchFamily="34" charset="0"/>
                  <a:cs typeface="Calibri" panose="020F0502020204030204" pitchFamily="34" charset="0"/>
                </a:rPr>
                <a:t>
 Digital</a:t>
              </a:r>
            </a:p>
          </p:txBody>
        </p:sp>
      </p:grpSp>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4" y="624248"/>
            <a:ext cx="10483431" cy="804265"/>
          </a:xfrm>
        </p:spPr>
        <p:txBody>
          <a:bodyPr/>
          <a:lstStyle/>
          <a:p>
            <a:r>
              <a:rPr lang="en-IE"/>
              <a:t>Liderazgo Digital y Teletrabajo</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854280" y="1611170"/>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918110" y="1568655"/>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906909" y="1611170"/>
            <a:ext cx="4509689" cy="169277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Enfoque</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en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las personas</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Esto incluye características como la comunicación efectiva y las habilidades de escucha, la inteligencia emocional y la construcción de relaciones basadas en la confianza</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940228" y="1700720"/>
            <a:ext cx="4598842" cy="1600438"/>
          </a:xfrm>
          <a:prstGeom prst="rect">
            <a:avLst/>
          </a:prstGeom>
          <a:noFill/>
        </p:spPr>
        <p:txBody>
          <a:bodyPr wrap="square" rtlCol="0">
            <a:spAutoFit/>
          </a:bodyPr>
          <a:lstStyle/>
          <a:p>
            <a:pPr algn="ctr">
              <a:spcAft>
                <a:spcPts val="1200"/>
              </a:spcAft>
            </a:pP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Modelo</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comportamiento</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Se trata de dar un buen ejemplo a los demás a través de la modelización del comportamiento esperado.
Se ocupa de la ética personal y de mostrar adaptabilidad, integridad y autenticidad</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IE" dirty="0"/>
          </a:p>
        </p:txBody>
      </p:sp>
      <p:sp>
        <p:nvSpPr>
          <p:cNvPr id="3" name="Rectangle: Rounded Corners 3">
            <a:extLst>
              <a:ext uri="{FF2B5EF4-FFF2-40B4-BE49-F238E27FC236}">
                <a16:creationId xmlns:a16="http://schemas.microsoft.com/office/drawing/2014/main" id="{7A122604-C1A2-58F1-6233-5DDAE51517E2}"/>
              </a:ext>
            </a:extLst>
          </p:cNvPr>
          <p:cNvSpPr/>
          <p:nvPr/>
        </p:nvSpPr>
        <p:spPr>
          <a:xfrm>
            <a:off x="6957760" y="3836907"/>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4">
            <a:extLst>
              <a:ext uri="{FF2B5EF4-FFF2-40B4-BE49-F238E27FC236}">
                <a16:creationId xmlns:a16="http://schemas.microsoft.com/office/drawing/2014/main" id="{6BD6813F-B2DE-3F63-C4D7-41128BB80AD0}"/>
              </a:ext>
            </a:extLst>
          </p:cNvPr>
          <p:cNvSpPr/>
          <p:nvPr/>
        </p:nvSpPr>
        <p:spPr>
          <a:xfrm>
            <a:off x="939198" y="3836907"/>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9A7D4EF0-7BAB-BA1F-954D-8A0E91E7D510}"/>
              </a:ext>
            </a:extLst>
          </p:cNvPr>
          <p:cNvSpPr txBox="1"/>
          <p:nvPr/>
        </p:nvSpPr>
        <p:spPr>
          <a:xfrm>
            <a:off x="7094920" y="3917476"/>
            <a:ext cx="4409440" cy="1446550"/>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Experto</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Digital</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Esto incluye tener las habilidades para mantenerse seguro, mantener una reputación digital positiva y colaborar de manera efectiva en el mundo digital</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IE" dirty="0"/>
          </a:p>
        </p:txBody>
      </p:sp>
      <p:sp>
        <p:nvSpPr>
          <p:cNvPr id="11" name="TextBox 10">
            <a:extLst>
              <a:ext uri="{FF2B5EF4-FFF2-40B4-BE49-F238E27FC236}">
                <a16:creationId xmlns:a16="http://schemas.microsoft.com/office/drawing/2014/main" id="{04FB755F-D1DD-4D23-83C3-A521AF2A1BAD}"/>
              </a:ext>
            </a:extLst>
          </p:cNvPr>
          <p:cNvSpPr txBox="1"/>
          <p:nvPr/>
        </p:nvSpPr>
        <p:spPr>
          <a:xfrm>
            <a:off x="939198" y="3917476"/>
            <a:ext cx="4598842" cy="1890197"/>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Orientación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Futura</a:t>
            </a: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Esto es tener un enfoque a largo plazo en lo positivo
resultados para la organización.  Incluye pensar en la promoción de la salud y el bienestar del personal, incluso a través de políticas en el lugar de trabajo</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bg1"/>
              </a:solidFill>
            </a:endParaRPr>
          </a:p>
          <a:p>
            <a:pPr algn="ctr"/>
            <a:endParaRPr lang="en-IE" dirty="0"/>
          </a:p>
        </p:txBody>
      </p:sp>
    </p:spTree>
    <p:extLst>
      <p:ext uri="{BB962C8B-B14F-4D97-AF65-F5344CB8AC3E}">
        <p14:creationId xmlns:p14="http://schemas.microsoft.com/office/powerpoint/2010/main" val="27036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a:t>Liderazgo Digital: 
Reflexión personal</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931459"/>
            <a:ext cx="6685808" cy="2871827"/>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3237567" y="3114496"/>
            <a:ext cx="5863328" cy="2505751"/>
          </a:xfrm>
          <a:prstGeom prst="rect">
            <a:avLst/>
          </a:prstGeom>
          <a:noFill/>
        </p:spPr>
        <p:txBody>
          <a:bodyPr wrap="square" rtlCol="0">
            <a:spAutoFit/>
          </a:bodyPr>
          <a:lstStyle/>
          <a:p>
            <a:pPr marL="457200" indent="-457200">
              <a:buFont typeface="+mj-lt"/>
              <a:buAutoNum type="arabicPeriod"/>
            </a:pPr>
            <a:r>
              <a:rPr lang="es-ES" sz="2400" dirty="0">
                <a:solidFill>
                  <a:schemeClr val="bg1"/>
                </a:solidFill>
                <a:latin typeface="Calibri" panose="020F0502020204030204" pitchFamily="34" charset="0"/>
                <a:ea typeface="Calibri" panose="020F0502020204030204" pitchFamily="34" charset="0"/>
                <a:cs typeface="Calibri" panose="020F0502020204030204" pitchFamily="34" charset="0"/>
              </a:rPr>
              <a:t>Piensa en ejemplos que hayas visto de cómo tus colegas han demostrado estas características</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s-ES" sz="2400" dirty="0">
                <a:solidFill>
                  <a:schemeClr val="bg1"/>
                </a:solidFill>
                <a:latin typeface="Calibri" panose="020F0502020204030204" pitchFamily="34" charset="0"/>
                <a:cs typeface="Calibri" panose="020F0502020204030204" pitchFamily="34" charset="0"/>
              </a:rPr>
              <a:t>¿Dónde crees que se encuentran tus propias fortalezas y debilidades?</a:t>
            </a:r>
            <a:endParaRPr lang="en-US" sz="2400" dirty="0">
              <a:solidFill>
                <a:schemeClr val="bg1"/>
              </a:solidFill>
              <a:latin typeface="Calibri" panose="020F0502020204030204" pitchFamily="34" charset="0"/>
              <a:cs typeface="Calibri" panose="020F0502020204030204" pitchFamily="34" charset="0"/>
            </a:endParaRPr>
          </a:p>
          <a:p>
            <a:pPr marL="342900" indent="-342900">
              <a:buFont typeface="+mj-lt"/>
              <a:buAutoNum type="arabicPeriod"/>
            </a:pPr>
            <a:endParaRPr lang="en-IE" dirty="0"/>
          </a:p>
        </p:txBody>
      </p:sp>
    </p:spTree>
    <p:extLst>
      <p:ext uri="{BB962C8B-B14F-4D97-AF65-F5344CB8AC3E}">
        <p14:creationId xmlns:p14="http://schemas.microsoft.com/office/powerpoint/2010/main" val="314938264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purl.org/dc/elements/1.1/"/>
    <ds:schemaRef ds:uri="http://purl.org/dc/dcmitype/"/>
    <ds:schemaRef ds:uri="http://schemas.openxmlformats.org/package/2006/metadata/core-properties"/>
    <ds:schemaRef ds:uri="876de33e-aaa5-4507-9b92-b84e676ded0d"/>
    <ds:schemaRef ds:uri="http://schemas.microsoft.com/office/infopath/2007/PartnerControls"/>
    <ds:schemaRef ds:uri="http://www.w3.org/XML/1998/namespace"/>
    <ds:schemaRef ds:uri="http://schemas.microsoft.com/office/2006/documentManagement/types"/>
    <ds:schemaRef ds:uri="ef88797d-310b-4d46-ad9c-0c23fa0c8d4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14401</TotalTime>
  <Words>5288</Words>
  <Application>Microsoft Office PowerPoint</Application>
  <PresentationFormat>Widescreen</PresentationFormat>
  <Paragraphs>318</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Google Sans</vt:lpstr>
      <vt:lpstr>Montserrat</vt:lpstr>
      <vt:lpstr>NationalBook</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413</cp:revision>
  <dcterms:created xsi:type="dcterms:W3CDTF">2021-06-15T11:45:52Z</dcterms:created>
  <dcterms:modified xsi:type="dcterms:W3CDTF">2024-02-12T09:26:23Z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