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7"/>
  </p:notesMasterIdLst>
  <p:handoutMasterIdLst>
    <p:handoutMasterId r:id="rId28"/>
  </p:handoutMasterIdLst>
  <p:sldIdLst>
    <p:sldId id="680" r:id="rId5"/>
    <p:sldId id="681" r:id="rId6"/>
    <p:sldId id="682" r:id="rId7"/>
    <p:sldId id="673" r:id="rId8"/>
    <p:sldId id="689" r:id="rId9"/>
    <p:sldId id="687" r:id="rId10"/>
    <p:sldId id="674" r:id="rId11"/>
    <p:sldId id="258" r:id="rId12"/>
    <p:sldId id="690" r:id="rId13"/>
    <p:sldId id="691" r:id="rId14"/>
    <p:sldId id="693" r:id="rId15"/>
    <p:sldId id="688" r:id="rId16"/>
    <p:sldId id="675" r:id="rId17"/>
    <p:sldId id="692" r:id="rId18"/>
    <p:sldId id="694" r:id="rId19"/>
    <p:sldId id="695" r:id="rId20"/>
    <p:sldId id="696" r:id="rId21"/>
    <p:sldId id="697" r:id="rId22"/>
    <p:sldId id="698" r:id="rId23"/>
    <p:sldId id="699" r:id="rId24"/>
    <p:sldId id="700" r:id="rId25"/>
    <p:sldId id="677" r:id="rId26"/>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54A2"/>
    <a:srgbClr val="B79974"/>
    <a:srgbClr val="305C6F"/>
    <a:srgbClr val="7C946D"/>
    <a:srgbClr val="94A2A2"/>
    <a:srgbClr val="151D24"/>
    <a:srgbClr val="005744"/>
    <a:srgbClr val="567780"/>
    <a:srgbClr val="0E1011"/>
    <a:srgbClr val="1A65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53" autoAdjust="0"/>
    <p:restoredTop sz="93934"/>
  </p:normalViewPr>
  <p:slideViewPr>
    <p:cSldViewPr snapToGrid="0" snapToObjects="1">
      <p:cViewPr varScale="1">
        <p:scale>
          <a:sx n="62" d="100"/>
          <a:sy n="62" d="100"/>
        </p:scale>
        <p:origin x="2394" y="96"/>
      </p:cViewPr>
      <p:guideLst/>
    </p:cSldViewPr>
  </p:slideViewPr>
  <p:notesTextViewPr>
    <p:cViewPr>
      <p:scale>
        <a:sx n="1" d="1"/>
        <a:sy n="1" d="1"/>
      </p:scale>
      <p:origin x="0" y="0"/>
    </p:cViewPr>
  </p:notesTextViewPr>
  <p:sorterViewPr>
    <p:cViewPr>
      <p:scale>
        <a:sx n="74" d="100"/>
        <a:sy n="74" d="100"/>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3/26/2024</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3/26/2024</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Modifica degli stili del testo Master</a:t>
            </a:r>
          </a:p>
          <a:p>
            <a:pPr lvl="1"/>
            <a:r>
              <a:rPr lang="en-US"/>
              <a:t>Secondo livello</a:t>
            </a:r>
          </a:p>
          <a:p>
            <a:pPr lvl="2"/>
            <a:r>
              <a:rPr lang="en-US"/>
              <a:t>Terzo livello</a:t>
            </a:r>
          </a:p>
          <a:p>
            <a:pPr lvl="3"/>
            <a:r>
              <a:rPr lang="en-US"/>
              <a:t>Quarto livello</a:t>
            </a:r>
          </a:p>
          <a:p>
            <a:pPr lvl="4"/>
            <a:r>
              <a:rPr lang="en-US"/>
              <a:t>Quinto livello</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4793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64948" y="2272049"/>
            <a:ext cx="7488314" cy="703820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654A2"/>
          </a:solidFill>
          <a:ln w="30808"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F3F488F6-365D-09E7-13C6-45CA03B56FA5}"/>
              </a:ext>
            </a:extLst>
          </p:cNvPr>
          <p:cNvSpPr>
            <a:spLocks noGrp="1"/>
          </p:cNvSpPr>
          <p:nvPr>
            <p:ph type="pic" sz="quarter" idx="17"/>
          </p:nvPr>
        </p:nvSpPr>
        <p:spPr>
          <a:xfrm>
            <a:off x="6413" y="2044932"/>
            <a:ext cx="4975531" cy="7768959"/>
          </a:xfrm>
          <a:custGeom>
            <a:avLst/>
            <a:gdLst>
              <a:gd name="connsiteX0" fmla="*/ 0 w 4975531"/>
              <a:gd name="connsiteY0" fmla="*/ 0 h 7768959"/>
              <a:gd name="connsiteX1" fmla="*/ 4975531 w 4975531"/>
              <a:gd name="connsiteY1" fmla="*/ 0 h 7768959"/>
              <a:gd name="connsiteX2" fmla="*/ 4975531 w 4975531"/>
              <a:gd name="connsiteY2" fmla="*/ 1371135 h 7768959"/>
              <a:gd name="connsiteX3" fmla="*/ 2772740 w 4975531"/>
              <a:gd name="connsiteY3" fmla="*/ 1371135 h 7768959"/>
              <a:gd name="connsiteX4" fmla="*/ 2772740 w 4975531"/>
              <a:gd name="connsiteY4" fmla="*/ 2035209 h 7768959"/>
              <a:gd name="connsiteX5" fmla="*/ 2662889 w 4975531"/>
              <a:gd name="connsiteY5" fmla="*/ 2035209 h 7768959"/>
              <a:gd name="connsiteX6" fmla="*/ 2662889 w 4975531"/>
              <a:gd name="connsiteY6" fmla="*/ 3655723 h 7768959"/>
              <a:gd name="connsiteX7" fmla="*/ 2772740 w 4975531"/>
              <a:gd name="connsiteY7" fmla="*/ 3655723 h 7768959"/>
              <a:gd name="connsiteX8" fmla="*/ 2772740 w 4975531"/>
              <a:gd name="connsiteY8" fmla="*/ 5231431 h 7768959"/>
              <a:gd name="connsiteX9" fmla="*/ 4975531 w 4975531"/>
              <a:gd name="connsiteY9" fmla="*/ 5231431 h 7768959"/>
              <a:gd name="connsiteX10" fmla="*/ 4975531 w 4975531"/>
              <a:gd name="connsiteY10" fmla="*/ 7768959 h 7768959"/>
              <a:gd name="connsiteX11" fmla="*/ 0 w 4975531"/>
              <a:gd name="connsiteY11" fmla="*/ 7768959 h 776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531" h="7768959">
                <a:moveTo>
                  <a:pt x="0" y="0"/>
                </a:moveTo>
                <a:lnTo>
                  <a:pt x="4975531" y="0"/>
                </a:lnTo>
                <a:lnTo>
                  <a:pt x="4975531" y="1371135"/>
                </a:lnTo>
                <a:lnTo>
                  <a:pt x="2772740" y="1371135"/>
                </a:lnTo>
                <a:lnTo>
                  <a:pt x="2772740" y="2035209"/>
                </a:lnTo>
                <a:lnTo>
                  <a:pt x="2662889" y="2035209"/>
                </a:lnTo>
                <a:lnTo>
                  <a:pt x="2662889" y="3655723"/>
                </a:lnTo>
                <a:lnTo>
                  <a:pt x="2772740" y="3655723"/>
                </a:lnTo>
                <a:lnTo>
                  <a:pt x="2772740" y="5231431"/>
                </a:lnTo>
                <a:lnTo>
                  <a:pt x="4975531" y="5231431"/>
                </a:lnTo>
                <a:lnTo>
                  <a:pt x="4975531" y="7768959"/>
                </a:lnTo>
                <a:lnTo>
                  <a:pt x="0" y="7768959"/>
                </a:lnTo>
                <a:close/>
              </a:path>
            </a:pathLst>
          </a:custGeom>
          <a:solidFill>
            <a:schemeClr val="bg1">
              <a:lumMod val="85000"/>
            </a:schemeClr>
          </a:solidFill>
          <a:ln>
            <a:noFill/>
          </a:ln>
        </p:spPr>
        <p:txBody>
          <a:bodyPr wrap="square">
            <a:noAutofit/>
          </a:bodyPr>
          <a:lstStyle>
            <a:lvl1pPr marL="0" indent="0">
              <a:buNone/>
              <a:defRPr>
                <a:latin typeface="Calibri" panose="020F0502020204030204" pitchFamily="34" charset="0"/>
                <a:cs typeface="Calibri" panose="020F0502020204030204" pitchFamily="34" charset="0"/>
              </a:defRPr>
            </a:lvl1pPr>
          </a:lstStyle>
          <a:p>
            <a:endParaRPr lang="en-US" dirty="0"/>
          </a:p>
        </p:txBody>
      </p:sp>
      <p:sp>
        <p:nvSpPr>
          <p:cNvPr id="51" name="Freeform 50">
            <a:extLst>
              <a:ext uri="{FF2B5EF4-FFF2-40B4-BE49-F238E27FC236}">
                <a16:creationId xmlns:a16="http://schemas.microsoft.com/office/drawing/2014/main" id="{E812F8E7-BAF9-B147-B2C0-3294755EE631}"/>
              </a:ext>
            </a:extLst>
          </p:cNvPr>
          <p:cNvSpPr/>
          <p:nvPr userDrawn="1"/>
        </p:nvSpPr>
        <p:spPr>
          <a:xfrm>
            <a:off x="2779154" y="3416067"/>
            <a:ext cx="4780521" cy="386029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FFFFFF"/>
          </a:solidFill>
          <a:ln w="3080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45CB594-EF1B-1E49-B85A-DF587B3EBFFF}"/>
              </a:ext>
            </a:extLst>
          </p:cNvPr>
          <p:cNvSpPr/>
          <p:nvPr userDrawn="1"/>
        </p:nvSpPr>
        <p:spPr>
          <a:xfrm rot="16200000">
            <a:off x="2011428" y="4738018"/>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27A8425-B90A-4347-AF48-00C1D5CC2D28}"/>
              </a:ext>
            </a:extLst>
          </p:cNvPr>
          <p:cNvSpPr/>
          <p:nvPr/>
        </p:nvSpPr>
        <p:spPr>
          <a:xfrm>
            <a:off x="3299813" y="3942471"/>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3344644" y="4183865"/>
            <a:ext cx="4003808" cy="1112797"/>
          </a:xfrm>
        </p:spPr>
        <p:txBody>
          <a:bodyPr anchor="t">
            <a:noAutofit/>
          </a:bodyPr>
          <a:lstStyle>
            <a:lvl1pPr marL="0" indent="0" algn="l">
              <a:lnSpc>
                <a:spcPts val="3940"/>
              </a:lnSpc>
              <a:spcBef>
                <a:spcPts val="0"/>
              </a:spcBef>
              <a:buNone/>
              <a:defRPr sz="4200" b="0"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DIGI WORK WELL</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3327373" y="5698588"/>
            <a:ext cx="4003808" cy="1402195"/>
          </a:xfrm>
        </p:spPr>
        <p:txBody>
          <a:bodyPr anchor="t">
            <a:noAutofit/>
          </a:bodyPr>
          <a:lstStyle>
            <a:lvl1pPr marL="0" indent="0" algn="l">
              <a:lnSpc>
                <a:spcPct val="100000"/>
              </a:lnSpc>
              <a:spcBef>
                <a:spcPts val="0"/>
              </a:spcBef>
              <a:buNone/>
              <a:defRPr sz="18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Digital Wellbeing in the Workplace</a:t>
            </a:r>
          </a:p>
        </p:txBody>
      </p:sp>
      <p:grpSp>
        <p:nvGrpSpPr>
          <p:cNvPr id="3" name="Graphic 4">
            <a:extLst>
              <a:ext uri="{FF2B5EF4-FFF2-40B4-BE49-F238E27FC236}">
                <a16:creationId xmlns:a16="http://schemas.microsoft.com/office/drawing/2014/main" id="{DA2F0F26-F0D0-0096-5A26-9EC073925947}"/>
              </a:ext>
            </a:extLst>
          </p:cNvPr>
          <p:cNvGrpSpPr/>
          <p:nvPr userDrawn="1"/>
        </p:nvGrpSpPr>
        <p:grpSpPr>
          <a:xfrm>
            <a:off x="556411" y="802033"/>
            <a:ext cx="3223426" cy="1038328"/>
            <a:chOff x="4174748" y="2524509"/>
            <a:chExt cx="3708092" cy="1194448"/>
          </a:xfrm>
        </p:grpSpPr>
        <p:sp>
          <p:nvSpPr>
            <p:cNvPr id="4" name="Freeform 3">
              <a:extLst>
                <a:ext uri="{FF2B5EF4-FFF2-40B4-BE49-F238E27FC236}">
                  <a16:creationId xmlns:a16="http://schemas.microsoft.com/office/drawing/2014/main" id="{2D583D99-EE25-D57D-7102-7A5B6398AC76}"/>
                </a:ext>
              </a:extLst>
            </p:cNvPr>
            <p:cNvSpPr/>
            <p:nvPr/>
          </p:nvSpPr>
          <p:spPr>
            <a:xfrm>
              <a:off x="5347310" y="2524509"/>
              <a:ext cx="2532019" cy="886571"/>
            </a:xfrm>
            <a:custGeom>
              <a:avLst/>
              <a:gdLst>
                <a:gd name="connsiteX0" fmla="*/ 354385 w 2532019"/>
                <a:gd name="connsiteY0" fmla="*/ 195885 h 886571"/>
                <a:gd name="connsiteX1" fmla="*/ 157233 w 2532019"/>
                <a:gd name="connsiteY1" fmla="*/ 396249 h 886571"/>
                <a:gd name="connsiteX2" fmla="*/ 2444 w 2532019"/>
                <a:gd name="connsiteY2" fmla="*/ 396249 h 886571"/>
                <a:gd name="connsiteX3" fmla="*/ 2444 w 2532019"/>
                <a:gd name="connsiteY3" fmla="*/ 2036 h 886571"/>
                <a:gd name="connsiteX4" fmla="*/ 157233 w 2532019"/>
                <a:gd name="connsiteY4" fmla="*/ 2036 h 886571"/>
                <a:gd name="connsiteX5" fmla="*/ 354385 w 2532019"/>
                <a:gd name="connsiteY5" fmla="*/ 195885 h 886571"/>
                <a:gd name="connsiteX6" fmla="*/ 75765 w 2532019"/>
                <a:gd name="connsiteY6" fmla="*/ 325389 h 886571"/>
                <a:gd name="connsiteX7" fmla="*/ 157233 w 2532019"/>
                <a:gd name="connsiteY7" fmla="*/ 325389 h 886571"/>
                <a:gd name="connsiteX8" fmla="*/ 281064 w 2532019"/>
                <a:gd name="connsiteY8" fmla="*/ 195885 h 886571"/>
                <a:gd name="connsiteX9" fmla="*/ 157233 w 2532019"/>
                <a:gd name="connsiteY9" fmla="*/ 72897 h 886571"/>
                <a:gd name="connsiteX10" fmla="*/ 75765 w 2532019"/>
                <a:gd name="connsiteY10" fmla="*/ 72897 h 886571"/>
                <a:gd name="connsiteX11" fmla="*/ 75765 w 2532019"/>
                <a:gd name="connsiteY11" fmla="*/ 325389 h 886571"/>
                <a:gd name="connsiteX12" fmla="*/ 473328 w 2532019"/>
                <a:gd name="connsiteY12" fmla="*/ 40317 h 886571"/>
                <a:gd name="connsiteX13" fmla="*/ 391860 w 2532019"/>
                <a:gd name="connsiteY13" fmla="*/ 40317 h 886571"/>
                <a:gd name="connsiteX14" fmla="*/ 473328 w 2532019"/>
                <a:gd name="connsiteY14" fmla="*/ 40317 h 886571"/>
                <a:gd name="connsiteX15" fmla="*/ 398377 w 2532019"/>
                <a:gd name="connsiteY15" fmla="*/ 117694 h 886571"/>
                <a:gd name="connsiteX16" fmla="*/ 398377 w 2532019"/>
                <a:gd name="connsiteY16" fmla="*/ 397064 h 886571"/>
                <a:gd name="connsiteX17" fmla="*/ 466810 w 2532019"/>
                <a:gd name="connsiteY17" fmla="*/ 397064 h 886571"/>
                <a:gd name="connsiteX18" fmla="*/ 466810 w 2532019"/>
                <a:gd name="connsiteY18" fmla="*/ 117694 h 886571"/>
                <a:gd name="connsiteX19" fmla="*/ 398377 w 2532019"/>
                <a:gd name="connsiteY19" fmla="*/ 117694 h 886571"/>
                <a:gd name="connsiteX20" fmla="*/ 915698 w 2532019"/>
                <a:gd name="connsiteY20" fmla="*/ 40317 h 886571"/>
                <a:gd name="connsiteX21" fmla="*/ 834230 w 2532019"/>
                <a:gd name="connsiteY21" fmla="*/ 40317 h 886571"/>
                <a:gd name="connsiteX22" fmla="*/ 915698 w 2532019"/>
                <a:gd name="connsiteY22" fmla="*/ 40317 h 886571"/>
                <a:gd name="connsiteX23" fmla="*/ 840748 w 2532019"/>
                <a:gd name="connsiteY23" fmla="*/ 117694 h 886571"/>
                <a:gd name="connsiteX24" fmla="*/ 840748 w 2532019"/>
                <a:gd name="connsiteY24" fmla="*/ 397064 h 886571"/>
                <a:gd name="connsiteX25" fmla="*/ 909181 w 2532019"/>
                <a:gd name="connsiteY25" fmla="*/ 397064 h 886571"/>
                <a:gd name="connsiteX26" fmla="*/ 909181 w 2532019"/>
                <a:gd name="connsiteY26" fmla="*/ 117694 h 886571"/>
                <a:gd name="connsiteX27" fmla="*/ 840748 w 2532019"/>
                <a:gd name="connsiteY27" fmla="*/ 117694 h 886571"/>
                <a:gd name="connsiteX28" fmla="*/ 796755 w 2532019"/>
                <a:gd name="connsiteY28" fmla="*/ 250456 h 886571"/>
                <a:gd name="connsiteX29" fmla="*/ 767427 w 2532019"/>
                <a:gd name="connsiteY29" fmla="*/ 168192 h 886571"/>
                <a:gd name="connsiteX30" fmla="*/ 767427 w 2532019"/>
                <a:gd name="connsiteY30" fmla="*/ 168192 h 886571"/>
                <a:gd name="connsiteX31" fmla="*/ 758465 w 2532019"/>
                <a:gd name="connsiteY31" fmla="*/ 98146 h 886571"/>
                <a:gd name="connsiteX32" fmla="*/ 747874 w 2532019"/>
                <a:gd name="connsiteY32" fmla="*/ 90001 h 886571"/>
                <a:gd name="connsiteX33" fmla="*/ 720175 w 2532019"/>
                <a:gd name="connsiteY33" fmla="*/ 125024 h 886571"/>
                <a:gd name="connsiteX34" fmla="*/ 656631 w 2532019"/>
                <a:gd name="connsiteY34" fmla="*/ 109549 h 886571"/>
                <a:gd name="connsiteX35" fmla="*/ 518135 w 2532019"/>
                <a:gd name="connsiteY35" fmla="*/ 280592 h 886571"/>
                <a:gd name="connsiteX36" fmla="*/ 656631 w 2532019"/>
                <a:gd name="connsiteY36" fmla="*/ 390548 h 886571"/>
                <a:gd name="connsiteX37" fmla="*/ 727507 w 2532019"/>
                <a:gd name="connsiteY37" fmla="*/ 446747 h 886571"/>
                <a:gd name="connsiteX38" fmla="*/ 656631 w 2532019"/>
                <a:gd name="connsiteY38" fmla="*/ 506205 h 886571"/>
                <a:gd name="connsiteX39" fmla="*/ 593900 w 2532019"/>
                <a:gd name="connsiteY39" fmla="*/ 477698 h 886571"/>
                <a:gd name="connsiteX40" fmla="*/ 583310 w 2532019"/>
                <a:gd name="connsiteY40" fmla="*/ 445933 h 886571"/>
                <a:gd name="connsiteX41" fmla="*/ 583310 w 2532019"/>
                <a:gd name="connsiteY41" fmla="*/ 445933 h 886571"/>
                <a:gd name="connsiteX42" fmla="*/ 514062 w 2532019"/>
                <a:gd name="connsiteY42" fmla="*/ 495617 h 886571"/>
                <a:gd name="connsiteX43" fmla="*/ 419559 w 2532019"/>
                <a:gd name="connsiteY43" fmla="*/ 769285 h 886571"/>
                <a:gd name="connsiteX44" fmla="*/ 320983 w 2532019"/>
                <a:gd name="connsiteY44" fmla="*/ 485028 h 886571"/>
                <a:gd name="connsiteX45" fmla="*/ 272102 w 2532019"/>
                <a:gd name="connsiteY45" fmla="*/ 485028 h 886571"/>
                <a:gd name="connsiteX46" fmla="*/ 175970 w 2532019"/>
                <a:gd name="connsiteY46" fmla="*/ 769285 h 886571"/>
                <a:gd name="connsiteX47" fmla="*/ 83097 w 2532019"/>
                <a:gd name="connsiteY47" fmla="*/ 485028 h 886571"/>
                <a:gd name="connsiteX48" fmla="*/ 0 w 2532019"/>
                <a:gd name="connsiteY48" fmla="*/ 485028 h 886571"/>
                <a:gd name="connsiteX49" fmla="*/ 145013 w 2532019"/>
                <a:gd name="connsiteY49" fmla="*/ 879241 h 886571"/>
                <a:gd name="connsiteX50" fmla="*/ 208557 w 2532019"/>
                <a:gd name="connsiteY50" fmla="*/ 879241 h 886571"/>
                <a:gd name="connsiteX51" fmla="*/ 256624 w 2532019"/>
                <a:gd name="connsiteY51" fmla="*/ 756253 h 886571"/>
                <a:gd name="connsiteX52" fmla="*/ 298172 w 2532019"/>
                <a:gd name="connsiteY52" fmla="*/ 630822 h 886571"/>
                <a:gd name="connsiteX53" fmla="*/ 339721 w 2532019"/>
                <a:gd name="connsiteY53" fmla="*/ 755439 h 886571"/>
                <a:gd name="connsiteX54" fmla="*/ 388601 w 2532019"/>
                <a:gd name="connsiteY54" fmla="*/ 879241 h 886571"/>
                <a:gd name="connsiteX55" fmla="*/ 452146 w 2532019"/>
                <a:gd name="connsiteY55" fmla="*/ 879241 h 886571"/>
                <a:gd name="connsiteX56" fmla="*/ 570275 w 2532019"/>
                <a:gd name="connsiteY56" fmla="*/ 546115 h 886571"/>
                <a:gd name="connsiteX57" fmla="*/ 657445 w 2532019"/>
                <a:gd name="connsiteY57" fmla="*/ 569735 h 886571"/>
                <a:gd name="connsiteX58" fmla="*/ 796755 w 2532019"/>
                <a:gd name="connsiteY58" fmla="*/ 445933 h 886571"/>
                <a:gd name="connsiteX59" fmla="*/ 738913 w 2532019"/>
                <a:gd name="connsiteY59" fmla="*/ 353896 h 886571"/>
                <a:gd name="connsiteX60" fmla="*/ 796755 w 2532019"/>
                <a:gd name="connsiteY60" fmla="*/ 250456 h 886571"/>
                <a:gd name="connsiteX61" fmla="*/ 656631 w 2532019"/>
                <a:gd name="connsiteY61" fmla="*/ 327832 h 886571"/>
                <a:gd name="connsiteX62" fmla="*/ 584124 w 2532019"/>
                <a:gd name="connsiteY62" fmla="*/ 250456 h 886571"/>
                <a:gd name="connsiteX63" fmla="*/ 656631 w 2532019"/>
                <a:gd name="connsiteY63" fmla="*/ 172265 h 886571"/>
                <a:gd name="connsiteX64" fmla="*/ 729137 w 2532019"/>
                <a:gd name="connsiteY64" fmla="*/ 250456 h 886571"/>
                <a:gd name="connsiteX65" fmla="*/ 656631 w 2532019"/>
                <a:gd name="connsiteY65" fmla="*/ 327832 h 886571"/>
                <a:gd name="connsiteX66" fmla="*/ 857041 w 2532019"/>
                <a:gd name="connsiteY66" fmla="*/ 740778 h 886571"/>
                <a:gd name="connsiteX67" fmla="*/ 712029 w 2532019"/>
                <a:gd name="connsiteY67" fmla="*/ 885757 h 886571"/>
                <a:gd name="connsiteX68" fmla="*/ 567830 w 2532019"/>
                <a:gd name="connsiteY68" fmla="*/ 740778 h 886571"/>
                <a:gd name="connsiteX69" fmla="*/ 711214 w 2532019"/>
                <a:gd name="connsiteY69" fmla="*/ 595799 h 886571"/>
                <a:gd name="connsiteX70" fmla="*/ 857041 w 2532019"/>
                <a:gd name="connsiteY70" fmla="*/ 740778 h 886571"/>
                <a:gd name="connsiteX71" fmla="*/ 637078 w 2532019"/>
                <a:gd name="connsiteY71" fmla="*/ 740778 h 886571"/>
                <a:gd name="connsiteX72" fmla="*/ 712843 w 2532019"/>
                <a:gd name="connsiteY72" fmla="*/ 822227 h 886571"/>
                <a:gd name="connsiteX73" fmla="*/ 788608 w 2532019"/>
                <a:gd name="connsiteY73" fmla="*/ 740778 h 886571"/>
                <a:gd name="connsiteX74" fmla="*/ 712843 w 2532019"/>
                <a:gd name="connsiteY74" fmla="*/ 658515 h 886571"/>
                <a:gd name="connsiteX75" fmla="*/ 637078 w 2532019"/>
                <a:gd name="connsiteY75" fmla="*/ 740778 h 886571"/>
                <a:gd name="connsiteX76" fmla="*/ 967837 w 2532019"/>
                <a:gd name="connsiteY76" fmla="*/ 601500 h 886571"/>
                <a:gd name="connsiteX77" fmla="*/ 972725 w 2532019"/>
                <a:gd name="connsiteY77" fmla="*/ 633266 h 886571"/>
                <a:gd name="connsiteX78" fmla="*/ 1050935 w 2532019"/>
                <a:gd name="connsiteY78" fmla="*/ 594170 h 886571"/>
                <a:gd name="connsiteX79" fmla="*/ 1122626 w 2532019"/>
                <a:gd name="connsiteY79" fmla="*/ 621048 h 886571"/>
                <a:gd name="connsiteX80" fmla="*/ 1091669 w 2532019"/>
                <a:gd name="connsiteY80" fmla="*/ 680506 h 886571"/>
                <a:gd name="connsiteX81" fmla="*/ 1041973 w 2532019"/>
                <a:gd name="connsiteY81" fmla="*/ 662587 h 886571"/>
                <a:gd name="connsiteX82" fmla="*/ 972725 w 2532019"/>
                <a:gd name="connsiteY82" fmla="*/ 733448 h 886571"/>
                <a:gd name="connsiteX83" fmla="*/ 972725 w 2532019"/>
                <a:gd name="connsiteY83" fmla="*/ 880056 h 886571"/>
                <a:gd name="connsiteX84" fmla="*/ 904293 w 2532019"/>
                <a:gd name="connsiteY84" fmla="*/ 880056 h 886571"/>
                <a:gd name="connsiteX85" fmla="*/ 904293 w 2532019"/>
                <a:gd name="connsiteY85" fmla="*/ 602315 h 886571"/>
                <a:gd name="connsiteX86" fmla="*/ 967837 w 2532019"/>
                <a:gd name="connsiteY86" fmla="*/ 602315 h 886571"/>
                <a:gd name="connsiteX87" fmla="*/ 1216314 w 2532019"/>
                <a:gd name="connsiteY87" fmla="*/ 485028 h 886571"/>
                <a:gd name="connsiteX88" fmla="*/ 1216314 w 2532019"/>
                <a:gd name="connsiteY88" fmla="*/ 713086 h 886571"/>
                <a:gd name="connsiteX89" fmla="*/ 1310002 w 2532019"/>
                <a:gd name="connsiteY89" fmla="*/ 601500 h 886571"/>
                <a:gd name="connsiteX90" fmla="*/ 1392285 w 2532019"/>
                <a:gd name="connsiteY90" fmla="*/ 601500 h 886571"/>
                <a:gd name="connsiteX91" fmla="*/ 1392285 w 2532019"/>
                <a:gd name="connsiteY91" fmla="*/ 605573 h 886571"/>
                <a:gd name="connsiteX92" fmla="*/ 1279044 w 2532019"/>
                <a:gd name="connsiteY92" fmla="*/ 732633 h 886571"/>
                <a:gd name="connsiteX93" fmla="*/ 1407764 w 2532019"/>
                <a:gd name="connsiteY93" fmla="*/ 874354 h 886571"/>
                <a:gd name="connsiteX94" fmla="*/ 1407764 w 2532019"/>
                <a:gd name="connsiteY94" fmla="*/ 879241 h 886571"/>
                <a:gd name="connsiteX95" fmla="*/ 1324667 w 2532019"/>
                <a:gd name="connsiteY95" fmla="*/ 879241 h 886571"/>
                <a:gd name="connsiteX96" fmla="*/ 1215499 w 2532019"/>
                <a:gd name="connsiteY96" fmla="*/ 753810 h 886571"/>
                <a:gd name="connsiteX97" fmla="*/ 1215499 w 2532019"/>
                <a:gd name="connsiteY97" fmla="*/ 879241 h 886571"/>
                <a:gd name="connsiteX98" fmla="*/ 1147067 w 2532019"/>
                <a:gd name="connsiteY98" fmla="*/ 879241 h 886571"/>
                <a:gd name="connsiteX99" fmla="*/ 1147067 w 2532019"/>
                <a:gd name="connsiteY99" fmla="*/ 485028 h 886571"/>
                <a:gd name="connsiteX100" fmla="*/ 1216314 w 2532019"/>
                <a:gd name="connsiteY100" fmla="*/ 485028 h 886571"/>
                <a:gd name="connsiteX101" fmla="*/ 1871315 w 2532019"/>
                <a:gd name="connsiteY101" fmla="*/ 879241 h 886571"/>
                <a:gd name="connsiteX102" fmla="*/ 1807770 w 2532019"/>
                <a:gd name="connsiteY102" fmla="*/ 879241 h 886571"/>
                <a:gd name="connsiteX103" fmla="*/ 1758890 w 2532019"/>
                <a:gd name="connsiteY103" fmla="*/ 755439 h 886571"/>
                <a:gd name="connsiteX104" fmla="*/ 1717341 w 2532019"/>
                <a:gd name="connsiteY104" fmla="*/ 630822 h 886571"/>
                <a:gd name="connsiteX105" fmla="*/ 1675793 w 2532019"/>
                <a:gd name="connsiteY105" fmla="*/ 756253 h 886571"/>
                <a:gd name="connsiteX106" fmla="*/ 1627727 w 2532019"/>
                <a:gd name="connsiteY106" fmla="*/ 879241 h 886571"/>
                <a:gd name="connsiteX107" fmla="*/ 1564182 w 2532019"/>
                <a:gd name="connsiteY107" fmla="*/ 879241 h 886571"/>
                <a:gd name="connsiteX108" fmla="*/ 1419169 w 2532019"/>
                <a:gd name="connsiteY108" fmla="*/ 485028 h 886571"/>
                <a:gd name="connsiteX109" fmla="*/ 1502266 w 2532019"/>
                <a:gd name="connsiteY109" fmla="*/ 485028 h 886571"/>
                <a:gd name="connsiteX110" fmla="*/ 1595139 w 2532019"/>
                <a:gd name="connsiteY110" fmla="*/ 769285 h 886571"/>
                <a:gd name="connsiteX111" fmla="*/ 1691272 w 2532019"/>
                <a:gd name="connsiteY111" fmla="*/ 485028 h 886571"/>
                <a:gd name="connsiteX112" fmla="*/ 1740152 w 2532019"/>
                <a:gd name="connsiteY112" fmla="*/ 485028 h 886571"/>
                <a:gd name="connsiteX113" fmla="*/ 1838728 w 2532019"/>
                <a:gd name="connsiteY113" fmla="*/ 769285 h 886571"/>
                <a:gd name="connsiteX114" fmla="*/ 1929157 w 2532019"/>
                <a:gd name="connsiteY114" fmla="*/ 485028 h 886571"/>
                <a:gd name="connsiteX115" fmla="*/ 2012255 w 2532019"/>
                <a:gd name="connsiteY115" fmla="*/ 485028 h 886571"/>
                <a:gd name="connsiteX116" fmla="*/ 1871315 w 2532019"/>
                <a:gd name="connsiteY116" fmla="*/ 879241 h 886571"/>
                <a:gd name="connsiteX117" fmla="*/ 2065209 w 2532019"/>
                <a:gd name="connsiteY117" fmla="*/ 765213 h 886571"/>
                <a:gd name="connsiteX118" fmla="*/ 2148306 w 2532019"/>
                <a:gd name="connsiteY118" fmla="*/ 824671 h 886571"/>
                <a:gd name="connsiteX119" fmla="*/ 2222442 w 2532019"/>
                <a:gd name="connsiteY119" fmla="*/ 798607 h 886571"/>
                <a:gd name="connsiteX120" fmla="*/ 2266434 w 2532019"/>
                <a:gd name="connsiteY120" fmla="*/ 841775 h 886571"/>
                <a:gd name="connsiteX121" fmla="*/ 2146677 w 2532019"/>
                <a:gd name="connsiteY121" fmla="*/ 886572 h 886571"/>
                <a:gd name="connsiteX122" fmla="*/ 1993517 w 2532019"/>
                <a:gd name="connsiteY122" fmla="*/ 738335 h 886571"/>
                <a:gd name="connsiteX123" fmla="*/ 2140974 w 2532019"/>
                <a:gd name="connsiteY123" fmla="*/ 592541 h 886571"/>
                <a:gd name="connsiteX124" fmla="*/ 2281098 w 2532019"/>
                <a:gd name="connsiteY124" fmla="*/ 764398 h 886571"/>
                <a:gd name="connsiteX125" fmla="*/ 2065209 w 2532019"/>
                <a:gd name="connsiteY125" fmla="*/ 764398 h 886571"/>
                <a:gd name="connsiteX126" fmla="*/ 2216739 w 2532019"/>
                <a:gd name="connsiteY126" fmla="*/ 708199 h 886571"/>
                <a:gd name="connsiteX127" fmla="*/ 2144232 w 2532019"/>
                <a:gd name="connsiteY127" fmla="*/ 654442 h 886571"/>
                <a:gd name="connsiteX128" fmla="*/ 2066023 w 2532019"/>
                <a:gd name="connsiteY128" fmla="*/ 708199 h 886571"/>
                <a:gd name="connsiteX129" fmla="*/ 2216739 w 2532019"/>
                <a:gd name="connsiteY129" fmla="*/ 708199 h 886571"/>
                <a:gd name="connsiteX130" fmla="*/ 2404115 w 2532019"/>
                <a:gd name="connsiteY130" fmla="*/ 485028 h 886571"/>
                <a:gd name="connsiteX131" fmla="*/ 2404115 w 2532019"/>
                <a:gd name="connsiteY131" fmla="*/ 879241 h 886571"/>
                <a:gd name="connsiteX132" fmla="*/ 2335682 w 2532019"/>
                <a:gd name="connsiteY132" fmla="*/ 879241 h 886571"/>
                <a:gd name="connsiteX133" fmla="*/ 2335682 w 2532019"/>
                <a:gd name="connsiteY133" fmla="*/ 485028 h 886571"/>
                <a:gd name="connsiteX134" fmla="*/ 2404115 w 2532019"/>
                <a:gd name="connsiteY134" fmla="*/ 485028 h 886571"/>
                <a:gd name="connsiteX135" fmla="*/ 2532019 w 2532019"/>
                <a:gd name="connsiteY135" fmla="*/ 485028 h 886571"/>
                <a:gd name="connsiteX136" fmla="*/ 2532019 w 2532019"/>
                <a:gd name="connsiteY136" fmla="*/ 879241 h 886571"/>
                <a:gd name="connsiteX137" fmla="*/ 2463586 w 2532019"/>
                <a:gd name="connsiteY137" fmla="*/ 879241 h 886571"/>
                <a:gd name="connsiteX138" fmla="*/ 2463586 w 2532019"/>
                <a:gd name="connsiteY138" fmla="*/ 485028 h 886571"/>
                <a:gd name="connsiteX139" fmla="*/ 2532019 w 2532019"/>
                <a:gd name="connsiteY139" fmla="*/ 485028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532019" h="886571">
                  <a:moveTo>
                    <a:pt x="354385" y="195885"/>
                  </a:moveTo>
                  <a:cubicBezTo>
                    <a:pt x="356014" y="295253"/>
                    <a:pt x="294913" y="396249"/>
                    <a:pt x="157233" y="396249"/>
                  </a:cubicBezTo>
                  <a:cubicBezTo>
                    <a:pt x="108352" y="396249"/>
                    <a:pt x="50510" y="396249"/>
                    <a:pt x="2444" y="396249"/>
                  </a:cubicBezTo>
                  <a:lnTo>
                    <a:pt x="2444" y="2036"/>
                  </a:lnTo>
                  <a:cubicBezTo>
                    <a:pt x="51325" y="2036"/>
                    <a:pt x="109167" y="2036"/>
                    <a:pt x="157233" y="2036"/>
                  </a:cubicBezTo>
                  <a:cubicBezTo>
                    <a:pt x="292469" y="2036"/>
                    <a:pt x="352755" y="98961"/>
                    <a:pt x="354385" y="195885"/>
                  </a:cubicBezTo>
                  <a:close/>
                  <a:moveTo>
                    <a:pt x="75765" y="325389"/>
                  </a:moveTo>
                  <a:lnTo>
                    <a:pt x="157233" y="325389"/>
                  </a:lnTo>
                  <a:cubicBezTo>
                    <a:pt x="246847" y="325389"/>
                    <a:pt x="282693" y="260229"/>
                    <a:pt x="281064" y="195885"/>
                  </a:cubicBezTo>
                  <a:cubicBezTo>
                    <a:pt x="279434" y="134798"/>
                    <a:pt x="243589" y="72897"/>
                    <a:pt x="157233" y="72897"/>
                  </a:cubicBezTo>
                  <a:lnTo>
                    <a:pt x="75765" y="72897"/>
                  </a:lnTo>
                  <a:lnTo>
                    <a:pt x="75765" y="325389"/>
                  </a:lnTo>
                  <a:close/>
                  <a:moveTo>
                    <a:pt x="473328" y="40317"/>
                  </a:moveTo>
                  <a:cubicBezTo>
                    <a:pt x="473328" y="94074"/>
                    <a:pt x="391860" y="94074"/>
                    <a:pt x="391860" y="40317"/>
                  </a:cubicBezTo>
                  <a:cubicBezTo>
                    <a:pt x="392675" y="-13439"/>
                    <a:pt x="473328" y="-13439"/>
                    <a:pt x="473328" y="40317"/>
                  </a:cubicBezTo>
                  <a:close/>
                  <a:moveTo>
                    <a:pt x="398377" y="117694"/>
                  </a:moveTo>
                  <a:lnTo>
                    <a:pt x="398377" y="397064"/>
                  </a:lnTo>
                  <a:lnTo>
                    <a:pt x="466810" y="397064"/>
                  </a:lnTo>
                  <a:lnTo>
                    <a:pt x="466810" y="117694"/>
                  </a:lnTo>
                  <a:lnTo>
                    <a:pt x="398377" y="117694"/>
                  </a:lnTo>
                  <a:close/>
                  <a:moveTo>
                    <a:pt x="915698" y="40317"/>
                  </a:moveTo>
                  <a:cubicBezTo>
                    <a:pt x="915698" y="94074"/>
                    <a:pt x="834230" y="94074"/>
                    <a:pt x="834230" y="40317"/>
                  </a:cubicBezTo>
                  <a:cubicBezTo>
                    <a:pt x="834230" y="-13439"/>
                    <a:pt x="915698" y="-13439"/>
                    <a:pt x="915698" y="40317"/>
                  </a:cubicBezTo>
                  <a:close/>
                  <a:moveTo>
                    <a:pt x="840748" y="117694"/>
                  </a:moveTo>
                  <a:lnTo>
                    <a:pt x="840748" y="397064"/>
                  </a:lnTo>
                  <a:lnTo>
                    <a:pt x="909181" y="397064"/>
                  </a:lnTo>
                  <a:lnTo>
                    <a:pt x="909181" y="117694"/>
                  </a:lnTo>
                  <a:lnTo>
                    <a:pt x="840748" y="117694"/>
                  </a:lnTo>
                  <a:close/>
                  <a:moveTo>
                    <a:pt x="796755" y="250456"/>
                  </a:moveTo>
                  <a:cubicBezTo>
                    <a:pt x="796755" y="220319"/>
                    <a:pt x="788608" y="192627"/>
                    <a:pt x="767427" y="168192"/>
                  </a:cubicBezTo>
                  <a:lnTo>
                    <a:pt x="767427" y="168192"/>
                  </a:lnTo>
                  <a:cubicBezTo>
                    <a:pt x="784535" y="146201"/>
                    <a:pt x="780461" y="115250"/>
                    <a:pt x="758465" y="98146"/>
                  </a:cubicBezTo>
                  <a:lnTo>
                    <a:pt x="747874" y="90001"/>
                  </a:lnTo>
                  <a:lnTo>
                    <a:pt x="720175" y="125024"/>
                  </a:lnTo>
                  <a:cubicBezTo>
                    <a:pt x="700623" y="111992"/>
                    <a:pt x="678627" y="109549"/>
                    <a:pt x="656631" y="109549"/>
                  </a:cubicBezTo>
                  <a:cubicBezTo>
                    <a:pt x="570275" y="109549"/>
                    <a:pt x="501842" y="176337"/>
                    <a:pt x="518135" y="280592"/>
                  </a:cubicBezTo>
                  <a:cubicBezTo>
                    <a:pt x="528726" y="346565"/>
                    <a:pt x="589012" y="390548"/>
                    <a:pt x="656631" y="390548"/>
                  </a:cubicBezTo>
                  <a:cubicBezTo>
                    <a:pt x="690847" y="390548"/>
                    <a:pt x="727507" y="407652"/>
                    <a:pt x="727507" y="446747"/>
                  </a:cubicBezTo>
                  <a:cubicBezTo>
                    <a:pt x="727507" y="485028"/>
                    <a:pt x="696550" y="506205"/>
                    <a:pt x="656631" y="506205"/>
                  </a:cubicBezTo>
                  <a:cubicBezTo>
                    <a:pt x="630561" y="506205"/>
                    <a:pt x="606935" y="495617"/>
                    <a:pt x="593900" y="477698"/>
                  </a:cubicBezTo>
                  <a:cubicBezTo>
                    <a:pt x="587383" y="468739"/>
                    <a:pt x="583310" y="458150"/>
                    <a:pt x="583310" y="445933"/>
                  </a:cubicBezTo>
                  <a:lnTo>
                    <a:pt x="583310" y="445933"/>
                  </a:lnTo>
                  <a:cubicBezTo>
                    <a:pt x="552352" y="445933"/>
                    <a:pt x="523838" y="465481"/>
                    <a:pt x="514062" y="495617"/>
                  </a:cubicBezTo>
                  <a:lnTo>
                    <a:pt x="419559" y="769285"/>
                  </a:lnTo>
                  <a:lnTo>
                    <a:pt x="320983" y="485028"/>
                  </a:lnTo>
                  <a:lnTo>
                    <a:pt x="272102" y="485028"/>
                  </a:lnTo>
                  <a:lnTo>
                    <a:pt x="175970" y="769285"/>
                  </a:lnTo>
                  <a:lnTo>
                    <a:pt x="83097" y="485028"/>
                  </a:lnTo>
                  <a:lnTo>
                    <a:pt x="0" y="485028"/>
                  </a:lnTo>
                  <a:lnTo>
                    <a:pt x="145013" y="879241"/>
                  </a:lnTo>
                  <a:lnTo>
                    <a:pt x="208557" y="879241"/>
                  </a:lnTo>
                  <a:lnTo>
                    <a:pt x="256624" y="756253"/>
                  </a:lnTo>
                  <a:lnTo>
                    <a:pt x="298172" y="630822"/>
                  </a:lnTo>
                  <a:lnTo>
                    <a:pt x="339721" y="755439"/>
                  </a:lnTo>
                  <a:lnTo>
                    <a:pt x="388601" y="879241"/>
                  </a:lnTo>
                  <a:lnTo>
                    <a:pt x="452146" y="879241"/>
                  </a:lnTo>
                  <a:lnTo>
                    <a:pt x="570275" y="546115"/>
                  </a:lnTo>
                  <a:cubicBezTo>
                    <a:pt x="593900" y="561590"/>
                    <a:pt x="624043" y="569735"/>
                    <a:pt x="657445" y="569735"/>
                  </a:cubicBezTo>
                  <a:cubicBezTo>
                    <a:pt x="738098" y="569735"/>
                    <a:pt x="796755" y="522495"/>
                    <a:pt x="796755" y="445933"/>
                  </a:cubicBezTo>
                  <a:cubicBezTo>
                    <a:pt x="796755" y="410095"/>
                    <a:pt x="785350" y="377516"/>
                    <a:pt x="738913" y="353896"/>
                  </a:cubicBezTo>
                  <a:cubicBezTo>
                    <a:pt x="783720" y="333533"/>
                    <a:pt x="796755" y="285479"/>
                    <a:pt x="796755" y="250456"/>
                  </a:cubicBezTo>
                  <a:close/>
                  <a:moveTo>
                    <a:pt x="656631" y="327832"/>
                  </a:moveTo>
                  <a:cubicBezTo>
                    <a:pt x="616711" y="327832"/>
                    <a:pt x="584124" y="299325"/>
                    <a:pt x="584124" y="250456"/>
                  </a:cubicBezTo>
                  <a:cubicBezTo>
                    <a:pt x="584124" y="201586"/>
                    <a:pt x="616711" y="172265"/>
                    <a:pt x="656631" y="172265"/>
                  </a:cubicBezTo>
                  <a:cubicBezTo>
                    <a:pt x="695735" y="172265"/>
                    <a:pt x="729137" y="202401"/>
                    <a:pt x="729137" y="250456"/>
                  </a:cubicBezTo>
                  <a:cubicBezTo>
                    <a:pt x="728322" y="298510"/>
                    <a:pt x="695735" y="327832"/>
                    <a:pt x="656631" y="327832"/>
                  </a:cubicBezTo>
                  <a:close/>
                  <a:moveTo>
                    <a:pt x="857041" y="740778"/>
                  </a:moveTo>
                  <a:cubicBezTo>
                    <a:pt x="857041" y="820598"/>
                    <a:pt x="802458" y="885757"/>
                    <a:pt x="712029" y="885757"/>
                  </a:cubicBezTo>
                  <a:cubicBezTo>
                    <a:pt x="621599" y="885757"/>
                    <a:pt x="567830" y="820598"/>
                    <a:pt x="567830" y="740778"/>
                  </a:cubicBezTo>
                  <a:cubicBezTo>
                    <a:pt x="567830" y="660958"/>
                    <a:pt x="623229" y="595799"/>
                    <a:pt x="711214" y="595799"/>
                  </a:cubicBezTo>
                  <a:cubicBezTo>
                    <a:pt x="800014" y="595799"/>
                    <a:pt x="857041" y="660958"/>
                    <a:pt x="857041" y="740778"/>
                  </a:cubicBezTo>
                  <a:close/>
                  <a:moveTo>
                    <a:pt x="637078" y="740778"/>
                  </a:moveTo>
                  <a:cubicBezTo>
                    <a:pt x="637078" y="783132"/>
                    <a:pt x="662333" y="822227"/>
                    <a:pt x="712843" y="822227"/>
                  </a:cubicBezTo>
                  <a:cubicBezTo>
                    <a:pt x="763353" y="822227"/>
                    <a:pt x="788608" y="783132"/>
                    <a:pt x="788608" y="740778"/>
                  </a:cubicBezTo>
                  <a:cubicBezTo>
                    <a:pt x="788608" y="699239"/>
                    <a:pt x="759280" y="658515"/>
                    <a:pt x="712843" y="658515"/>
                  </a:cubicBezTo>
                  <a:cubicBezTo>
                    <a:pt x="662333" y="658515"/>
                    <a:pt x="637078" y="699239"/>
                    <a:pt x="637078" y="740778"/>
                  </a:cubicBezTo>
                  <a:close/>
                  <a:moveTo>
                    <a:pt x="967837" y="601500"/>
                  </a:moveTo>
                  <a:lnTo>
                    <a:pt x="972725" y="633266"/>
                  </a:lnTo>
                  <a:cubicBezTo>
                    <a:pt x="993907" y="599057"/>
                    <a:pt x="1023236" y="594170"/>
                    <a:pt x="1050935" y="594170"/>
                  </a:cubicBezTo>
                  <a:cubicBezTo>
                    <a:pt x="1079448" y="594170"/>
                    <a:pt x="1107147" y="605573"/>
                    <a:pt x="1122626" y="621048"/>
                  </a:cubicBezTo>
                  <a:lnTo>
                    <a:pt x="1091669" y="680506"/>
                  </a:lnTo>
                  <a:cubicBezTo>
                    <a:pt x="1077819" y="668289"/>
                    <a:pt x="1064784" y="662587"/>
                    <a:pt x="1041973" y="662587"/>
                  </a:cubicBezTo>
                  <a:cubicBezTo>
                    <a:pt x="1006127" y="662587"/>
                    <a:pt x="972725" y="682135"/>
                    <a:pt x="972725" y="733448"/>
                  </a:cubicBezTo>
                  <a:lnTo>
                    <a:pt x="972725" y="880056"/>
                  </a:lnTo>
                  <a:lnTo>
                    <a:pt x="904293" y="880056"/>
                  </a:lnTo>
                  <a:lnTo>
                    <a:pt x="904293" y="602315"/>
                  </a:lnTo>
                  <a:lnTo>
                    <a:pt x="967837" y="602315"/>
                  </a:lnTo>
                  <a:close/>
                  <a:moveTo>
                    <a:pt x="1216314" y="485028"/>
                  </a:moveTo>
                  <a:lnTo>
                    <a:pt x="1216314" y="713086"/>
                  </a:lnTo>
                  <a:lnTo>
                    <a:pt x="1310002" y="601500"/>
                  </a:lnTo>
                  <a:lnTo>
                    <a:pt x="1392285" y="601500"/>
                  </a:lnTo>
                  <a:lnTo>
                    <a:pt x="1392285" y="605573"/>
                  </a:lnTo>
                  <a:lnTo>
                    <a:pt x="1279044" y="732633"/>
                  </a:lnTo>
                  <a:lnTo>
                    <a:pt x="1407764" y="874354"/>
                  </a:lnTo>
                  <a:lnTo>
                    <a:pt x="1407764" y="879241"/>
                  </a:lnTo>
                  <a:lnTo>
                    <a:pt x="1324667" y="879241"/>
                  </a:lnTo>
                  <a:lnTo>
                    <a:pt x="1215499" y="753810"/>
                  </a:lnTo>
                  <a:lnTo>
                    <a:pt x="1215499" y="879241"/>
                  </a:lnTo>
                  <a:lnTo>
                    <a:pt x="1147067" y="879241"/>
                  </a:lnTo>
                  <a:lnTo>
                    <a:pt x="1147067" y="485028"/>
                  </a:lnTo>
                  <a:lnTo>
                    <a:pt x="1216314" y="485028"/>
                  </a:lnTo>
                  <a:close/>
                  <a:moveTo>
                    <a:pt x="1871315" y="879241"/>
                  </a:moveTo>
                  <a:lnTo>
                    <a:pt x="1807770" y="879241"/>
                  </a:lnTo>
                  <a:lnTo>
                    <a:pt x="1758890" y="755439"/>
                  </a:lnTo>
                  <a:lnTo>
                    <a:pt x="1717341" y="630822"/>
                  </a:lnTo>
                  <a:lnTo>
                    <a:pt x="1675793" y="756253"/>
                  </a:lnTo>
                  <a:lnTo>
                    <a:pt x="1627727" y="879241"/>
                  </a:lnTo>
                  <a:lnTo>
                    <a:pt x="1564182" y="879241"/>
                  </a:lnTo>
                  <a:lnTo>
                    <a:pt x="1419169" y="485028"/>
                  </a:lnTo>
                  <a:lnTo>
                    <a:pt x="1502266" y="485028"/>
                  </a:lnTo>
                  <a:lnTo>
                    <a:pt x="1595139" y="769285"/>
                  </a:lnTo>
                  <a:lnTo>
                    <a:pt x="1691272" y="485028"/>
                  </a:lnTo>
                  <a:lnTo>
                    <a:pt x="1740152" y="485028"/>
                  </a:lnTo>
                  <a:lnTo>
                    <a:pt x="1838728" y="769285"/>
                  </a:lnTo>
                  <a:lnTo>
                    <a:pt x="1929157" y="485028"/>
                  </a:lnTo>
                  <a:lnTo>
                    <a:pt x="2012255" y="485028"/>
                  </a:lnTo>
                  <a:lnTo>
                    <a:pt x="1871315" y="879241"/>
                  </a:lnTo>
                  <a:close/>
                  <a:moveTo>
                    <a:pt x="2065209" y="765213"/>
                  </a:moveTo>
                  <a:cubicBezTo>
                    <a:pt x="2070097" y="799421"/>
                    <a:pt x="2099425" y="824671"/>
                    <a:pt x="2148306" y="824671"/>
                  </a:cubicBezTo>
                  <a:cubicBezTo>
                    <a:pt x="2173561" y="824671"/>
                    <a:pt x="2206963" y="814897"/>
                    <a:pt x="2222442" y="798607"/>
                  </a:cubicBezTo>
                  <a:lnTo>
                    <a:pt x="2266434" y="841775"/>
                  </a:lnTo>
                  <a:cubicBezTo>
                    <a:pt x="2237106" y="871911"/>
                    <a:pt x="2189040" y="886572"/>
                    <a:pt x="2146677" y="886572"/>
                  </a:cubicBezTo>
                  <a:cubicBezTo>
                    <a:pt x="2050544" y="886572"/>
                    <a:pt x="1993517" y="827114"/>
                    <a:pt x="1993517" y="738335"/>
                  </a:cubicBezTo>
                  <a:cubicBezTo>
                    <a:pt x="1993517" y="653628"/>
                    <a:pt x="2051359" y="592541"/>
                    <a:pt x="2140974" y="592541"/>
                  </a:cubicBezTo>
                  <a:cubicBezTo>
                    <a:pt x="2233847" y="592541"/>
                    <a:pt x="2291689" y="650370"/>
                    <a:pt x="2281098" y="764398"/>
                  </a:cubicBezTo>
                  <a:lnTo>
                    <a:pt x="2065209" y="764398"/>
                  </a:lnTo>
                  <a:close/>
                  <a:moveTo>
                    <a:pt x="2216739" y="708199"/>
                  </a:moveTo>
                  <a:cubicBezTo>
                    <a:pt x="2211851" y="672361"/>
                    <a:pt x="2184152" y="654442"/>
                    <a:pt x="2144232" y="654442"/>
                  </a:cubicBezTo>
                  <a:cubicBezTo>
                    <a:pt x="2106757" y="654442"/>
                    <a:pt x="2076614" y="672361"/>
                    <a:pt x="2066023" y="708199"/>
                  </a:cubicBezTo>
                  <a:lnTo>
                    <a:pt x="2216739" y="708199"/>
                  </a:lnTo>
                  <a:close/>
                  <a:moveTo>
                    <a:pt x="2404115" y="485028"/>
                  </a:moveTo>
                  <a:lnTo>
                    <a:pt x="2404115" y="879241"/>
                  </a:lnTo>
                  <a:lnTo>
                    <a:pt x="2335682" y="879241"/>
                  </a:lnTo>
                  <a:lnTo>
                    <a:pt x="2335682" y="485028"/>
                  </a:lnTo>
                  <a:lnTo>
                    <a:pt x="2404115" y="485028"/>
                  </a:lnTo>
                  <a:close/>
                  <a:moveTo>
                    <a:pt x="2532019" y="485028"/>
                  </a:moveTo>
                  <a:lnTo>
                    <a:pt x="2532019" y="879241"/>
                  </a:lnTo>
                  <a:lnTo>
                    <a:pt x="2463586" y="879241"/>
                  </a:lnTo>
                  <a:lnTo>
                    <a:pt x="2463586" y="485028"/>
                  </a:lnTo>
                  <a:lnTo>
                    <a:pt x="2532019" y="485028"/>
                  </a:lnTo>
                  <a:close/>
                </a:path>
              </a:pathLst>
            </a:custGeom>
            <a:gradFill>
              <a:gsLst>
                <a:gs pos="0">
                  <a:srgbClr val="7654A2"/>
                </a:gs>
                <a:gs pos="66070">
                  <a:srgbClr val="B79974"/>
                </a:gs>
              </a:gsLst>
              <a:lin ang="16200000" scaled="1"/>
            </a:gradFill>
            <a:ln w="8132"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FDDCFDE8-77D8-0CA4-8FC7-8C96206207F5}"/>
                </a:ext>
              </a:extLst>
            </p:cNvPr>
            <p:cNvSpPr/>
            <p:nvPr/>
          </p:nvSpPr>
          <p:spPr>
            <a:xfrm>
              <a:off x="4174748" y="2532247"/>
              <a:ext cx="980508" cy="879018"/>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gradFill>
              <a:gsLst>
                <a:gs pos="0">
                  <a:srgbClr val="7654A2"/>
                </a:gs>
                <a:gs pos="66070">
                  <a:srgbClr val="B79974"/>
                </a:gs>
              </a:gsLst>
              <a:lin ang="0" scaled="1"/>
            </a:gradFill>
            <a:ln w="8132" cap="flat">
              <a:noFill/>
              <a:prstDash val="solid"/>
              <a:miter/>
            </a:ln>
          </p:spPr>
          <p:txBody>
            <a:bodyPr rtlCol="0" anchor="ctr"/>
            <a:lstStyle/>
            <a:p>
              <a:endParaRPr lang="en-US"/>
            </a:p>
          </p:txBody>
        </p:sp>
        <p:grpSp>
          <p:nvGrpSpPr>
            <p:cNvPr id="6" name="Graphic 4">
              <a:extLst>
                <a:ext uri="{FF2B5EF4-FFF2-40B4-BE49-F238E27FC236}">
                  <a16:creationId xmlns:a16="http://schemas.microsoft.com/office/drawing/2014/main" id="{8F1A8B8C-4F28-3A34-BC06-84C0B0366372}"/>
                </a:ext>
              </a:extLst>
            </p:cNvPr>
            <p:cNvGrpSpPr/>
            <p:nvPr/>
          </p:nvGrpSpPr>
          <p:grpSpPr>
            <a:xfrm>
              <a:off x="4488640" y="3571739"/>
              <a:ext cx="3394201" cy="147218"/>
              <a:chOff x="4488640" y="3571739"/>
              <a:chExt cx="3394201" cy="147218"/>
            </a:xfrm>
            <a:solidFill>
              <a:srgbClr val="7654A2"/>
            </a:solidFill>
          </p:grpSpPr>
          <p:sp>
            <p:nvSpPr>
              <p:cNvPr id="7" name="Freeform 6">
                <a:extLst>
                  <a:ext uri="{FF2B5EF4-FFF2-40B4-BE49-F238E27FC236}">
                    <a16:creationId xmlns:a16="http://schemas.microsoft.com/office/drawing/2014/main" id="{B31403EF-3B2A-CB05-449E-EC3B2241C82D}"/>
                  </a:ext>
                </a:extLst>
              </p:cNvPr>
              <p:cNvSpPr/>
              <p:nvPr/>
            </p:nvSpPr>
            <p:spPr>
              <a:xfrm>
                <a:off x="4488640" y="3572350"/>
                <a:ext cx="76579" cy="103439"/>
              </a:xfrm>
              <a:custGeom>
                <a:avLst/>
                <a:gdLst>
                  <a:gd name="connsiteX0" fmla="*/ 76580 w 76579"/>
                  <a:gd name="connsiteY0" fmla="*/ 0 h 103439"/>
                  <a:gd name="connsiteX1" fmla="*/ 76580 w 76579"/>
                  <a:gd name="connsiteY1" fmla="*/ 101811 h 103439"/>
                  <a:gd name="connsiteX2" fmla="*/ 60286 w 76579"/>
                  <a:gd name="connsiteY2" fmla="*/ 101811 h 103439"/>
                  <a:gd name="connsiteX3" fmla="*/ 59472 w 76579"/>
                  <a:gd name="connsiteY3" fmla="*/ 92037 h 103439"/>
                  <a:gd name="connsiteX4" fmla="*/ 36661 w 76579"/>
                  <a:gd name="connsiteY4" fmla="*/ 103440 h 103439"/>
                  <a:gd name="connsiteX5" fmla="*/ 0 w 76579"/>
                  <a:gd name="connsiteY5" fmla="*/ 65974 h 103439"/>
                  <a:gd name="connsiteX6" fmla="*/ 36661 w 76579"/>
                  <a:gd name="connsiteY6" fmla="*/ 28507 h 103439"/>
                  <a:gd name="connsiteX7" fmla="*/ 60286 w 76579"/>
                  <a:gd name="connsiteY7" fmla="*/ 39910 h 103439"/>
                  <a:gd name="connsiteX8" fmla="*/ 60286 w 76579"/>
                  <a:gd name="connsiteY8" fmla="*/ 0 h 103439"/>
                  <a:gd name="connsiteX9" fmla="*/ 76580 w 76579"/>
                  <a:gd name="connsiteY9" fmla="*/ 0 h 103439"/>
                  <a:gd name="connsiteX10" fmla="*/ 16294 w 76579"/>
                  <a:gd name="connsiteY10" fmla="*/ 65974 h 103439"/>
                  <a:gd name="connsiteX11" fmla="*/ 36661 w 76579"/>
                  <a:gd name="connsiteY11" fmla="*/ 87150 h 103439"/>
                  <a:gd name="connsiteX12" fmla="*/ 57842 w 76579"/>
                  <a:gd name="connsiteY12" fmla="*/ 65974 h 103439"/>
                  <a:gd name="connsiteX13" fmla="*/ 36661 w 76579"/>
                  <a:gd name="connsiteY13" fmla="*/ 44797 h 103439"/>
                  <a:gd name="connsiteX14" fmla="*/ 16294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76580" y="0"/>
                    </a:moveTo>
                    <a:lnTo>
                      <a:pt x="76580" y="101811"/>
                    </a:lnTo>
                    <a:lnTo>
                      <a:pt x="60286" y="101811"/>
                    </a:lnTo>
                    <a:lnTo>
                      <a:pt x="59472" y="92037"/>
                    </a:lnTo>
                    <a:cubicBezTo>
                      <a:pt x="53769" y="100997"/>
                      <a:pt x="44807" y="103440"/>
                      <a:pt x="36661" y="103440"/>
                    </a:cubicBezTo>
                    <a:cubicBezTo>
                      <a:pt x="15479" y="103440"/>
                      <a:pt x="0" y="89594"/>
                      <a:pt x="0" y="65974"/>
                    </a:cubicBezTo>
                    <a:cubicBezTo>
                      <a:pt x="0" y="41539"/>
                      <a:pt x="15479" y="28507"/>
                      <a:pt x="36661" y="28507"/>
                    </a:cubicBezTo>
                    <a:cubicBezTo>
                      <a:pt x="43993" y="28507"/>
                      <a:pt x="56213" y="32580"/>
                      <a:pt x="60286" y="39910"/>
                    </a:cubicBezTo>
                    <a:lnTo>
                      <a:pt x="60286" y="0"/>
                    </a:lnTo>
                    <a:lnTo>
                      <a:pt x="76580" y="0"/>
                    </a:lnTo>
                    <a:close/>
                    <a:moveTo>
                      <a:pt x="16294" y="65974"/>
                    </a:moveTo>
                    <a:cubicBezTo>
                      <a:pt x="16294" y="78191"/>
                      <a:pt x="25255" y="87150"/>
                      <a:pt x="36661" y="87150"/>
                    </a:cubicBezTo>
                    <a:cubicBezTo>
                      <a:pt x="48066" y="87150"/>
                      <a:pt x="57842" y="79005"/>
                      <a:pt x="57842" y="65974"/>
                    </a:cubicBezTo>
                    <a:cubicBezTo>
                      <a:pt x="57842" y="53756"/>
                      <a:pt x="48066" y="44797"/>
                      <a:pt x="36661" y="44797"/>
                    </a:cubicBezTo>
                    <a:cubicBezTo>
                      <a:pt x="26070" y="44797"/>
                      <a:pt x="16294" y="52942"/>
                      <a:pt x="16294" y="65974"/>
                    </a:cubicBezTo>
                    <a:close/>
                  </a:path>
                </a:pathLst>
              </a:custGeom>
              <a:solidFill>
                <a:srgbClr val="7654A2"/>
              </a:solidFill>
              <a:ln w="813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474954-85D1-EA76-F947-C871DD83E176}"/>
                  </a:ext>
                </a:extLst>
              </p:cNvPr>
              <p:cNvSpPr/>
              <p:nvPr/>
            </p:nvSpPr>
            <p:spPr>
              <a:xfrm>
                <a:off x="4613286"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96AE6D9-6C66-6138-4372-E6D3DBE02949}"/>
                  </a:ext>
                </a:extLst>
              </p:cNvPr>
              <p:cNvSpPr/>
              <p:nvPr/>
            </p:nvSpPr>
            <p:spPr>
              <a:xfrm>
                <a:off x="4678460"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3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8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8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3" y="101811"/>
                      <a:pt x="54583" y="92037"/>
                    </a:cubicBezTo>
                    <a:cubicBezTo>
                      <a:pt x="54583"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8" y="41539"/>
                    </a:moveTo>
                    <a:cubicBezTo>
                      <a:pt x="18738" y="53756"/>
                      <a:pt x="26884" y="61087"/>
                      <a:pt x="37475" y="61087"/>
                    </a:cubicBezTo>
                    <a:cubicBezTo>
                      <a:pt x="48066" y="61087"/>
                      <a:pt x="56213" y="53756"/>
                      <a:pt x="56213" y="41539"/>
                    </a:cubicBezTo>
                    <a:cubicBezTo>
                      <a:pt x="56213" y="29322"/>
                      <a:pt x="48066" y="21177"/>
                      <a:pt x="37475" y="21177"/>
                    </a:cubicBezTo>
                    <a:cubicBezTo>
                      <a:pt x="27699" y="21177"/>
                      <a:pt x="18738" y="29322"/>
                      <a:pt x="18738" y="41539"/>
                    </a:cubicBezTo>
                    <a:close/>
                  </a:path>
                </a:pathLst>
              </a:custGeom>
              <a:solidFill>
                <a:srgbClr val="7654A2"/>
              </a:solidFill>
              <a:ln w="813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C894C22C-D567-59CA-74D7-23521813A6F0}"/>
                  </a:ext>
                </a:extLst>
              </p:cNvPr>
              <p:cNvSpPr/>
              <p:nvPr/>
            </p:nvSpPr>
            <p:spPr>
              <a:xfrm>
                <a:off x="4796588"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36A6235-3D05-AFB3-14D3-BD61B9624941}"/>
                  </a:ext>
                </a:extLst>
              </p:cNvPr>
              <p:cNvSpPr/>
              <p:nvPr/>
            </p:nvSpPr>
            <p:spPr>
              <a:xfrm>
                <a:off x="4860133" y="3582123"/>
                <a:ext cx="53768" cy="93717"/>
              </a:xfrm>
              <a:custGeom>
                <a:avLst/>
                <a:gdLst>
                  <a:gd name="connsiteX0" fmla="*/ 30958 w 53768"/>
                  <a:gd name="connsiteY0" fmla="*/ 0 h 93717"/>
                  <a:gd name="connsiteX1" fmla="*/ 30958 w 53768"/>
                  <a:gd name="connsiteY1" fmla="*/ 20362 h 93717"/>
                  <a:gd name="connsiteX2" fmla="*/ 50510 w 53768"/>
                  <a:gd name="connsiteY2" fmla="*/ 20362 h 93717"/>
                  <a:gd name="connsiteX3" fmla="*/ 50510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5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0958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0958" y="0"/>
                    </a:moveTo>
                    <a:lnTo>
                      <a:pt x="30958" y="20362"/>
                    </a:lnTo>
                    <a:lnTo>
                      <a:pt x="50510" y="20362"/>
                    </a:lnTo>
                    <a:lnTo>
                      <a:pt x="50510"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5" y="93666"/>
                    </a:cubicBezTo>
                    <a:cubicBezTo>
                      <a:pt x="23626" y="94481"/>
                      <a:pt x="13035" y="85521"/>
                      <a:pt x="13035" y="67603"/>
                    </a:cubicBezTo>
                    <a:lnTo>
                      <a:pt x="13035" y="36652"/>
                    </a:lnTo>
                    <a:lnTo>
                      <a:pt x="0" y="36652"/>
                    </a:lnTo>
                    <a:lnTo>
                      <a:pt x="0" y="21177"/>
                    </a:lnTo>
                    <a:lnTo>
                      <a:pt x="13035" y="21177"/>
                    </a:lnTo>
                    <a:lnTo>
                      <a:pt x="13035" y="2444"/>
                    </a:lnTo>
                    <a:lnTo>
                      <a:pt x="30958" y="0"/>
                    </a:lnTo>
                    <a:close/>
                  </a:path>
                </a:pathLst>
              </a:custGeom>
              <a:solidFill>
                <a:srgbClr val="7654A2"/>
              </a:solidFill>
              <a:ln w="813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33422CE-5443-7F07-1632-13E3624B86BD}"/>
                  </a:ext>
                </a:extLst>
              </p:cNvPr>
              <p:cNvSpPr/>
              <p:nvPr/>
            </p:nvSpPr>
            <p:spPr>
              <a:xfrm>
                <a:off x="4954636"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5 w 78209"/>
                  <a:gd name="connsiteY11" fmla="*/ 59458 h 75747"/>
                  <a:gd name="connsiteX12" fmla="*/ 39105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5" y="59458"/>
                    </a:cubicBezTo>
                    <a:cubicBezTo>
                      <a:pt x="66804" y="59458"/>
                      <a:pt x="66804" y="16290"/>
                      <a:pt x="39105" y="16290"/>
                    </a:cubicBezTo>
                    <a:cubicBezTo>
                      <a:pt x="27699" y="15475"/>
                      <a:pt x="17923" y="23620"/>
                      <a:pt x="17923" y="37467"/>
                    </a:cubicBezTo>
                    <a:close/>
                  </a:path>
                </a:pathLst>
              </a:custGeom>
              <a:solidFill>
                <a:srgbClr val="7654A2"/>
              </a:solidFill>
              <a:ln w="813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66BFE0D-DC8B-6FDA-A692-722C533F4F4D}"/>
                  </a:ext>
                </a:extLst>
              </p:cNvPr>
              <p:cNvSpPr/>
              <p:nvPr/>
            </p:nvSpPr>
            <p:spPr>
              <a:xfrm>
                <a:off x="508172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6A3B182-3ECB-A52C-B2D1-EF3C2309FBC4}"/>
                  </a:ext>
                </a:extLst>
              </p:cNvPr>
              <p:cNvSpPr/>
              <p:nvPr/>
            </p:nvSpPr>
            <p:spPr>
              <a:xfrm>
                <a:off x="5212074" y="3602486"/>
                <a:ext cx="118943" cy="72489"/>
              </a:xfrm>
              <a:custGeom>
                <a:avLst/>
                <a:gdLst>
                  <a:gd name="connsiteX0" fmla="*/ 67618 w 118943"/>
                  <a:gd name="connsiteY0" fmla="*/ 0 h 72489"/>
                  <a:gd name="connsiteX1" fmla="*/ 83097 w 118943"/>
                  <a:gd name="connsiteY1" fmla="*/ 53756 h 72489"/>
                  <a:gd name="connsiteX2" fmla="*/ 99391 w 118943"/>
                  <a:gd name="connsiteY2" fmla="*/ 0 h 72489"/>
                  <a:gd name="connsiteX3" fmla="*/ 118943 w 118943"/>
                  <a:gd name="connsiteY3" fmla="*/ 0 h 72489"/>
                  <a:gd name="connsiteX4" fmla="*/ 93688 w 118943"/>
                  <a:gd name="connsiteY4" fmla="*/ 72490 h 72489"/>
                  <a:gd name="connsiteX5" fmla="*/ 73321 w 118943"/>
                  <a:gd name="connsiteY5" fmla="*/ 72490 h 72489"/>
                  <a:gd name="connsiteX6" fmla="*/ 65989 w 118943"/>
                  <a:gd name="connsiteY6" fmla="*/ 51313 h 72489"/>
                  <a:gd name="connsiteX7" fmla="*/ 59472 w 118943"/>
                  <a:gd name="connsiteY7" fmla="*/ 27693 h 72489"/>
                  <a:gd name="connsiteX8" fmla="*/ 52954 w 118943"/>
                  <a:gd name="connsiteY8" fmla="*/ 51313 h 72489"/>
                  <a:gd name="connsiteX9" fmla="*/ 45622 w 118943"/>
                  <a:gd name="connsiteY9" fmla="*/ 72490 h 72489"/>
                  <a:gd name="connsiteX10" fmla="*/ 25255 w 118943"/>
                  <a:gd name="connsiteY10" fmla="*/ 72490 h 72489"/>
                  <a:gd name="connsiteX11" fmla="*/ 0 w 118943"/>
                  <a:gd name="connsiteY11" fmla="*/ 0 h 72489"/>
                  <a:gd name="connsiteX12" fmla="*/ 19552 w 118943"/>
                  <a:gd name="connsiteY12" fmla="*/ 0 h 72489"/>
                  <a:gd name="connsiteX13" fmla="*/ 35846 w 118943"/>
                  <a:gd name="connsiteY13" fmla="*/ 53756 h 72489"/>
                  <a:gd name="connsiteX14" fmla="*/ 51325 w 118943"/>
                  <a:gd name="connsiteY14" fmla="*/ 0 h 72489"/>
                  <a:gd name="connsiteX15" fmla="*/ 67618 w 118943"/>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3" h="72489">
                    <a:moveTo>
                      <a:pt x="67618" y="0"/>
                    </a:moveTo>
                    <a:lnTo>
                      <a:pt x="83097" y="53756"/>
                    </a:lnTo>
                    <a:lnTo>
                      <a:pt x="99391" y="0"/>
                    </a:lnTo>
                    <a:lnTo>
                      <a:pt x="118943" y="0"/>
                    </a:lnTo>
                    <a:lnTo>
                      <a:pt x="93688" y="72490"/>
                    </a:lnTo>
                    <a:lnTo>
                      <a:pt x="73321" y="72490"/>
                    </a:lnTo>
                    <a:lnTo>
                      <a:pt x="65989" y="51313"/>
                    </a:lnTo>
                    <a:lnTo>
                      <a:pt x="59472" y="27693"/>
                    </a:lnTo>
                    <a:lnTo>
                      <a:pt x="52954" y="51313"/>
                    </a:lnTo>
                    <a:lnTo>
                      <a:pt x="45622" y="72490"/>
                    </a:lnTo>
                    <a:lnTo>
                      <a:pt x="25255" y="72490"/>
                    </a:lnTo>
                    <a:lnTo>
                      <a:pt x="0" y="0"/>
                    </a:lnTo>
                    <a:lnTo>
                      <a:pt x="19552" y="0"/>
                    </a:lnTo>
                    <a:lnTo>
                      <a:pt x="35846" y="53756"/>
                    </a:lnTo>
                    <a:lnTo>
                      <a:pt x="51325" y="0"/>
                    </a:lnTo>
                    <a:lnTo>
                      <a:pt x="67618" y="0"/>
                    </a:lnTo>
                    <a:close/>
                  </a:path>
                </a:pathLst>
              </a:custGeom>
              <a:solidFill>
                <a:srgbClr val="7654A2"/>
              </a:solidFill>
              <a:ln w="813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CCB0BA8-6EE4-25B6-A16E-BBAE7B48ADA6}"/>
                  </a:ext>
                </a:extLst>
              </p:cNvPr>
              <p:cNvSpPr/>
              <p:nvPr/>
            </p:nvSpPr>
            <p:spPr>
              <a:xfrm>
                <a:off x="537826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8" y="52942"/>
                      <a:pt x="26884" y="59458"/>
                      <a:pt x="39105" y="59458"/>
                    </a:cubicBezTo>
                    <a:cubicBezTo>
                      <a:pt x="45622" y="59458"/>
                      <a:pt x="54584"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EC89D62-DE5C-9055-0B8B-A139171BFFDC}"/>
                  </a:ext>
                </a:extLst>
              </p:cNvPr>
              <p:cNvSpPr/>
              <p:nvPr/>
            </p:nvSpPr>
            <p:spPr>
              <a:xfrm>
                <a:off x="549965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95A8780-39F3-41AD-CA8C-B021A473E207}"/>
                  </a:ext>
                </a:extLst>
              </p:cNvPr>
              <p:cNvSpPr/>
              <p:nvPr/>
            </p:nvSpPr>
            <p:spPr>
              <a:xfrm>
                <a:off x="5567274"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EC37376-85BC-582A-0CB7-091DE2B26939}"/>
                  </a:ext>
                </a:extLst>
              </p:cNvPr>
              <p:cNvSpPr/>
              <p:nvPr/>
            </p:nvSpPr>
            <p:spPr>
              <a:xfrm>
                <a:off x="5636521" y="3572350"/>
                <a:ext cx="76579" cy="103439"/>
              </a:xfrm>
              <a:custGeom>
                <a:avLst/>
                <a:gdLst>
                  <a:gd name="connsiteX0" fmla="*/ 16294 w 76579"/>
                  <a:gd name="connsiteY0" fmla="*/ 0 h 103439"/>
                  <a:gd name="connsiteX1" fmla="*/ 16294 w 76579"/>
                  <a:gd name="connsiteY1" fmla="*/ 39910 h 103439"/>
                  <a:gd name="connsiteX2" fmla="*/ 39919 w 76579"/>
                  <a:gd name="connsiteY2" fmla="*/ 28507 h 103439"/>
                  <a:gd name="connsiteX3" fmla="*/ 76580 w 76579"/>
                  <a:gd name="connsiteY3" fmla="*/ 65974 h 103439"/>
                  <a:gd name="connsiteX4" fmla="*/ 39919 w 76579"/>
                  <a:gd name="connsiteY4" fmla="*/ 103440 h 103439"/>
                  <a:gd name="connsiteX5" fmla="*/ 17108 w 76579"/>
                  <a:gd name="connsiteY5" fmla="*/ 92037 h 103439"/>
                  <a:gd name="connsiteX6" fmla="*/ 16294 w 76579"/>
                  <a:gd name="connsiteY6" fmla="*/ 101811 h 103439"/>
                  <a:gd name="connsiteX7" fmla="*/ 0 w 76579"/>
                  <a:gd name="connsiteY7" fmla="*/ 101811 h 103439"/>
                  <a:gd name="connsiteX8" fmla="*/ 0 w 76579"/>
                  <a:gd name="connsiteY8" fmla="*/ 0 h 103439"/>
                  <a:gd name="connsiteX9" fmla="*/ 16294 w 76579"/>
                  <a:gd name="connsiteY9" fmla="*/ 0 h 103439"/>
                  <a:gd name="connsiteX10" fmla="*/ 17923 w 76579"/>
                  <a:gd name="connsiteY10" fmla="*/ 65974 h 103439"/>
                  <a:gd name="connsiteX11" fmla="*/ 39104 w 76579"/>
                  <a:gd name="connsiteY11" fmla="*/ 87150 h 103439"/>
                  <a:gd name="connsiteX12" fmla="*/ 59471 w 76579"/>
                  <a:gd name="connsiteY12" fmla="*/ 65974 h 103439"/>
                  <a:gd name="connsiteX13" fmla="*/ 39104 w 76579"/>
                  <a:gd name="connsiteY13" fmla="*/ 44797 h 103439"/>
                  <a:gd name="connsiteX14" fmla="*/ 17923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16294" y="0"/>
                    </a:moveTo>
                    <a:lnTo>
                      <a:pt x="16294" y="39910"/>
                    </a:lnTo>
                    <a:cubicBezTo>
                      <a:pt x="20367" y="32580"/>
                      <a:pt x="32587" y="28507"/>
                      <a:pt x="39919" y="28507"/>
                    </a:cubicBezTo>
                    <a:cubicBezTo>
                      <a:pt x="61101" y="28507"/>
                      <a:pt x="76580" y="41539"/>
                      <a:pt x="76580" y="65974"/>
                    </a:cubicBezTo>
                    <a:cubicBezTo>
                      <a:pt x="76580" y="89594"/>
                      <a:pt x="61101" y="103440"/>
                      <a:pt x="39919" y="103440"/>
                    </a:cubicBezTo>
                    <a:cubicBezTo>
                      <a:pt x="30958" y="103440"/>
                      <a:pt x="21996" y="100182"/>
                      <a:pt x="17108" y="92037"/>
                    </a:cubicBezTo>
                    <a:lnTo>
                      <a:pt x="16294" y="101811"/>
                    </a:lnTo>
                    <a:lnTo>
                      <a:pt x="0" y="101811"/>
                    </a:lnTo>
                    <a:lnTo>
                      <a:pt x="0" y="0"/>
                    </a:lnTo>
                    <a:lnTo>
                      <a:pt x="16294" y="0"/>
                    </a:lnTo>
                    <a:close/>
                    <a:moveTo>
                      <a:pt x="17923" y="65974"/>
                    </a:moveTo>
                    <a:cubicBezTo>
                      <a:pt x="17923" y="79005"/>
                      <a:pt x="27699" y="87150"/>
                      <a:pt x="39104" y="87150"/>
                    </a:cubicBezTo>
                    <a:cubicBezTo>
                      <a:pt x="50510" y="87150"/>
                      <a:pt x="59471" y="78191"/>
                      <a:pt x="59471" y="65974"/>
                    </a:cubicBezTo>
                    <a:cubicBezTo>
                      <a:pt x="59471" y="52942"/>
                      <a:pt x="50510" y="44797"/>
                      <a:pt x="39104" y="44797"/>
                    </a:cubicBezTo>
                    <a:cubicBezTo>
                      <a:pt x="26884" y="44797"/>
                      <a:pt x="17923" y="53756"/>
                      <a:pt x="17923" y="65974"/>
                    </a:cubicBezTo>
                    <a:close/>
                  </a:path>
                </a:pathLst>
              </a:custGeom>
              <a:solidFill>
                <a:srgbClr val="7654A2"/>
              </a:solidFill>
              <a:ln w="813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1AB8E39-FD97-FC72-417F-8A7E6B4BFA7D}"/>
                  </a:ext>
                </a:extLst>
              </p:cNvPr>
              <p:cNvSpPr/>
              <p:nvPr/>
            </p:nvSpPr>
            <p:spPr>
              <a:xfrm>
                <a:off x="5757908" y="3600857"/>
                <a:ext cx="75203" cy="75747"/>
              </a:xfrm>
              <a:custGeom>
                <a:avLst/>
                <a:gdLst>
                  <a:gd name="connsiteX0" fmla="*/ 17923 w 75203"/>
                  <a:gd name="connsiteY0" fmla="*/ 43982 h 75747"/>
                  <a:gd name="connsiteX1" fmla="*/ 39104 w 75203"/>
                  <a:gd name="connsiteY1" fmla="*/ 59458 h 75747"/>
                  <a:gd name="connsiteX2" fmla="*/ 58657 w 75203"/>
                  <a:gd name="connsiteY2" fmla="*/ 52942 h 75747"/>
                  <a:gd name="connsiteX3" fmla="*/ 70062 w 75203"/>
                  <a:gd name="connsiteY3" fmla="*/ 64345 h 75747"/>
                  <a:gd name="connsiteX4" fmla="*/ 39104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4" y="59458"/>
                    </a:cubicBezTo>
                    <a:cubicBezTo>
                      <a:pt x="45622" y="59458"/>
                      <a:pt x="54584" y="57014"/>
                      <a:pt x="58657" y="52942"/>
                    </a:cubicBezTo>
                    <a:lnTo>
                      <a:pt x="70062" y="64345"/>
                    </a:lnTo>
                    <a:cubicBezTo>
                      <a:pt x="62730" y="72490"/>
                      <a:pt x="50510" y="75747"/>
                      <a:pt x="39104"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58CAC41-7335-54D7-3513-1E8F2CC0DCF5}"/>
                  </a:ext>
                </a:extLst>
              </p:cNvPr>
              <p:cNvSpPr/>
              <p:nvPr/>
            </p:nvSpPr>
            <p:spPr>
              <a:xfrm>
                <a:off x="5877666" y="3571739"/>
                <a:ext cx="21181" cy="103236"/>
              </a:xfrm>
              <a:custGeom>
                <a:avLst/>
                <a:gdLst>
                  <a:gd name="connsiteX0" fmla="*/ 21181 w 21181"/>
                  <a:gd name="connsiteY0" fmla="*/ 10385 h 103236"/>
                  <a:gd name="connsiteX1" fmla="*/ 0 w 21181"/>
                  <a:gd name="connsiteY1" fmla="*/ 10385 h 103236"/>
                  <a:gd name="connsiteX2" fmla="*/ 21181 w 21181"/>
                  <a:gd name="connsiteY2" fmla="*/ 10385 h 103236"/>
                  <a:gd name="connsiteX3" fmla="*/ 2444 w 21181"/>
                  <a:gd name="connsiteY3" fmla="*/ 30747 h 103236"/>
                  <a:gd name="connsiteX4" fmla="*/ 2444 w 21181"/>
                  <a:gd name="connsiteY4" fmla="*/ 103237 h 103236"/>
                  <a:gd name="connsiteX5" fmla="*/ 20367 w 21181"/>
                  <a:gd name="connsiteY5" fmla="*/ 103237 h 103236"/>
                  <a:gd name="connsiteX6" fmla="*/ 20367 w 21181"/>
                  <a:gd name="connsiteY6" fmla="*/ 30747 h 103236"/>
                  <a:gd name="connsiteX7" fmla="*/ 2444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1" y="10385"/>
                    </a:moveTo>
                    <a:cubicBezTo>
                      <a:pt x="21181" y="24231"/>
                      <a:pt x="0" y="24231"/>
                      <a:pt x="0" y="10385"/>
                    </a:cubicBezTo>
                    <a:cubicBezTo>
                      <a:pt x="814" y="-3462"/>
                      <a:pt x="21181" y="-3462"/>
                      <a:pt x="21181" y="10385"/>
                    </a:cubicBezTo>
                    <a:close/>
                    <a:moveTo>
                      <a:pt x="2444" y="30747"/>
                    </a:moveTo>
                    <a:lnTo>
                      <a:pt x="2444" y="103237"/>
                    </a:lnTo>
                    <a:lnTo>
                      <a:pt x="20367" y="103237"/>
                    </a:lnTo>
                    <a:lnTo>
                      <a:pt x="20367" y="30747"/>
                    </a:lnTo>
                    <a:lnTo>
                      <a:pt x="2444" y="30747"/>
                    </a:lnTo>
                    <a:close/>
                  </a:path>
                </a:pathLst>
              </a:custGeom>
              <a:solidFill>
                <a:srgbClr val="7654A2"/>
              </a:solidFill>
              <a:ln w="813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B274D3D-9164-5CDC-E28F-39FA6073360E}"/>
                  </a:ext>
                </a:extLst>
              </p:cNvPr>
              <p:cNvSpPr/>
              <p:nvPr/>
            </p:nvSpPr>
            <p:spPr>
              <a:xfrm>
                <a:off x="5946914"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solidFill>
                <a:srgbClr val="7654A2"/>
              </a:solidFill>
              <a:ln w="813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297DFA4-89A2-22D0-0105-6D0F60083842}"/>
                  </a:ext>
                </a:extLst>
              </p:cNvPr>
              <p:cNvSpPr/>
              <p:nvPr/>
            </p:nvSpPr>
            <p:spPr>
              <a:xfrm>
                <a:off x="6063412"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4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7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7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4" y="101811"/>
                      <a:pt x="54584" y="92037"/>
                    </a:cubicBezTo>
                    <a:cubicBezTo>
                      <a:pt x="54584"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7" y="41539"/>
                    </a:moveTo>
                    <a:cubicBezTo>
                      <a:pt x="18737" y="53756"/>
                      <a:pt x="26884" y="61087"/>
                      <a:pt x="37475" y="61087"/>
                    </a:cubicBezTo>
                    <a:cubicBezTo>
                      <a:pt x="48066" y="61087"/>
                      <a:pt x="56213" y="53756"/>
                      <a:pt x="56213" y="41539"/>
                    </a:cubicBezTo>
                    <a:cubicBezTo>
                      <a:pt x="56213" y="29322"/>
                      <a:pt x="48066" y="21177"/>
                      <a:pt x="37475" y="21177"/>
                    </a:cubicBezTo>
                    <a:cubicBezTo>
                      <a:pt x="27699" y="21177"/>
                      <a:pt x="18737" y="29322"/>
                      <a:pt x="18737" y="41539"/>
                    </a:cubicBezTo>
                    <a:close/>
                  </a:path>
                </a:pathLst>
              </a:custGeom>
              <a:solidFill>
                <a:srgbClr val="7654A2"/>
              </a:solidFill>
              <a:ln w="813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729A9DA-7A4E-93AB-1965-6828AE0916B7}"/>
                  </a:ext>
                </a:extLst>
              </p:cNvPr>
              <p:cNvSpPr/>
              <p:nvPr/>
            </p:nvSpPr>
            <p:spPr>
              <a:xfrm>
                <a:off x="6245085"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87C5445-41C7-F00D-3B56-F49EC65191CB}"/>
                  </a:ext>
                </a:extLst>
              </p:cNvPr>
              <p:cNvSpPr/>
              <p:nvPr/>
            </p:nvSpPr>
            <p:spPr>
              <a:xfrm>
                <a:off x="6314333"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solidFill>
                <a:srgbClr val="7654A2"/>
              </a:solidFill>
              <a:ln w="813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B8EFA11-39F3-2852-B9BE-3118CAABAD43}"/>
                  </a:ext>
                </a:extLst>
              </p:cNvPr>
              <p:cNvSpPr/>
              <p:nvPr/>
            </p:nvSpPr>
            <p:spPr>
              <a:xfrm>
                <a:off x="6492748" y="3582123"/>
                <a:ext cx="53768" cy="93717"/>
              </a:xfrm>
              <a:custGeom>
                <a:avLst/>
                <a:gdLst>
                  <a:gd name="connsiteX0" fmla="*/ 31772 w 53768"/>
                  <a:gd name="connsiteY0" fmla="*/ 0 h 93717"/>
                  <a:gd name="connsiteX1" fmla="*/ 31772 w 53768"/>
                  <a:gd name="connsiteY1" fmla="*/ 20362 h 93717"/>
                  <a:gd name="connsiteX2" fmla="*/ 51325 w 53768"/>
                  <a:gd name="connsiteY2" fmla="*/ 20362 h 93717"/>
                  <a:gd name="connsiteX3" fmla="*/ 51325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4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1772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1772" y="0"/>
                    </a:moveTo>
                    <a:lnTo>
                      <a:pt x="31772" y="20362"/>
                    </a:lnTo>
                    <a:lnTo>
                      <a:pt x="51325" y="20362"/>
                    </a:lnTo>
                    <a:lnTo>
                      <a:pt x="51325"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4" y="93666"/>
                    </a:cubicBezTo>
                    <a:cubicBezTo>
                      <a:pt x="23626" y="94481"/>
                      <a:pt x="13035" y="85521"/>
                      <a:pt x="13035" y="67603"/>
                    </a:cubicBezTo>
                    <a:lnTo>
                      <a:pt x="13035" y="36652"/>
                    </a:lnTo>
                    <a:lnTo>
                      <a:pt x="0" y="36652"/>
                    </a:lnTo>
                    <a:lnTo>
                      <a:pt x="0" y="21177"/>
                    </a:lnTo>
                    <a:lnTo>
                      <a:pt x="13035" y="21177"/>
                    </a:lnTo>
                    <a:lnTo>
                      <a:pt x="13035" y="2444"/>
                    </a:lnTo>
                    <a:lnTo>
                      <a:pt x="31772" y="0"/>
                    </a:lnTo>
                    <a:close/>
                  </a:path>
                </a:pathLst>
              </a:custGeom>
              <a:solidFill>
                <a:srgbClr val="7654A2"/>
              </a:solidFill>
              <a:ln w="813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2948E19-EDDC-B78F-8694-EF5F86F88E6F}"/>
                  </a:ext>
                </a:extLst>
              </p:cNvPr>
              <p:cNvSpPr/>
              <p:nvPr/>
            </p:nvSpPr>
            <p:spPr>
              <a:xfrm>
                <a:off x="6591324" y="3572350"/>
                <a:ext cx="70062" cy="101811"/>
              </a:xfrm>
              <a:custGeom>
                <a:avLst/>
                <a:gdLst>
                  <a:gd name="connsiteX0" fmla="*/ 17923 w 70062"/>
                  <a:gd name="connsiteY0" fmla="*/ 0 h 101811"/>
                  <a:gd name="connsiteX1" fmla="*/ 17923 w 70062"/>
                  <a:gd name="connsiteY1" fmla="*/ 39910 h 101811"/>
                  <a:gd name="connsiteX2" fmla="*/ 40734 w 70062"/>
                  <a:gd name="connsiteY2" fmla="*/ 29322 h 101811"/>
                  <a:gd name="connsiteX3" fmla="*/ 70062 w 70062"/>
                  <a:gd name="connsiteY3" fmla="*/ 64345 h 101811"/>
                  <a:gd name="connsiteX4" fmla="*/ 70062 w 70062"/>
                  <a:gd name="connsiteY4" fmla="*/ 101811 h 101811"/>
                  <a:gd name="connsiteX5" fmla="*/ 52140 w 70062"/>
                  <a:gd name="connsiteY5" fmla="*/ 101811 h 101811"/>
                  <a:gd name="connsiteX6" fmla="*/ 52140 w 70062"/>
                  <a:gd name="connsiteY6" fmla="*/ 64345 h 101811"/>
                  <a:gd name="connsiteX7" fmla="*/ 35846 w 70062"/>
                  <a:gd name="connsiteY7" fmla="*/ 45611 h 101811"/>
                  <a:gd name="connsiteX8" fmla="*/ 17923 w 70062"/>
                  <a:gd name="connsiteY8" fmla="*/ 65159 h 101811"/>
                  <a:gd name="connsiteX9" fmla="*/ 17923 w 70062"/>
                  <a:gd name="connsiteY9" fmla="*/ 101811 h 101811"/>
                  <a:gd name="connsiteX10" fmla="*/ 0 w 70062"/>
                  <a:gd name="connsiteY10" fmla="*/ 101811 h 101811"/>
                  <a:gd name="connsiteX11" fmla="*/ 0 w 70062"/>
                  <a:gd name="connsiteY11" fmla="*/ 0 h 101811"/>
                  <a:gd name="connsiteX12" fmla="*/ 17923 w 70062"/>
                  <a:gd name="connsiteY12"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101811">
                    <a:moveTo>
                      <a:pt x="17923" y="0"/>
                    </a:moveTo>
                    <a:lnTo>
                      <a:pt x="17923" y="39910"/>
                    </a:lnTo>
                    <a:cubicBezTo>
                      <a:pt x="24440" y="31765"/>
                      <a:pt x="32587" y="29322"/>
                      <a:pt x="40734" y="29322"/>
                    </a:cubicBezTo>
                    <a:cubicBezTo>
                      <a:pt x="61101" y="29322"/>
                      <a:pt x="70062" y="43168"/>
                      <a:pt x="70062" y="64345"/>
                    </a:cubicBezTo>
                    <a:lnTo>
                      <a:pt x="70062" y="101811"/>
                    </a:lnTo>
                    <a:lnTo>
                      <a:pt x="52140" y="101811"/>
                    </a:lnTo>
                    <a:lnTo>
                      <a:pt x="52140" y="64345"/>
                    </a:lnTo>
                    <a:cubicBezTo>
                      <a:pt x="52140" y="51313"/>
                      <a:pt x="45622" y="45611"/>
                      <a:pt x="35846" y="45611"/>
                    </a:cubicBezTo>
                    <a:cubicBezTo>
                      <a:pt x="25255" y="45611"/>
                      <a:pt x="17923" y="54571"/>
                      <a:pt x="17923" y="65159"/>
                    </a:cubicBez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4B8D1DB-B8FF-94DA-46F0-A936D2DAB4E1}"/>
                  </a:ext>
                </a:extLst>
              </p:cNvPr>
              <p:cNvSpPr/>
              <p:nvPr/>
            </p:nvSpPr>
            <p:spPr>
              <a:xfrm>
                <a:off x="6707823" y="3600857"/>
                <a:ext cx="75214" cy="75747"/>
              </a:xfrm>
              <a:custGeom>
                <a:avLst/>
                <a:gdLst>
                  <a:gd name="connsiteX0" fmla="*/ 17923 w 75214"/>
                  <a:gd name="connsiteY0" fmla="*/ 43982 h 75747"/>
                  <a:gd name="connsiteX1" fmla="*/ 39104 w 75214"/>
                  <a:gd name="connsiteY1" fmla="*/ 59458 h 75747"/>
                  <a:gd name="connsiteX2" fmla="*/ 58657 w 75214"/>
                  <a:gd name="connsiteY2" fmla="*/ 52942 h 75747"/>
                  <a:gd name="connsiteX3" fmla="*/ 70062 w 75214"/>
                  <a:gd name="connsiteY3" fmla="*/ 64345 h 75747"/>
                  <a:gd name="connsiteX4" fmla="*/ 39104 w 75214"/>
                  <a:gd name="connsiteY4" fmla="*/ 75747 h 75747"/>
                  <a:gd name="connsiteX5" fmla="*/ 0 w 75214"/>
                  <a:gd name="connsiteY5" fmla="*/ 37467 h 75747"/>
                  <a:gd name="connsiteX6" fmla="*/ 38290 w 75214"/>
                  <a:gd name="connsiteY6" fmla="*/ 0 h 75747"/>
                  <a:gd name="connsiteX7" fmla="*/ 74950 w 75214"/>
                  <a:gd name="connsiteY7" fmla="*/ 44797 h 75747"/>
                  <a:gd name="connsiteX8" fmla="*/ 17923 w 75214"/>
                  <a:gd name="connsiteY8" fmla="*/ 44797 h 75747"/>
                  <a:gd name="connsiteX9" fmla="*/ 57027 w 75214"/>
                  <a:gd name="connsiteY9" fmla="*/ 29322 h 75747"/>
                  <a:gd name="connsiteX10" fmla="*/ 38290 w 75214"/>
                  <a:gd name="connsiteY10" fmla="*/ 15475 h 75747"/>
                  <a:gd name="connsiteX11" fmla="*/ 17923 w 75214"/>
                  <a:gd name="connsiteY11" fmla="*/ 29322 h 75747"/>
                  <a:gd name="connsiteX12" fmla="*/ 57027 w 75214"/>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4" h="75747">
                    <a:moveTo>
                      <a:pt x="17923" y="43982"/>
                    </a:moveTo>
                    <a:cubicBezTo>
                      <a:pt x="18737" y="52942"/>
                      <a:pt x="26884" y="59458"/>
                      <a:pt x="39104" y="59458"/>
                    </a:cubicBezTo>
                    <a:cubicBezTo>
                      <a:pt x="45622" y="59458"/>
                      <a:pt x="54583" y="57014"/>
                      <a:pt x="58657" y="52942"/>
                    </a:cubicBezTo>
                    <a:lnTo>
                      <a:pt x="70062" y="64345"/>
                    </a:lnTo>
                    <a:cubicBezTo>
                      <a:pt x="62730" y="72490"/>
                      <a:pt x="49695" y="75747"/>
                      <a:pt x="39104" y="75747"/>
                    </a:cubicBezTo>
                    <a:cubicBezTo>
                      <a:pt x="14664" y="75747"/>
                      <a:pt x="0" y="60272"/>
                      <a:pt x="0" y="37467"/>
                    </a:cubicBezTo>
                    <a:cubicBezTo>
                      <a:pt x="0" y="15475"/>
                      <a:pt x="14664" y="0"/>
                      <a:pt x="38290" y="0"/>
                    </a:cubicBezTo>
                    <a:cubicBezTo>
                      <a:pt x="62730"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B584999-FC9D-FFC3-C7C5-943F74CB3F36}"/>
                  </a:ext>
                </a:extLst>
              </p:cNvPr>
              <p:cNvSpPr/>
              <p:nvPr/>
            </p:nvSpPr>
            <p:spPr>
              <a:xfrm>
                <a:off x="6891940" y="3602486"/>
                <a:ext cx="118942" cy="72489"/>
              </a:xfrm>
              <a:custGeom>
                <a:avLst/>
                <a:gdLst>
                  <a:gd name="connsiteX0" fmla="*/ 67618 w 118942"/>
                  <a:gd name="connsiteY0" fmla="*/ 0 h 72489"/>
                  <a:gd name="connsiteX1" fmla="*/ 83097 w 118942"/>
                  <a:gd name="connsiteY1" fmla="*/ 53756 h 72489"/>
                  <a:gd name="connsiteX2" fmla="*/ 99391 w 118942"/>
                  <a:gd name="connsiteY2" fmla="*/ 0 h 72489"/>
                  <a:gd name="connsiteX3" fmla="*/ 118943 w 118942"/>
                  <a:gd name="connsiteY3" fmla="*/ 0 h 72489"/>
                  <a:gd name="connsiteX4" fmla="*/ 93688 w 118942"/>
                  <a:gd name="connsiteY4" fmla="*/ 72490 h 72489"/>
                  <a:gd name="connsiteX5" fmla="*/ 73321 w 118942"/>
                  <a:gd name="connsiteY5" fmla="*/ 72490 h 72489"/>
                  <a:gd name="connsiteX6" fmla="*/ 65989 w 118942"/>
                  <a:gd name="connsiteY6" fmla="*/ 51313 h 72489"/>
                  <a:gd name="connsiteX7" fmla="*/ 59471 w 118942"/>
                  <a:gd name="connsiteY7" fmla="*/ 27693 h 72489"/>
                  <a:gd name="connsiteX8" fmla="*/ 52954 w 118942"/>
                  <a:gd name="connsiteY8" fmla="*/ 51313 h 72489"/>
                  <a:gd name="connsiteX9" fmla="*/ 45622 w 118942"/>
                  <a:gd name="connsiteY9" fmla="*/ 72490 h 72489"/>
                  <a:gd name="connsiteX10" fmla="*/ 25255 w 118942"/>
                  <a:gd name="connsiteY10" fmla="*/ 72490 h 72489"/>
                  <a:gd name="connsiteX11" fmla="*/ 0 w 118942"/>
                  <a:gd name="connsiteY11" fmla="*/ 0 h 72489"/>
                  <a:gd name="connsiteX12" fmla="*/ 19552 w 118942"/>
                  <a:gd name="connsiteY12" fmla="*/ 0 h 72489"/>
                  <a:gd name="connsiteX13" fmla="*/ 35846 w 118942"/>
                  <a:gd name="connsiteY13" fmla="*/ 53756 h 72489"/>
                  <a:gd name="connsiteX14" fmla="*/ 51325 w 118942"/>
                  <a:gd name="connsiteY14" fmla="*/ 0 h 72489"/>
                  <a:gd name="connsiteX15" fmla="*/ 67618 w 118942"/>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2" h="72489">
                    <a:moveTo>
                      <a:pt x="67618" y="0"/>
                    </a:moveTo>
                    <a:lnTo>
                      <a:pt x="83097" y="53756"/>
                    </a:lnTo>
                    <a:lnTo>
                      <a:pt x="99391" y="0"/>
                    </a:lnTo>
                    <a:lnTo>
                      <a:pt x="118943" y="0"/>
                    </a:lnTo>
                    <a:lnTo>
                      <a:pt x="93688" y="72490"/>
                    </a:lnTo>
                    <a:lnTo>
                      <a:pt x="73321" y="72490"/>
                    </a:lnTo>
                    <a:lnTo>
                      <a:pt x="65989" y="51313"/>
                    </a:lnTo>
                    <a:lnTo>
                      <a:pt x="59471" y="27693"/>
                    </a:lnTo>
                    <a:lnTo>
                      <a:pt x="52954" y="51313"/>
                    </a:lnTo>
                    <a:lnTo>
                      <a:pt x="45622" y="72490"/>
                    </a:lnTo>
                    <a:lnTo>
                      <a:pt x="25255" y="72490"/>
                    </a:lnTo>
                    <a:lnTo>
                      <a:pt x="0" y="0"/>
                    </a:lnTo>
                    <a:lnTo>
                      <a:pt x="19552" y="0"/>
                    </a:lnTo>
                    <a:lnTo>
                      <a:pt x="35846" y="53756"/>
                    </a:lnTo>
                    <a:lnTo>
                      <a:pt x="51325" y="0"/>
                    </a:lnTo>
                    <a:lnTo>
                      <a:pt x="67618" y="0"/>
                    </a:lnTo>
                    <a:close/>
                  </a:path>
                </a:pathLst>
              </a:custGeom>
              <a:solidFill>
                <a:srgbClr val="7654A2"/>
              </a:solidFill>
              <a:ln w="813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1C7FAA6-C99C-F162-2E08-542D77977998}"/>
                  </a:ext>
                </a:extLst>
              </p:cNvPr>
              <p:cNvSpPr/>
              <p:nvPr/>
            </p:nvSpPr>
            <p:spPr>
              <a:xfrm>
                <a:off x="7057320" y="3600857"/>
                <a:ext cx="74950" cy="74932"/>
              </a:xfrm>
              <a:custGeom>
                <a:avLst/>
                <a:gdLst>
                  <a:gd name="connsiteX0" fmla="*/ 74950 w 74950"/>
                  <a:gd name="connsiteY0" fmla="*/ 37467 h 74932"/>
                  <a:gd name="connsiteX1" fmla="*/ 37475 w 74950"/>
                  <a:gd name="connsiteY1" fmla="*/ 74933 h 74932"/>
                  <a:gd name="connsiteX2" fmla="*/ 0 w 74950"/>
                  <a:gd name="connsiteY2" fmla="*/ 37467 h 74932"/>
                  <a:gd name="connsiteX3" fmla="*/ 37475 w 74950"/>
                  <a:gd name="connsiteY3" fmla="*/ 0 h 74932"/>
                  <a:gd name="connsiteX4" fmla="*/ 74950 w 74950"/>
                  <a:gd name="connsiteY4" fmla="*/ 37467 h 74932"/>
                  <a:gd name="connsiteX5" fmla="*/ 17923 w 74950"/>
                  <a:gd name="connsiteY5" fmla="*/ 37467 h 74932"/>
                  <a:gd name="connsiteX6" fmla="*/ 37475 w 74950"/>
                  <a:gd name="connsiteY6" fmla="*/ 58643 h 74932"/>
                  <a:gd name="connsiteX7" fmla="*/ 57027 w 74950"/>
                  <a:gd name="connsiteY7" fmla="*/ 37467 h 74932"/>
                  <a:gd name="connsiteX8" fmla="*/ 37475 w 74950"/>
                  <a:gd name="connsiteY8" fmla="*/ 16290 h 74932"/>
                  <a:gd name="connsiteX9" fmla="*/ 17923 w 74950"/>
                  <a:gd name="connsiteY9" fmla="*/ 37467 h 7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950" h="74932">
                    <a:moveTo>
                      <a:pt x="74950" y="37467"/>
                    </a:moveTo>
                    <a:cubicBezTo>
                      <a:pt x="74950" y="57829"/>
                      <a:pt x="61101" y="74933"/>
                      <a:pt x="37475" y="74933"/>
                    </a:cubicBezTo>
                    <a:cubicBezTo>
                      <a:pt x="13850" y="74933"/>
                      <a:pt x="0" y="57829"/>
                      <a:pt x="0" y="37467"/>
                    </a:cubicBezTo>
                    <a:cubicBezTo>
                      <a:pt x="0" y="17104"/>
                      <a:pt x="14664" y="0"/>
                      <a:pt x="37475" y="0"/>
                    </a:cubicBezTo>
                    <a:cubicBezTo>
                      <a:pt x="60286" y="0"/>
                      <a:pt x="74950" y="17104"/>
                      <a:pt x="74950" y="37467"/>
                    </a:cubicBezTo>
                    <a:close/>
                    <a:moveTo>
                      <a:pt x="17923" y="37467"/>
                    </a:moveTo>
                    <a:cubicBezTo>
                      <a:pt x="17923" y="48055"/>
                      <a:pt x="24440" y="58643"/>
                      <a:pt x="37475" y="58643"/>
                    </a:cubicBezTo>
                    <a:cubicBezTo>
                      <a:pt x="50510" y="58643"/>
                      <a:pt x="57027" y="48055"/>
                      <a:pt x="57027" y="37467"/>
                    </a:cubicBezTo>
                    <a:cubicBezTo>
                      <a:pt x="57027" y="26878"/>
                      <a:pt x="49695" y="16290"/>
                      <a:pt x="37475" y="16290"/>
                    </a:cubicBezTo>
                    <a:cubicBezTo>
                      <a:pt x="24440" y="16290"/>
                      <a:pt x="17923" y="26878"/>
                      <a:pt x="17923" y="37467"/>
                    </a:cubicBezTo>
                    <a:close/>
                  </a:path>
                </a:pathLst>
              </a:custGeom>
              <a:solidFill>
                <a:srgbClr val="7654A2"/>
              </a:solidFill>
              <a:ln w="813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6461EA0-7D41-7972-0FCF-C4AB1F3EC757}"/>
                  </a:ext>
                </a:extLst>
              </p:cNvPr>
              <p:cNvSpPr/>
              <p:nvPr/>
            </p:nvSpPr>
            <p:spPr>
              <a:xfrm>
                <a:off x="7178706" y="3600042"/>
                <a:ext cx="57027" cy="72489"/>
              </a:xfrm>
              <a:custGeom>
                <a:avLst/>
                <a:gdLst>
                  <a:gd name="connsiteX0" fmla="*/ 16294 w 57027"/>
                  <a:gd name="connsiteY0" fmla="*/ 2443 h 72489"/>
                  <a:gd name="connsiteX1" fmla="*/ 17923 w 57027"/>
                  <a:gd name="connsiteY1" fmla="*/ 10588 h 72489"/>
                  <a:gd name="connsiteX2" fmla="*/ 38290 w 57027"/>
                  <a:gd name="connsiteY2" fmla="*/ 0 h 72489"/>
                  <a:gd name="connsiteX3" fmla="*/ 57027 w 57027"/>
                  <a:gd name="connsiteY3" fmla="*/ 6516 h 72489"/>
                  <a:gd name="connsiteX4" fmla="*/ 48881 w 57027"/>
                  <a:gd name="connsiteY4" fmla="*/ 21991 h 72489"/>
                  <a:gd name="connsiteX5" fmla="*/ 35846 w 57027"/>
                  <a:gd name="connsiteY5" fmla="*/ 17104 h 72489"/>
                  <a:gd name="connsiteX6" fmla="*/ 17923 w 57027"/>
                  <a:gd name="connsiteY6" fmla="*/ 35023 h 72489"/>
                  <a:gd name="connsiteX7" fmla="*/ 17923 w 57027"/>
                  <a:gd name="connsiteY7" fmla="*/ 72490 h 72489"/>
                  <a:gd name="connsiteX8" fmla="*/ 0 w 57027"/>
                  <a:gd name="connsiteY8" fmla="*/ 72490 h 72489"/>
                  <a:gd name="connsiteX9" fmla="*/ 0 w 57027"/>
                  <a:gd name="connsiteY9" fmla="*/ 815 h 72489"/>
                  <a:gd name="connsiteX10" fmla="*/ 16294 w 57027"/>
                  <a:gd name="connsiteY10" fmla="*/ 815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27" h="72489">
                    <a:moveTo>
                      <a:pt x="16294" y="2443"/>
                    </a:moveTo>
                    <a:lnTo>
                      <a:pt x="17923" y="10588"/>
                    </a:lnTo>
                    <a:cubicBezTo>
                      <a:pt x="23626" y="1629"/>
                      <a:pt x="30958" y="0"/>
                      <a:pt x="38290" y="0"/>
                    </a:cubicBezTo>
                    <a:cubicBezTo>
                      <a:pt x="45622" y="0"/>
                      <a:pt x="52954" y="3258"/>
                      <a:pt x="57027" y="6516"/>
                    </a:cubicBezTo>
                    <a:lnTo>
                      <a:pt x="48881" y="21991"/>
                    </a:lnTo>
                    <a:cubicBezTo>
                      <a:pt x="45622" y="18733"/>
                      <a:pt x="41549" y="17104"/>
                      <a:pt x="35846" y="17104"/>
                    </a:cubicBezTo>
                    <a:cubicBezTo>
                      <a:pt x="26885" y="17104"/>
                      <a:pt x="17923" y="21991"/>
                      <a:pt x="17923" y="35023"/>
                    </a:cubicBezTo>
                    <a:lnTo>
                      <a:pt x="17923" y="72490"/>
                    </a:lnTo>
                    <a:lnTo>
                      <a:pt x="0" y="72490"/>
                    </a:lnTo>
                    <a:lnTo>
                      <a:pt x="0" y="815"/>
                    </a:lnTo>
                    <a:lnTo>
                      <a:pt x="16294" y="815"/>
                    </a:lnTo>
                    <a:close/>
                  </a:path>
                </a:pathLst>
              </a:custGeom>
              <a:solidFill>
                <a:srgbClr val="7654A2"/>
              </a:solidFill>
              <a:ln w="813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78CC36E-9E36-0C3A-3B52-4BAD12F585F2}"/>
                  </a:ext>
                </a:extLst>
              </p:cNvPr>
              <p:cNvSpPr/>
              <p:nvPr/>
            </p:nvSpPr>
            <p:spPr>
              <a:xfrm>
                <a:off x="7275653" y="3572350"/>
                <a:ext cx="67618" cy="101811"/>
              </a:xfrm>
              <a:custGeom>
                <a:avLst/>
                <a:gdLst>
                  <a:gd name="connsiteX0" fmla="*/ 17923 w 67618"/>
                  <a:gd name="connsiteY0" fmla="*/ 0 h 101811"/>
                  <a:gd name="connsiteX1" fmla="*/ 17923 w 67618"/>
                  <a:gd name="connsiteY1" fmla="*/ 58643 h 101811"/>
                  <a:gd name="connsiteX2" fmla="*/ 42363 w 67618"/>
                  <a:gd name="connsiteY2" fmla="*/ 30136 h 101811"/>
                  <a:gd name="connsiteX3" fmla="*/ 63545 w 67618"/>
                  <a:gd name="connsiteY3" fmla="*/ 30136 h 101811"/>
                  <a:gd name="connsiteX4" fmla="*/ 63545 w 67618"/>
                  <a:gd name="connsiteY4" fmla="*/ 30950 h 101811"/>
                  <a:gd name="connsiteX5" fmla="*/ 34217 w 67618"/>
                  <a:gd name="connsiteY5" fmla="*/ 63530 h 101811"/>
                  <a:gd name="connsiteX6" fmla="*/ 67618 w 67618"/>
                  <a:gd name="connsiteY6" fmla="*/ 100182 h 101811"/>
                  <a:gd name="connsiteX7" fmla="*/ 67618 w 67618"/>
                  <a:gd name="connsiteY7" fmla="*/ 101811 h 101811"/>
                  <a:gd name="connsiteX8" fmla="*/ 46437 w 67618"/>
                  <a:gd name="connsiteY8" fmla="*/ 101811 h 101811"/>
                  <a:gd name="connsiteX9" fmla="*/ 17923 w 67618"/>
                  <a:gd name="connsiteY9" fmla="*/ 69232 h 101811"/>
                  <a:gd name="connsiteX10" fmla="*/ 17923 w 67618"/>
                  <a:gd name="connsiteY10" fmla="*/ 101811 h 101811"/>
                  <a:gd name="connsiteX11" fmla="*/ 0 w 67618"/>
                  <a:gd name="connsiteY11" fmla="*/ 101811 h 101811"/>
                  <a:gd name="connsiteX12" fmla="*/ 0 w 67618"/>
                  <a:gd name="connsiteY12" fmla="*/ 0 h 101811"/>
                  <a:gd name="connsiteX13" fmla="*/ 17923 w 67618"/>
                  <a:gd name="connsiteY13"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618" h="101811">
                    <a:moveTo>
                      <a:pt x="17923" y="0"/>
                    </a:moveTo>
                    <a:lnTo>
                      <a:pt x="17923" y="58643"/>
                    </a:lnTo>
                    <a:lnTo>
                      <a:pt x="42363" y="30136"/>
                    </a:lnTo>
                    <a:lnTo>
                      <a:pt x="63545" y="30136"/>
                    </a:lnTo>
                    <a:lnTo>
                      <a:pt x="63545" y="30950"/>
                    </a:lnTo>
                    <a:lnTo>
                      <a:pt x="34217" y="63530"/>
                    </a:lnTo>
                    <a:lnTo>
                      <a:pt x="67618" y="100182"/>
                    </a:lnTo>
                    <a:lnTo>
                      <a:pt x="67618" y="101811"/>
                    </a:lnTo>
                    <a:lnTo>
                      <a:pt x="46437" y="101811"/>
                    </a:lnTo>
                    <a:lnTo>
                      <a:pt x="17923" y="69232"/>
                    </a:ln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384B829-E05F-FA4D-2AC2-ECFBBD906967}"/>
                  </a:ext>
                </a:extLst>
              </p:cNvPr>
              <p:cNvSpPr/>
              <p:nvPr/>
            </p:nvSpPr>
            <p:spPr>
              <a:xfrm>
                <a:off x="7385635" y="3600857"/>
                <a:ext cx="77394" cy="103439"/>
              </a:xfrm>
              <a:custGeom>
                <a:avLst/>
                <a:gdLst>
                  <a:gd name="connsiteX0" fmla="*/ 0 w 77394"/>
                  <a:gd name="connsiteY0" fmla="*/ 103440 h 103439"/>
                  <a:gd name="connsiteX1" fmla="*/ 0 w 77394"/>
                  <a:gd name="connsiteY1" fmla="*/ 1629 h 103439"/>
                  <a:gd name="connsiteX2" fmla="*/ 16294 w 77394"/>
                  <a:gd name="connsiteY2" fmla="*/ 1629 h 103439"/>
                  <a:gd name="connsiteX3" fmla="*/ 17108 w 77394"/>
                  <a:gd name="connsiteY3" fmla="*/ 11403 h 103439"/>
                  <a:gd name="connsiteX4" fmla="*/ 40734 w 77394"/>
                  <a:gd name="connsiteY4" fmla="*/ 0 h 103439"/>
                  <a:gd name="connsiteX5" fmla="*/ 77394 w 77394"/>
                  <a:gd name="connsiteY5" fmla="*/ 37467 h 103439"/>
                  <a:gd name="connsiteX6" fmla="*/ 40734 w 77394"/>
                  <a:gd name="connsiteY6" fmla="*/ 74933 h 103439"/>
                  <a:gd name="connsiteX7" fmla="*/ 17108 w 77394"/>
                  <a:gd name="connsiteY7" fmla="*/ 64345 h 103439"/>
                  <a:gd name="connsiteX8" fmla="*/ 17108 w 77394"/>
                  <a:gd name="connsiteY8" fmla="*/ 102626 h 103439"/>
                  <a:gd name="connsiteX9" fmla="*/ 0 w 77394"/>
                  <a:gd name="connsiteY9" fmla="*/ 102626 h 103439"/>
                  <a:gd name="connsiteX10" fmla="*/ 60286 w 77394"/>
                  <a:gd name="connsiteY10" fmla="*/ 37467 h 103439"/>
                  <a:gd name="connsiteX11" fmla="*/ 39919 w 77394"/>
                  <a:gd name="connsiteY11" fmla="*/ 17104 h 103439"/>
                  <a:gd name="connsiteX12" fmla="*/ 19552 w 77394"/>
                  <a:gd name="connsiteY12" fmla="*/ 37467 h 103439"/>
                  <a:gd name="connsiteX13" fmla="*/ 39919 w 77394"/>
                  <a:gd name="connsiteY13" fmla="*/ 57829 h 103439"/>
                  <a:gd name="connsiteX14" fmla="*/ 60286 w 77394"/>
                  <a:gd name="connsiteY14" fmla="*/ 37467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4" h="103439">
                    <a:moveTo>
                      <a:pt x="0" y="103440"/>
                    </a:moveTo>
                    <a:lnTo>
                      <a:pt x="0" y="1629"/>
                    </a:lnTo>
                    <a:lnTo>
                      <a:pt x="16294" y="1629"/>
                    </a:lnTo>
                    <a:lnTo>
                      <a:pt x="17108" y="11403"/>
                    </a:lnTo>
                    <a:cubicBezTo>
                      <a:pt x="22811" y="3258"/>
                      <a:pt x="32587" y="0"/>
                      <a:pt x="40734" y="0"/>
                    </a:cubicBezTo>
                    <a:cubicBezTo>
                      <a:pt x="62730" y="0"/>
                      <a:pt x="77394" y="16290"/>
                      <a:pt x="77394" y="37467"/>
                    </a:cubicBezTo>
                    <a:cubicBezTo>
                      <a:pt x="77394" y="58643"/>
                      <a:pt x="64360" y="74933"/>
                      <a:pt x="40734" y="74933"/>
                    </a:cubicBezTo>
                    <a:cubicBezTo>
                      <a:pt x="33402" y="74933"/>
                      <a:pt x="21996" y="72490"/>
                      <a:pt x="17108" y="64345"/>
                    </a:cubicBezTo>
                    <a:lnTo>
                      <a:pt x="17108" y="102626"/>
                    </a:lnTo>
                    <a:lnTo>
                      <a:pt x="0" y="102626"/>
                    </a:lnTo>
                    <a:close/>
                    <a:moveTo>
                      <a:pt x="60286" y="37467"/>
                    </a:moveTo>
                    <a:cubicBezTo>
                      <a:pt x="60286" y="26064"/>
                      <a:pt x="52954" y="17104"/>
                      <a:pt x="39919" y="17104"/>
                    </a:cubicBezTo>
                    <a:cubicBezTo>
                      <a:pt x="26885" y="17104"/>
                      <a:pt x="19552" y="26064"/>
                      <a:pt x="19552" y="37467"/>
                    </a:cubicBezTo>
                    <a:cubicBezTo>
                      <a:pt x="19552" y="48869"/>
                      <a:pt x="27699" y="57829"/>
                      <a:pt x="39919" y="57829"/>
                    </a:cubicBezTo>
                    <a:cubicBezTo>
                      <a:pt x="52140" y="57829"/>
                      <a:pt x="60286" y="48869"/>
                      <a:pt x="60286" y="37467"/>
                    </a:cubicBezTo>
                    <a:close/>
                  </a:path>
                </a:pathLst>
              </a:custGeom>
              <a:solidFill>
                <a:srgbClr val="7654A2"/>
              </a:solidFill>
              <a:ln w="813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2A097B1-1F97-C6A0-C707-0BA91FBB30C7}"/>
                  </a:ext>
                </a:extLst>
              </p:cNvPr>
              <p:cNvSpPr/>
              <p:nvPr/>
            </p:nvSpPr>
            <p:spPr>
              <a:xfrm>
                <a:off x="751109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883D5A8-AC18-F086-A0BE-1EBDF65FACAF}"/>
                  </a:ext>
                </a:extLst>
              </p:cNvPr>
              <p:cNvSpPr/>
              <p:nvPr/>
            </p:nvSpPr>
            <p:spPr>
              <a:xfrm>
                <a:off x="7574640"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4 w 78209"/>
                  <a:gd name="connsiteY11" fmla="*/ 59458 h 75747"/>
                  <a:gd name="connsiteX12" fmla="*/ 39104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4" y="59458"/>
                    </a:cubicBezTo>
                    <a:cubicBezTo>
                      <a:pt x="66804" y="59458"/>
                      <a:pt x="66804" y="16290"/>
                      <a:pt x="39104" y="16290"/>
                    </a:cubicBezTo>
                    <a:cubicBezTo>
                      <a:pt x="27699" y="15475"/>
                      <a:pt x="17923" y="23620"/>
                      <a:pt x="17923" y="37467"/>
                    </a:cubicBezTo>
                    <a:close/>
                  </a:path>
                </a:pathLst>
              </a:custGeom>
              <a:solidFill>
                <a:srgbClr val="7654A2"/>
              </a:solidFill>
              <a:ln w="813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5FACA45-9F84-992B-1D78-9FBE62715813}"/>
                  </a:ext>
                </a:extLst>
              </p:cNvPr>
              <p:cNvSpPr/>
              <p:nvPr/>
            </p:nvSpPr>
            <p:spPr>
              <a:xfrm>
                <a:off x="7699286" y="3600042"/>
                <a:ext cx="65988" cy="76561"/>
              </a:xfrm>
              <a:custGeom>
                <a:avLst/>
                <a:gdLst>
                  <a:gd name="connsiteX0" fmla="*/ 65989 w 65988"/>
                  <a:gd name="connsiteY0" fmla="*/ 65159 h 76561"/>
                  <a:gd name="connsiteX1" fmla="*/ 38290 w 65988"/>
                  <a:gd name="connsiteY1" fmla="*/ 76562 h 76561"/>
                  <a:gd name="connsiteX2" fmla="*/ 0 w 65988"/>
                  <a:gd name="connsiteY2" fmla="*/ 38281 h 76561"/>
                  <a:gd name="connsiteX3" fmla="*/ 38290 w 65988"/>
                  <a:gd name="connsiteY3" fmla="*/ 0 h 76561"/>
                  <a:gd name="connsiteX4" fmla="*/ 64360 w 65988"/>
                  <a:gd name="connsiteY4" fmla="*/ 10588 h 76561"/>
                  <a:gd name="connsiteX5" fmla="*/ 52954 w 65988"/>
                  <a:gd name="connsiteY5" fmla="*/ 21991 h 76561"/>
                  <a:gd name="connsiteX6" fmla="*/ 38290 w 65988"/>
                  <a:gd name="connsiteY6" fmla="*/ 16290 h 76561"/>
                  <a:gd name="connsiteX7" fmla="*/ 17923 w 65988"/>
                  <a:gd name="connsiteY7" fmla="*/ 37467 h 76561"/>
                  <a:gd name="connsiteX8" fmla="*/ 38290 w 65988"/>
                  <a:gd name="connsiteY8" fmla="*/ 58643 h 76561"/>
                  <a:gd name="connsiteX9" fmla="*/ 53769 w 65988"/>
                  <a:gd name="connsiteY9" fmla="*/ 52942 h 76561"/>
                  <a:gd name="connsiteX10" fmla="*/ 65989 w 65988"/>
                  <a:gd name="connsiteY10" fmla="*/ 65159 h 7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88" h="76561">
                    <a:moveTo>
                      <a:pt x="65989" y="65159"/>
                    </a:moveTo>
                    <a:cubicBezTo>
                      <a:pt x="57842" y="73304"/>
                      <a:pt x="48881" y="76562"/>
                      <a:pt x="38290" y="76562"/>
                    </a:cubicBezTo>
                    <a:cubicBezTo>
                      <a:pt x="17108" y="76562"/>
                      <a:pt x="0" y="64345"/>
                      <a:pt x="0" y="38281"/>
                    </a:cubicBezTo>
                    <a:cubicBezTo>
                      <a:pt x="0" y="13032"/>
                      <a:pt x="17108" y="0"/>
                      <a:pt x="38290" y="0"/>
                    </a:cubicBezTo>
                    <a:cubicBezTo>
                      <a:pt x="48881" y="0"/>
                      <a:pt x="56213" y="3258"/>
                      <a:pt x="64360" y="10588"/>
                    </a:cubicBezTo>
                    <a:lnTo>
                      <a:pt x="52954" y="21991"/>
                    </a:lnTo>
                    <a:cubicBezTo>
                      <a:pt x="48881" y="17919"/>
                      <a:pt x="43178" y="16290"/>
                      <a:pt x="38290" y="16290"/>
                    </a:cubicBezTo>
                    <a:cubicBezTo>
                      <a:pt x="26070" y="16290"/>
                      <a:pt x="17923" y="25249"/>
                      <a:pt x="17923" y="37467"/>
                    </a:cubicBezTo>
                    <a:cubicBezTo>
                      <a:pt x="17923" y="51313"/>
                      <a:pt x="26885" y="58643"/>
                      <a:pt x="38290" y="58643"/>
                    </a:cubicBezTo>
                    <a:cubicBezTo>
                      <a:pt x="43993" y="58643"/>
                      <a:pt x="49695" y="57014"/>
                      <a:pt x="53769" y="52942"/>
                    </a:cubicBezTo>
                    <a:lnTo>
                      <a:pt x="65989" y="65159"/>
                    </a:lnTo>
                    <a:close/>
                  </a:path>
                </a:pathLst>
              </a:custGeom>
              <a:solidFill>
                <a:srgbClr val="7654A2"/>
              </a:solidFill>
              <a:ln w="813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FE59AC5-FEB6-5249-C46D-8762BE88FA5C}"/>
                  </a:ext>
                </a:extLst>
              </p:cNvPr>
              <p:cNvSpPr/>
              <p:nvPr/>
            </p:nvSpPr>
            <p:spPr>
              <a:xfrm>
                <a:off x="780763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5" y="59458"/>
                    </a:cubicBezTo>
                    <a:cubicBezTo>
                      <a:pt x="45622" y="59458"/>
                      <a:pt x="54583"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0"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grpSp>
      </p:grpSp>
      <p:sp>
        <p:nvSpPr>
          <p:cNvPr id="88" name="Text Placeholder 32">
            <a:extLst>
              <a:ext uri="{FF2B5EF4-FFF2-40B4-BE49-F238E27FC236}">
                <a16:creationId xmlns:a16="http://schemas.microsoft.com/office/drawing/2014/main" id="{A77AA9A8-4BB6-8733-CDD8-C6E8A73B496B}"/>
              </a:ext>
            </a:extLst>
          </p:cNvPr>
          <p:cNvSpPr>
            <a:spLocks noGrp="1"/>
          </p:cNvSpPr>
          <p:nvPr>
            <p:ph type="body" sz="quarter" idx="20" hasCustomPrompt="1"/>
          </p:nvPr>
        </p:nvSpPr>
        <p:spPr>
          <a:xfrm>
            <a:off x="363447" y="9900647"/>
            <a:ext cx="3314191" cy="518298"/>
          </a:xfrm>
        </p:spPr>
        <p:txBody>
          <a:bodyPr anchor="t">
            <a:noAutofit/>
          </a:bodyPr>
          <a:lstStyle>
            <a:lvl1pPr marL="0" indent="0" algn="l">
              <a:lnSpc>
                <a:spcPct val="10000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www.digiworkwell.eu</a:t>
            </a:r>
            <a:endParaRPr lang="en-GB" dirty="0"/>
          </a:p>
        </p:txBody>
      </p:sp>
      <p:pic>
        <p:nvPicPr>
          <p:cNvPr id="2" name="Picture 2048" descr="Blue text on a white background&#10;&#10;Description automatically generated">
            <a:extLst>
              <a:ext uri="{FF2B5EF4-FFF2-40B4-BE49-F238E27FC236}">
                <a16:creationId xmlns:a16="http://schemas.microsoft.com/office/drawing/2014/main" id="{BE11251D-025A-DEAE-C4F4-25AA8EAA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81944" y="10055279"/>
            <a:ext cx="25082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778506" y="1417246"/>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B7997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506965" y="1272429"/>
            <a:ext cx="3322337" cy="518391"/>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514518" y="1790820"/>
            <a:ext cx="3322336" cy="1474644"/>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Picture Placeholder 12">
            <a:extLst>
              <a:ext uri="{FF2B5EF4-FFF2-40B4-BE49-F238E27FC236}">
                <a16:creationId xmlns:a16="http://schemas.microsoft.com/office/drawing/2014/main" id="{3AF27051-A30A-444D-B834-CDE929D2D75D}"/>
              </a:ext>
            </a:extLst>
          </p:cNvPr>
          <p:cNvSpPr>
            <a:spLocks noGrp="1"/>
          </p:cNvSpPr>
          <p:nvPr>
            <p:ph type="pic" sz="quarter" idx="16"/>
          </p:nvPr>
        </p:nvSpPr>
        <p:spPr>
          <a:xfrm>
            <a:off x="1129824" y="1096349"/>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4" name="Freeform 53">
            <a:extLst>
              <a:ext uri="{FF2B5EF4-FFF2-40B4-BE49-F238E27FC236}">
                <a16:creationId xmlns:a16="http://schemas.microsoft.com/office/drawing/2014/main" id="{70D142EB-A662-584D-9522-3092F322E555}"/>
              </a:ext>
            </a:extLst>
          </p:cNvPr>
          <p:cNvSpPr/>
          <p:nvPr userDrawn="1"/>
        </p:nvSpPr>
        <p:spPr>
          <a:xfrm>
            <a:off x="778506" y="4258255"/>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B7997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506965" y="4113438"/>
            <a:ext cx="3322337" cy="518391"/>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514518" y="4631829"/>
            <a:ext cx="3322336" cy="1474644"/>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7" name="Picture Placeholder 12">
            <a:extLst>
              <a:ext uri="{FF2B5EF4-FFF2-40B4-BE49-F238E27FC236}">
                <a16:creationId xmlns:a16="http://schemas.microsoft.com/office/drawing/2014/main" id="{B98C8422-F694-D34F-9B43-6DA13D472177}"/>
              </a:ext>
            </a:extLst>
          </p:cNvPr>
          <p:cNvSpPr>
            <a:spLocks noGrp="1"/>
          </p:cNvSpPr>
          <p:nvPr>
            <p:ph type="pic" sz="quarter" idx="53"/>
          </p:nvPr>
        </p:nvSpPr>
        <p:spPr>
          <a:xfrm>
            <a:off x="1129824" y="3937358"/>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8" name="Freeform 57">
            <a:extLst>
              <a:ext uri="{FF2B5EF4-FFF2-40B4-BE49-F238E27FC236}">
                <a16:creationId xmlns:a16="http://schemas.microsoft.com/office/drawing/2014/main" id="{D642BB82-71A2-0B41-87B7-70DDC99AE34D}"/>
              </a:ext>
            </a:extLst>
          </p:cNvPr>
          <p:cNvSpPr/>
          <p:nvPr userDrawn="1"/>
        </p:nvSpPr>
        <p:spPr>
          <a:xfrm>
            <a:off x="778506" y="7057405"/>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B7997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3506965" y="6912588"/>
            <a:ext cx="3322337" cy="518391"/>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3514518" y="7430979"/>
            <a:ext cx="3322336" cy="1474644"/>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1" name="Picture Placeholder 12">
            <a:extLst>
              <a:ext uri="{FF2B5EF4-FFF2-40B4-BE49-F238E27FC236}">
                <a16:creationId xmlns:a16="http://schemas.microsoft.com/office/drawing/2014/main" id="{7B7117E9-94DF-2348-9C87-2AC825D7FB1C}"/>
              </a:ext>
            </a:extLst>
          </p:cNvPr>
          <p:cNvSpPr>
            <a:spLocks noGrp="1"/>
          </p:cNvSpPr>
          <p:nvPr>
            <p:ph type="pic" sz="quarter" idx="56"/>
          </p:nvPr>
        </p:nvSpPr>
        <p:spPr>
          <a:xfrm>
            <a:off x="1129824" y="6736508"/>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62" name="Slide Number Placeholder 5">
            <a:extLst>
              <a:ext uri="{FF2B5EF4-FFF2-40B4-BE49-F238E27FC236}">
                <a16:creationId xmlns:a16="http://schemas.microsoft.com/office/drawing/2014/main" id="{BED73E24-A450-6744-8158-9406FC91C2F4}"/>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0" y="2940628"/>
            <a:ext cx="7559674" cy="5270683"/>
          </a:xfrm>
          <a:prstGeom prst="rect">
            <a:avLst/>
          </a:prstGeom>
          <a:solidFill>
            <a:srgbClr val="765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5" y="4485121"/>
            <a:ext cx="6599988" cy="1660826"/>
          </a:xfr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093D1F9A-9672-9243-9CA3-DC6F39D9D256}"/>
              </a:ext>
            </a:extLst>
          </p:cNvPr>
          <p:cNvSpPr>
            <a:spLocks noGrp="1"/>
          </p:cNvSpPr>
          <p:nvPr>
            <p:ph type="body" sz="quarter" idx="49" hasCustomPrompt="1"/>
          </p:nvPr>
        </p:nvSpPr>
        <p:spPr>
          <a:xfrm>
            <a:off x="584393" y="3476012"/>
            <a:ext cx="6599989" cy="853742"/>
          </a:xfrm>
        </p:spPr>
        <p:txBody>
          <a:bodyPr>
            <a:noAutofit/>
          </a:bodyPr>
          <a:lstStyle>
            <a:lvl1pPr marL="0" indent="0" algn="l">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Your Heading</a:t>
            </a:r>
          </a:p>
        </p:txBody>
      </p:sp>
      <p:pic>
        <p:nvPicPr>
          <p:cNvPr id="27" name="Picture 26">
            <a:extLst>
              <a:ext uri="{FF2B5EF4-FFF2-40B4-BE49-F238E27FC236}">
                <a16:creationId xmlns:a16="http://schemas.microsoft.com/office/drawing/2014/main" id="{A09BAF52-66C7-5F4D-8869-0F2431F9AD7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20571"/>
          <a:stretch/>
        </p:blipFill>
        <p:spPr>
          <a:xfrm rot="5400000">
            <a:off x="1069183" y="542985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28" name="Picture Placeholder 4">
            <a:extLst>
              <a:ext uri="{FF2B5EF4-FFF2-40B4-BE49-F238E27FC236}">
                <a16:creationId xmlns:a16="http://schemas.microsoft.com/office/drawing/2014/main" id="{4F2D0110-3726-6A48-8149-E59708540655}"/>
              </a:ext>
            </a:extLst>
          </p:cNvPr>
          <p:cNvSpPr>
            <a:spLocks noGrp="1"/>
          </p:cNvSpPr>
          <p:nvPr>
            <p:ph type="pic" sz="quarter" idx="10"/>
          </p:nvPr>
        </p:nvSpPr>
        <p:spPr>
          <a:xfrm>
            <a:off x="0" y="6923995"/>
            <a:ext cx="4642477" cy="2880154"/>
          </a:xfrm>
          <a:solidFill>
            <a:schemeClr val="bg1">
              <a:lumMod val="85000"/>
            </a:schemeClr>
          </a:solidFill>
          <a:ln>
            <a:noFill/>
          </a:ln>
        </p:spPr>
        <p:txBody>
          <a:bodyPr/>
          <a:lstStyle/>
          <a:p>
            <a:endParaRPr lang="en-US" dirty="0"/>
          </a:p>
        </p:txBody>
      </p:sp>
      <p:sp>
        <p:nvSpPr>
          <p:cNvPr id="29" name="Slide Number Placeholder 5">
            <a:extLst>
              <a:ext uri="{FF2B5EF4-FFF2-40B4-BE49-F238E27FC236}">
                <a16:creationId xmlns:a16="http://schemas.microsoft.com/office/drawing/2014/main" id="{0A15A55D-5B03-3541-A63F-0DECD592995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1" name="Freeform 10">
            <a:extLst>
              <a:ext uri="{FF2B5EF4-FFF2-40B4-BE49-F238E27FC236}">
                <a16:creationId xmlns:a16="http://schemas.microsoft.com/office/drawing/2014/main" id="{F4A6822C-F051-8C40-A45F-7B4A8A54BF2A}"/>
              </a:ext>
            </a:extLst>
          </p:cNvPr>
          <p:cNvSpPr/>
          <p:nvPr userDrawn="1"/>
        </p:nvSpPr>
        <p:spPr>
          <a:xfrm>
            <a:off x="5514042" y="2791206"/>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ONE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522147" y="1905323"/>
            <a:ext cx="6500273" cy="743603"/>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529699" y="2906890"/>
            <a:ext cx="6500272" cy="6921424"/>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Slide Number Placeholder 5">
            <a:extLst>
              <a:ext uri="{FF2B5EF4-FFF2-40B4-BE49-F238E27FC236}">
                <a16:creationId xmlns:a16="http://schemas.microsoft.com/office/drawing/2014/main" id="{8469D253-12DF-404A-BC60-DE46EBF380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978311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TWO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522147" y="1905323"/>
            <a:ext cx="6500273" cy="743603"/>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529699" y="2906890"/>
            <a:ext cx="6500272" cy="6921424"/>
          </a:xfrm>
        </p:spPr>
        <p:txBody>
          <a:bodyPr numCol="2"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8" name="Slide Number Placeholder 5">
            <a:extLst>
              <a:ext uri="{FF2B5EF4-FFF2-40B4-BE49-F238E27FC236}">
                <a16:creationId xmlns:a16="http://schemas.microsoft.com/office/drawing/2014/main" id="{713F8AAC-B2F6-834D-8C2B-04215843A2F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794728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 3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THREE COLUMNS</a:t>
            </a:r>
            <a:endParaRPr lang="en-US" dirty="0"/>
          </a:p>
        </p:txBody>
      </p:sp>
      <p:sp>
        <p:nvSpPr>
          <p:cNvPr id="11" name="Text Placeholder 32">
            <a:extLst>
              <a:ext uri="{FF2B5EF4-FFF2-40B4-BE49-F238E27FC236}">
                <a16:creationId xmlns:a16="http://schemas.microsoft.com/office/drawing/2014/main" id="{65E71303-A094-BE4A-86BB-0CC4F17507E6}"/>
              </a:ext>
            </a:extLst>
          </p:cNvPr>
          <p:cNvSpPr>
            <a:spLocks noGrp="1"/>
          </p:cNvSpPr>
          <p:nvPr>
            <p:ph type="body" sz="quarter" idx="47" hasCustomPrompt="1"/>
          </p:nvPr>
        </p:nvSpPr>
        <p:spPr>
          <a:xfrm>
            <a:off x="522147" y="1905323"/>
            <a:ext cx="6500273" cy="743603"/>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2" name="Text Placeholder 32">
            <a:extLst>
              <a:ext uri="{FF2B5EF4-FFF2-40B4-BE49-F238E27FC236}">
                <a16:creationId xmlns:a16="http://schemas.microsoft.com/office/drawing/2014/main" id="{BBC68E35-587E-9542-B8E5-8CAF7CFB2D3F}"/>
              </a:ext>
            </a:extLst>
          </p:cNvPr>
          <p:cNvSpPr>
            <a:spLocks noGrp="1"/>
          </p:cNvSpPr>
          <p:nvPr>
            <p:ph type="body" sz="quarter" idx="48" hasCustomPrompt="1"/>
          </p:nvPr>
        </p:nvSpPr>
        <p:spPr>
          <a:xfrm>
            <a:off x="529699" y="2906890"/>
            <a:ext cx="6500272" cy="6921424"/>
          </a:xfrm>
        </p:spPr>
        <p:txBody>
          <a:bodyPr numCol="3"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6" name="Slide Number Placeholder 5">
            <a:extLst>
              <a:ext uri="{FF2B5EF4-FFF2-40B4-BE49-F238E27FC236}">
                <a16:creationId xmlns:a16="http://schemas.microsoft.com/office/drawing/2014/main" id="{0F02CD49-431E-E245-A85C-64267C1420D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077509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41524D8-ED6B-1D6F-F2E9-236C87C60C11}"/>
              </a:ext>
            </a:extLst>
          </p:cNvPr>
          <p:cNvSpPr/>
          <p:nvPr userDrawn="1"/>
        </p:nvSpPr>
        <p:spPr>
          <a:xfrm>
            <a:off x="0" y="5700655"/>
            <a:ext cx="7553262" cy="309130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654A2"/>
          </a:solidFill>
          <a:ln w="30808"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E27C7E89-F218-6B67-DB6E-655C2E17FE52}"/>
              </a:ext>
            </a:extLst>
          </p:cNvPr>
          <p:cNvSpPr/>
          <p:nvPr userDrawn="1"/>
        </p:nvSpPr>
        <p:spPr>
          <a:xfrm>
            <a:off x="657132" y="5579406"/>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pic>
        <p:nvPicPr>
          <p:cNvPr id="4" name="Picture 3">
            <a:extLst>
              <a:ext uri="{FF2B5EF4-FFF2-40B4-BE49-F238E27FC236}">
                <a16:creationId xmlns:a16="http://schemas.microsoft.com/office/drawing/2014/main" id="{9F8A396F-72F8-D9E6-D0CA-C34E0E5A08AD}"/>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5769397" y="10022364"/>
            <a:ext cx="1280061" cy="293943"/>
          </a:xfrm>
          <a:prstGeom prst="rect">
            <a:avLst/>
          </a:prstGeom>
          <a:ln>
            <a:noFill/>
          </a:ln>
          <a:extLst>
            <a:ext uri="{53640926-AAD7-44D8-BBD7-CCE9431645EC}">
              <a14:shadowObscured xmlns:a14="http://schemas.microsoft.com/office/drawing/2010/main"/>
            </a:ext>
          </a:extLst>
        </p:spPr>
      </p:pic>
      <p:grpSp>
        <p:nvGrpSpPr>
          <p:cNvPr id="5" name="Graphic 4">
            <a:extLst>
              <a:ext uri="{FF2B5EF4-FFF2-40B4-BE49-F238E27FC236}">
                <a16:creationId xmlns:a16="http://schemas.microsoft.com/office/drawing/2014/main" id="{CD663B15-97DC-AA03-947D-CA54DA329E69}"/>
              </a:ext>
            </a:extLst>
          </p:cNvPr>
          <p:cNvGrpSpPr/>
          <p:nvPr userDrawn="1"/>
        </p:nvGrpSpPr>
        <p:grpSpPr>
          <a:xfrm>
            <a:off x="3186001" y="1380692"/>
            <a:ext cx="3223426" cy="1038328"/>
            <a:chOff x="4174748" y="2524509"/>
            <a:chExt cx="3708092" cy="1194448"/>
          </a:xfrm>
        </p:grpSpPr>
        <p:sp>
          <p:nvSpPr>
            <p:cNvPr id="6" name="Freeform 5">
              <a:extLst>
                <a:ext uri="{FF2B5EF4-FFF2-40B4-BE49-F238E27FC236}">
                  <a16:creationId xmlns:a16="http://schemas.microsoft.com/office/drawing/2014/main" id="{F8EF51BA-96E1-1559-C9A6-348C15BB1218}"/>
                </a:ext>
              </a:extLst>
            </p:cNvPr>
            <p:cNvSpPr/>
            <p:nvPr/>
          </p:nvSpPr>
          <p:spPr>
            <a:xfrm>
              <a:off x="5347310" y="2524509"/>
              <a:ext cx="2532019" cy="886571"/>
            </a:xfrm>
            <a:custGeom>
              <a:avLst/>
              <a:gdLst>
                <a:gd name="connsiteX0" fmla="*/ 354385 w 2532019"/>
                <a:gd name="connsiteY0" fmla="*/ 195885 h 886571"/>
                <a:gd name="connsiteX1" fmla="*/ 157233 w 2532019"/>
                <a:gd name="connsiteY1" fmla="*/ 396249 h 886571"/>
                <a:gd name="connsiteX2" fmla="*/ 2444 w 2532019"/>
                <a:gd name="connsiteY2" fmla="*/ 396249 h 886571"/>
                <a:gd name="connsiteX3" fmla="*/ 2444 w 2532019"/>
                <a:gd name="connsiteY3" fmla="*/ 2036 h 886571"/>
                <a:gd name="connsiteX4" fmla="*/ 157233 w 2532019"/>
                <a:gd name="connsiteY4" fmla="*/ 2036 h 886571"/>
                <a:gd name="connsiteX5" fmla="*/ 354385 w 2532019"/>
                <a:gd name="connsiteY5" fmla="*/ 195885 h 886571"/>
                <a:gd name="connsiteX6" fmla="*/ 75765 w 2532019"/>
                <a:gd name="connsiteY6" fmla="*/ 325389 h 886571"/>
                <a:gd name="connsiteX7" fmla="*/ 157233 w 2532019"/>
                <a:gd name="connsiteY7" fmla="*/ 325389 h 886571"/>
                <a:gd name="connsiteX8" fmla="*/ 281064 w 2532019"/>
                <a:gd name="connsiteY8" fmla="*/ 195885 h 886571"/>
                <a:gd name="connsiteX9" fmla="*/ 157233 w 2532019"/>
                <a:gd name="connsiteY9" fmla="*/ 72897 h 886571"/>
                <a:gd name="connsiteX10" fmla="*/ 75765 w 2532019"/>
                <a:gd name="connsiteY10" fmla="*/ 72897 h 886571"/>
                <a:gd name="connsiteX11" fmla="*/ 75765 w 2532019"/>
                <a:gd name="connsiteY11" fmla="*/ 325389 h 886571"/>
                <a:gd name="connsiteX12" fmla="*/ 473328 w 2532019"/>
                <a:gd name="connsiteY12" fmla="*/ 40317 h 886571"/>
                <a:gd name="connsiteX13" fmla="*/ 391860 w 2532019"/>
                <a:gd name="connsiteY13" fmla="*/ 40317 h 886571"/>
                <a:gd name="connsiteX14" fmla="*/ 473328 w 2532019"/>
                <a:gd name="connsiteY14" fmla="*/ 40317 h 886571"/>
                <a:gd name="connsiteX15" fmla="*/ 398377 w 2532019"/>
                <a:gd name="connsiteY15" fmla="*/ 117694 h 886571"/>
                <a:gd name="connsiteX16" fmla="*/ 398377 w 2532019"/>
                <a:gd name="connsiteY16" fmla="*/ 397064 h 886571"/>
                <a:gd name="connsiteX17" fmla="*/ 466810 w 2532019"/>
                <a:gd name="connsiteY17" fmla="*/ 397064 h 886571"/>
                <a:gd name="connsiteX18" fmla="*/ 466810 w 2532019"/>
                <a:gd name="connsiteY18" fmla="*/ 117694 h 886571"/>
                <a:gd name="connsiteX19" fmla="*/ 398377 w 2532019"/>
                <a:gd name="connsiteY19" fmla="*/ 117694 h 886571"/>
                <a:gd name="connsiteX20" fmla="*/ 915698 w 2532019"/>
                <a:gd name="connsiteY20" fmla="*/ 40317 h 886571"/>
                <a:gd name="connsiteX21" fmla="*/ 834230 w 2532019"/>
                <a:gd name="connsiteY21" fmla="*/ 40317 h 886571"/>
                <a:gd name="connsiteX22" fmla="*/ 915698 w 2532019"/>
                <a:gd name="connsiteY22" fmla="*/ 40317 h 886571"/>
                <a:gd name="connsiteX23" fmla="*/ 840748 w 2532019"/>
                <a:gd name="connsiteY23" fmla="*/ 117694 h 886571"/>
                <a:gd name="connsiteX24" fmla="*/ 840748 w 2532019"/>
                <a:gd name="connsiteY24" fmla="*/ 397064 h 886571"/>
                <a:gd name="connsiteX25" fmla="*/ 909181 w 2532019"/>
                <a:gd name="connsiteY25" fmla="*/ 397064 h 886571"/>
                <a:gd name="connsiteX26" fmla="*/ 909181 w 2532019"/>
                <a:gd name="connsiteY26" fmla="*/ 117694 h 886571"/>
                <a:gd name="connsiteX27" fmla="*/ 840748 w 2532019"/>
                <a:gd name="connsiteY27" fmla="*/ 117694 h 886571"/>
                <a:gd name="connsiteX28" fmla="*/ 796755 w 2532019"/>
                <a:gd name="connsiteY28" fmla="*/ 250456 h 886571"/>
                <a:gd name="connsiteX29" fmla="*/ 767427 w 2532019"/>
                <a:gd name="connsiteY29" fmla="*/ 168192 h 886571"/>
                <a:gd name="connsiteX30" fmla="*/ 767427 w 2532019"/>
                <a:gd name="connsiteY30" fmla="*/ 168192 h 886571"/>
                <a:gd name="connsiteX31" fmla="*/ 758465 w 2532019"/>
                <a:gd name="connsiteY31" fmla="*/ 98146 h 886571"/>
                <a:gd name="connsiteX32" fmla="*/ 747874 w 2532019"/>
                <a:gd name="connsiteY32" fmla="*/ 90001 h 886571"/>
                <a:gd name="connsiteX33" fmla="*/ 720175 w 2532019"/>
                <a:gd name="connsiteY33" fmla="*/ 125024 h 886571"/>
                <a:gd name="connsiteX34" fmla="*/ 656631 w 2532019"/>
                <a:gd name="connsiteY34" fmla="*/ 109549 h 886571"/>
                <a:gd name="connsiteX35" fmla="*/ 518135 w 2532019"/>
                <a:gd name="connsiteY35" fmla="*/ 280592 h 886571"/>
                <a:gd name="connsiteX36" fmla="*/ 656631 w 2532019"/>
                <a:gd name="connsiteY36" fmla="*/ 390548 h 886571"/>
                <a:gd name="connsiteX37" fmla="*/ 727507 w 2532019"/>
                <a:gd name="connsiteY37" fmla="*/ 446747 h 886571"/>
                <a:gd name="connsiteX38" fmla="*/ 656631 w 2532019"/>
                <a:gd name="connsiteY38" fmla="*/ 506205 h 886571"/>
                <a:gd name="connsiteX39" fmla="*/ 593900 w 2532019"/>
                <a:gd name="connsiteY39" fmla="*/ 477698 h 886571"/>
                <a:gd name="connsiteX40" fmla="*/ 583310 w 2532019"/>
                <a:gd name="connsiteY40" fmla="*/ 445933 h 886571"/>
                <a:gd name="connsiteX41" fmla="*/ 583310 w 2532019"/>
                <a:gd name="connsiteY41" fmla="*/ 445933 h 886571"/>
                <a:gd name="connsiteX42" fmla="*/ 514062 w 2532019"/>
                <a:gd name="connsiteY42" fmla="*/ 495617 h 886571"/>
                <a:gd name="connsiteX43" fmla="*/ 419559 w 2532019"/>
                <a:gd name="connsiteY43" fmla="*/ 769285 h 886571"/>
                <a:gd name="connsiteX44" fmla="*/ 320983 w 2532019"/>
                <a:gd name="connsiteY44" fmla="*/ 485028 h 886571"/>
                <a:gd name="connsiteX45" fmla="*/ 272102 w 2532019"/>
                <a:gd name="connsiteY45" fmla="*/ 485028 h 886571"/>
                <a:gd name="connsiteX46" fmla="*/ 175970 w 2532019"/>
                <a:gd name="connsiteY46" fmla="*/ 769285 h 886571"/>
                <a:gd name="connsiteX47" fmla="*/ 83097 w 2532019"/>
                <a:gd name="connsiteY47" fmla="*/ 485028 h 886571"/>
                <a:gd name="connsiteX48" fmla="*/ 0 w 2532019"/>
                <a:gd name="connsiteY48" fmla="*/ 485028 h 886571"/>
                <a:gd name="connsiteX49" fmla="*/ 145013 w 2532019"/>
                <a:gd name="connsiteY49" fmla="*/ 879241 h 886571"/>
                <a:gd name="connsiteX50" fmla="*/ 208557 w 2532019"/>
                <a:gd name="connsiteY50" fmla="*/ 879241 h 886571"/>
                <a:gd name="connsiteX51" fmla="*/ 256624 w 2532019"/>
                <a:gd name="connsiteY51" fmla="*/ 756253 h 886571"/>
                <a:gd name="connsiteX52" fmla="*/ 298172 w 2532019"/>
                <a:gd name="connsiteY52" fmla="*/ 630822 h 886571"/>
                <a:gd name="connsiteX53" fmla="*/ 339721 w 2532019"/>
                <a:gd name="connsiteY53" fmla="*/ 755439 h 886571"/>
                <a:gd name="connsiteX54" fmla="*/ 388601 w 2532019"/>
                <a:gd name="connsiteY54" fmla="*/ 879241 h 886571"/>
                <a:gd name="connsiteX55" fmla="*/ 452146 w 2532019"/>
                <a:gd name="connsiteY55" fmla="*/ 879241 h 886571"/>
                <a:gd name="connsiteX56" fmla="*/ 570275 w 2532019"/>
                <a:gd name="connsiteY56" fmla="*/ 546115 h 886571"/>
                <a:gd name="connsiteX57" fmla="*/ 657445 w 2532019"/>
                <a:gd name="connsiteY57" fmla="*/ 569735 h 886571"/>
                <a:gd name="connsiteX58" fmla="*/ 796755 w 2532019"/>
                <a:gd name="connsiteY58" fmla="*/ 445933 h 886571"/>
                <a:gd name="connsiteX59" fmla="*/ 738913 w 2532019"/>
                <a:gd name="connsiteY59" fmla="*/ 353896 h 886571"/>
                <a:gd name="connsiteX60" fmla="*/ 796755 w 2532019"/>
                <a:gd name="connsiteY60" fmla="*/ 250456 h 886571"/>
                <a:gd name="connsiteX61" fmla="*/ 656631 w 2532019"/>
                <a:gd name="connsiteY61" fmla="*/ 327832 h 886571"/>
                <a:gd name="connsiteX62" fmla="*/ 584124 w 2532019"/>
                <a:gd name="connsiteY62" fmla="*/ 250456 h 886571"/>
                <a:gd name="connsiteX63" fmla="*/ 656631 w 2532019"/>
                <a:gd name="connsiteY63" fmla="*/ 172265 h 886571"/>
                <a:gd name="connsiteX64" fmla="*/ 729137 w 2532019"/>
                <a:gd name="connsiteY64" fmla="*/ 250456 h 886571"/>
                <a:gd name="connsiteX65" fmla="*/ 656631 w 2532019"/>
                <a:gd name="connsiteY65" fmla="*/ 327832 h 886571"/>
                <a:gd name="connsiteX66" fmla="*/ 857041 w 2532019"/>
                <a:gd name="connsiteY66" fmla="*/ 740778 h 886571"/>
                <a:gd name="connsiteX67" fmla="*/ 712029 w 2532019"/>
                <a:gd name="connsiteY67" fmla="*/ 885757 h 886571"/>
                <a:gd name="connsiteX68" fmla="*/ 567830 w 2532019"/>
                <a:gd name="connsiteY68" fmla="*/ 740778 h 886571"/>
                <a:gd name="connsiteX69" fmla="*/ 711214 w 2532019"/>
                <a:gd name="connsiteY69" fmla="*/ 595799 h 886571"/>
                <a:gd name="connsiteX70" fmla="*/ 857041 w 2532019"/>
                <a:gd name="connsiteY70" fmla="*/ 740778 h 886571"/>
                <a:gd name="connsiteX71" fmla="*/ 637078 w 2532019"/>
                <a:gd name="connsiteY71" fmla="*/ 740778 h 886571"/>
                <a:gd name="connsiteX72" fmla="*/ 712843 w 2532019"/>
                <a:gd name="connsiteY72" fmla="*/ 822227 h 886571"/>
                <a:gd name="connsiteX73" fmla="*/ 788608 w 2532019"/>
                <a:gd name="connsiteY73" fmla="*/ 740778 h 886571"/>
                <a:gd name="connsiteX74" fmla="*/ 712843 w 2532019"/>
                <a:gd name="connsiteY74" fmla="*/ 658515 h 886571"/>
                <a:gd name="connsiteX75" fmla="*/ 637078 w 2532019"/>
                <a:gd name="connsiteY75" fmla="*/ 740778 h 886571"/>
                <a:gd name="connsiteX76" fmla="*/ 967837 w 2532019"/>
                <a:gd name="connsiteY76" fmla="*/ 601500 h 886571"/>
                <a:gd name="connsiteX77" fmla="*/ 972725 w 2532019"/>
                <a:gd name="connsiteY77" fmla="*/ 633266 h 886571"/>
                <a:gd name="connsiteX78" fmla="*/ 1050935 w 2532019"/>
                <a:gd name="connsiteY78" fmla="*/ 594170 h 886571"/>
                <a:gd name="connsiteX79" fmla="*/ 1122626 w 2532019"/>
                <a:gd name="connsiteY79" fmla="*/ 621048 h 886571"/>
                <a:gd name="connsiteX80" fmla="*/ 1091669 w 2532019"/>
                <a:gd name="connsiteY80" fmla="*/ 680506 h 886571"/>
                <a:gd name="connsiteX81" fmla="*/ 1041973 w 2532019"/>
                <a:gd name="connsiteY81" fmla="*/ 662587 h 886571"/>
                <a:gd name="connsiteX82" fmla="*/ 972725 w 2532019"/>
                <a:gd name="connsiteY82" fmla="*/ 733448 h 886571"/>
                <a:gd name="connsiteX83" fmla="*/ 972725 w 2532019"/>
                <a:gd name="connsiteY83" fmla="*/ 880056 h 886571"/>
                <a:gd name="connsiteX84" fmla="*/ 904293 w 2532019"/>
                <a:gd name="connsiteY84" fmla="*/ 880056 h 886571"/>
                <a:gd name="connsiteX85" fmla="*/ 904293 w 2532019"/>
                <a:gd name="connsiteY85" fmla="*/ 602315 h 886571"/>
                <a:gd name="connsiteX86" fmla="*/ 967837 w 2532019"/>
                <a:gd name="connsiteY86" fmla="*/ 602315 h 886571"/>
                <a:gd name="connsiteX87" fmla="*/ 1216314 w 2532019"/>
                <a:gd name="connsiteY87" fmla="*/ 485028 h 886571"/>
                <a:gd name="connsiteX88" fmla="*/ 1216314 w 2532019"/>
                <a:gd name="connsiteY88" fmla="*/ 713086 h 886571"/>
                <a:gd name="connsiteX89" fmla="*/ 1310002 w 2532019"/>
                <a:gd name="connsiteY89" fmla="*/ 601500 h 886571"/>
                <a:gd name="connsiteX90" fmla="*/ 1392285 w 2532019"/>
                <a:gd name="connsiteY90" fmla="*/ 601500 h 886571"/>
                <a:gd name="connsiteX91" fmla="*/ 1392285 w 2532019"/>
                <a:gd name="connsiteY91" fmla="*/ 605573 h 886571"/>
                <a:gd name="connsiteX92" fmla="*/ 1279044 w 2532019"/>
                <a:gd name="connsiteY92" fmla="*/ 732633 h 886571"/>
                <a:gd name="connsiteX93" fmla="*/ 1407764 w 2532019"/>
                <a:gd name="connsiteY93" fmla="*/ 874354 h 886571"/>
                <a:gd name="connsiteX94" fmla="*/ 1407764 w 2532019"/>
                <a:gd name="connsiteY94" fmla="*/ 879241 h 886571"/>
                <a:gd name="connsiteX95" fmla="*/ 1324667 w 2532019"/>
                <a:gd name="connsiteY95" fmla="*/ 879241 h 886571"/>
                <a:gd name="connsiteX96" fmla="*/ 1215499 w 2532019"/>
                <a:gd name="connsiteY96" fmla="*/ 753810 h 886571"/>
                <a:gd name="connsiteX97" fmla="*/ 1215499 w 2532019"/>
                <a:gd name="connsiteY97" fmla="*/ 879241 h 886571"/>
                <a:gd name="connsiteX98" fmla="*/ 1147067 w 2532019"/>
                <a:gd name="connsiteY98" fmla="*/ 879241 h 886571"/>
                <a:gd name="connsiteX99" fmla="*/ 1147067 w 2532019"/>
                <a:gd name="connsiteY99" fmla="*/ 485028 h 886571"/>
                <a:gd name="connsiteX100" fmla="*/ 1216314 w 2532019"/>
                <a:gd name="connsiteY100" fmla="*/ 485028 h 886571"/>
                <a:gd name="connsiteX101" fmla="*/ 1871315 w 2532019"/>
                <a:gd name="connsiteY101" fmla="*/ 879241 h 886571"/>
                <a:gd name="connsiteX102" fmla="*/ 1807770 w 2532019"/>
                <a:gd name="connsiteY102" fmla="*/ 879241 h 886571"/>
                <a:gd name="connsiteX103" fmla="*/ 1758890 w 2532019"/>
                <a:gd name="connsiteY103" fmla="*/ 755439 h 886571"/>
                <a:gd name="connsiteX104" fmla="*/ 1717341 w 2532019"/>
                <a:gd name="connsiteY104" fmla="*/ 630822 h 886571"/>
                <a:gd name="connsiteX105" fmla="*/ 1675793 w 2532019"/>
                <a:gd name="connsiteY105" fmla="*/ 756253 h 886571"/>
                <a:gd name="connsiteX106" fmla="*/ 1627727 w 2532019"/>
                <a:gd name="connsiteY106" fmla="*/ 879241 h 886571"/>
                <a:gd name="connsiteX107" fmla="*/ 1564182 w 2532019"/>
                <a:gd name="connsiteY107" fmla="*/ 879241 h 886571"/>
                <a:gd name="connsiteX108" fmla="*/ 1419169 w 2532019"/>
                <a:gd name="connsiteY108" fmla="*/ 485028 h 886571"/>
                <a:gd name="connsiteX109" fmla="*/ 1502266 w 2532019"/>
                <a:gd name="connsiteY109" fmla="*/ 485028 h 886571"/>
                <a:gd name="connsiteX110" fmla="*/ 1595139 w 2532019"/>
                <a:gd name="connsiteY110" fmla="*/ 769285 h 886571"/>
                <a:gd name="connsiteX111" fmla="*/ 1691272 w 2532019"/>
                <a:gd name="connsiteY111" fmla="*/ 485028 h 886571"/>
                <a:gd name="connsiteX112" fmla="*/ 1740152 w 2532019"/>
                <a:gd name="connsiteY112" fmla="*/ 485028 h 886571"/>
                <a:gd name="connsiteX113" fmla="*/ 1838728 w 2532019"/>
                <a:gd name="connsiteY113" fmla="*/ 769285 h 886571"/>
                <a:gd name="connsiteX114" fmla="*/ 1929157 w 2532019"/>
                <a:gd name="connsiteY114" fmla="*/ 485028 h 886571"/>
                <a:gd name="connsiteX115" fmla="*/ 2012255 w 2532019"/>
                <a:gd name="connsiteY115" fmla="*/ 485028 h 886571"/>
                <a:gd name="connsiteX116" fmla="*/ 1871315 w 2532019"/>
                <a:gd name="connsiteY116" fmla="*/ 879241 h 886571"/>
                <a:gd name="connsiteX117" fmla="*/ 2065209 w 2532019"/>
                <a:gd name="connsiteY117" fmla="*/ 765213 h 886571"/>
                <a:gd name="connsiteX118" fmla="*/ 2148306 w 2532019"/>
                <a:gd name="connsiteY118" fmla="*/ 824671 h 886571"/>
                <a:gd name="connsiteX119" fmla="*/ 2222442 w 2532019"/>
                <a:gd name="connsiteY119" fmla="*/ 798607 h 886571"/>
                <a:gd name="connsiteX120" fmla="*/ 2266434 w 2532019"/>
                <a:gd name="connsiteY120" fmla="*/ 841775 h 886571"/>
                <a:gd name="connsiteX121" fmla="*/ 2146677 w 2532019"/>
                <a:gd name="connsiteY121" fmla="*/ 886572 h 886571"/>
                <a:gd name="connsiteX122" fmla="*/ 1993517 w 2532019"/>
                <a:gd name="connsiteY122" fmla="*/ 738335 h 886571"/>
                <a:gd name="connsiteX123" fmla="*/ 2140974 w 2532019"/>
                <a:gd name="connsiteY123" fmla="*/ 592541 h 886571"/>
                <a:gd name="connsiteX124" fmla="*/ 2281098 w 2532019"/>
                <a:gd name="connsiteY124" fmla="*/ 764398 h 886571"/>
                <a:gd name="connsiteX125" fmla="*/ 2065209 w 2532019"/>
                <a:gd name="connsiteY125" fmla="*/ 764398 h 886571"/>
                <a:gd name="connsiteX126" fmla="*/ 2216739 w 2532019"/>
                <a:gd name="connsiteY126" fmla="*/ 708199 h 886571"/>
                <a:gd name="connsiteX127" fmla="*/ 2144232 w 2532019"/>
                <a:gd name="connsiteY127" fmla="*/ 654442 h 886571"/>
                <a:gd name="connsiteX128" fmla="*/ 2066023 w 2532019"/>
                <a:gd name="connsiteY128" fmla="*/ 708199 h 886571"/>
                <a:gd name="connsiteX129" fmla="*/ 2216739 w 2532019"/>
                <a:gd name="connsiteY129" fmla="*/ 708199 h 886571"/>
                <a:gd name="connsiteX130" fmla="*/ 2404115 w 2532019"/>
                <a:gd name="connsiteY130" fmla="*/ 485028 h 886571"/>
                <a:gd name="connsiteX131" fmla="*/ 2404115 w 2532019"/>
                <a:gd name="connsiteY131" fmla="*/ 879241 h 886571"/>
                <a:gd name="connsiteX132" fmla="*/ 2335682 w 2532019"/>
                <a:gd name="connsiteY132" fmla="*/ 879241 h 886571"/>
                <a:gd name="connsiteX133" fmla="*/ 2335682 w 2532019"/>
                <a:gd name="connsiteY133" fmla="*/ 485028 h 886571"/>
                <a:gd name="connsiteX134" fmla="*/ 2404115 w 2532019"/>
                <a:gd name="connsiteY134" fmla="*/ 485028 h 886571"/>
                <a:gd name="connsiteX135" fmla="*/ 2532019 w 2532019"/>
                <a:gd name="connsiteY135" fmla="*/ 485028 h 886571"/>
                <a:gd name="connsiteX136" fmla="*/ 2532019 w 2532019"/>
                <a:gd name="connsiteY136" fmla="*/ 879241 h 886571"/>
                <a:gd name="connsiteX137" fmla="*/ 2463586 w 2532019"/>
                <a:gd name="connsiteY137" fmla="*/ 879241 h 886571"/>
                <a:gd name="connsiteX138" fmla="*/ 2463586 w 2532019"/>
                <a:gd name="connsiteY138" fmla="*/ 485028 h 886571"/>
                <a:gd name="connsiteX139" fmla="*/ 2532019 w 2532019"/>
                <a:gd name="connsiteY139" fmla="*/ 485028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532019" h="886571">
                  <a:moveTo>
                    <a:pt x="354385" y="195885"/>
                  </a:moveTo>
                  <a:cubicBezTo>
                    <a:pt x="356014" y="295253"/>
                    <a:pt x="294913" y="396249"/>
                    <a:pt x="157233" y="396249"/>
                  </a:cubicBezTo>
                  <a:cubicBezTo>
                    <a:pt x="108352" y="396249"/>
                    <a:pt x="50510" y="396249"/>
                    <a:pt x="2444" y="396249"/>
                  </a:cubicBezTo>
                  <a:lnTo>
                    <a:pt x="2444" y="2036"/>
                  </a:lnTo>
                  <a:cubicBezTo>
                    <a:pt x="51325" y="2036"/>
                    <a:pt x="109167" y="2036"/>
                    <a:pt x="157233" y="2036"/>
                  </a:cubicBezTo>
                  <a:cubicBezTo>
                    <a:pt x="292469" y="2036"/>
                    <a:pt x="352755" y="98961"/>
                    <a:pt x="354385" y="195885"/>
                  </a:cubicBezTo>
                  <a:close/>
                  <a:moveTo>
                    <a:pt x="75765" y="325389"/>
                  </a:moveTo>
                  <a:lnTo>
                    <a:pt x="157233" y="325389"/>
                  </a:lnTo>
                  <a:cubicBezTo>
                    <a:pt x="246847" y="325389"/>
                    <a:pt x="282693" y="260229"/>
                    <a:pt x="281064" y="195885"/>
                  </a:cubicBezTo>
                  <a:cubicBezTo>
                    <a:pt x="279434" y="134798"/>
                    <a:pt x="243589" y="72897"/>
                    <a:pt x="157233" y="72897"/>
                  </a:cubicBezTo>
                  <a:lnTo>
                    <a:pt x="75765" y="72897"/>
                  </a:lnTo>
                  <a:lnTo>
                    <a:pt x="75765" y="325389"/>
                  </a:lnTo>
                  <a:close/>
                  <a:moveTo>
                    <a:pt x="473328" y="40317"/>
                  </a:moveTo>
                  <a:cubicBezTo>
                    <a:pt x="473328" y="94074"/>
                    <a:pt x="391860" y="94074"/>
                    <a:pt x="391860" y="40317"/>
                  </a:cubicBezTo>
                  <a:cubicBezTo>
                    <a:pt x="392675" y="-13439"/>
                    <a:pt x="473328" y="-13439"/>
                    <a:pt x="473328" y="40317"/>
                  </a:cubicBezTo>
                  <a:close/>
                  <a:moveTo>
                    <a:pt x="398377" y="117694"/>
                  </a:moveTo>
                  <a:lnTo>
                    <a:pt x="398377" y="397064"/>
                  </a:lnTo>
                  <a:lnTo>
                    <a:pt x="466810" y="397064"/>
                  </a:lnTo>
                  <a:lnTo>
                    <a:pt x="466810" y="117694"/>
                  </a:lnTo>
                  <a:lnTo>
                    <a:pt x="398377" y="117694"/>
                  </a:lnTo>
                  <a:close/>
                  <a:moveTo>
                    <a:pt x="915698" y="40317"/>
                  </a:moveTo>
                  <a:cubicBezTo>
                    <a:pt x="915698" y="94074"/>
                    <a:pt x="834230" y="94074"/>
                    <a:pt x="834230" y="40317"/>
                  </a:cubicBezTo>
                  <a:cubicBezTo>
                    <a:pt x="834230" y="-13439"/>
                    <a:pt x="915698" y="-13439"/>
                    <a:pt x="915698" y="40317"/>
                  </a:cubicBezTo>
                  <a:close/>
                  <a:moveTo>
                    <a:pt x="840748" y="117694"/>
                  </a:moveTo>
                  <a:lnTo>
                    <a:pt x="840748" y="397064"/>
                  </a:lnTo>
                  <a:lnTo>
                    <a:pt x="909181" y="397064"/>
                  </a:lnTo>
                  <a:lnTo>
                    <a:pt x="909181" y="117694"/>
                  </a:lnTo>
                  <a:lnTo>
                    <a:pt x="840748" y="117694"/>
                  </a:lnTo>
                  <a:close/>
                  <a:moveTo>
                    <a:pt x="796755" y="250456"/>
                  </a:moveTo>
                  <a:cubicBezTo>
                    <a:pt x="796755" y="220319"/>
                    <a:pt x="788608" y="192627"/>
                    <a:pt x="767427" y="168192"/>
                  </a:cubicBezTo>
                  <a:lnTo>
                    <a:pt x="767427" y="168192"/>
                  </a:lnTo>
                  <a:cubicBezTo>
                    <a:pt x="784535" y="146201"/>
                    <a:pt x="780461" y="115250"/>
                    <a:pt x="758465" y="98146"/>
                  </a:cubicBezTo>
                  <a:lnTo>
                    <a:pt x="747874" y="90001"/>
                  </a:lnTo>
                  <a:lnTo>
                    <a:pt x="720175" y="125024"/>
                  </a:lnTo>
                  <a:cubicBezTo>
                    <a:pt x="700623" y="111992"/>
                    <a:pt x="678627" y="109549"/>
                    <a:pt x="656631" y="109549"/>
                  </a:cubicBezTo>
                  <a:cubicBezTo>
                    <a:pt x="570275" y="109549"/>
                    <a:pt x="501842" y="176337"/>
                    <a:pt x="518135" y="280592"/>
                  </a:cubicBezTo>
                  <a:cubicBezTo>
                    <a:pt x="528726" y="346565"/>
                    <a:pt x="589012" y="390548"/>
                    <a:pt x="656631" y="390548"/>
                  </a:cubicBezTo>
                  <a:cubicBezTo>
                    <a:pt x="690847" y="390548"/>
                    <a:pt x="727507" y="407652"/>
                    <a:pt x="727507" y="446747"/>
                  </a:cubicBezTo>
                  <a:cubicBezTo>
                    <a:pt x="727507" y="485028"/>
                    <a:pt x="696550" y="506205"/>
                    <a:pt x="656631" y="506205"/>
                  </a:cubicBezTo>
                  <a:cubicBezTo>
                    <a:pt x="630561" y="506205"/>
                    <a:pt x="606935" y="495617"/>
                    <a:pt x="593900" y="477698"/>
                  </a:cubicBezTo>
                  <a:cubicBezTo>
                    <a:pt x="587383" y="468739"/>
                    <a:pt x="583310" y="458150"/>
                    <a:pt x="583310" y="445933"/>
                  </a:cubicBezTo>
                  <a:lnTo>
                    <a:pt x="583310" y="445933"/>
                  </a:lnTo>
                  <a:cubicBezTo>
                    <a:pt x="552352" y="445933"/>
                    <a:pt x="523838" y="465481"/>
                    <a:pt x="514062" y="495617"/>
                  </a:cubicBezTo>
                  <a:lnTo>
                    <a:pt x="419559" y="769285"/>
                  </a:lnTo>
                  <a:lnTo>
                    <a:pt x="320983" y="485028"/>
                  </a:lnTo>
                  <a:lnTo>
                    <a:pt x="272102" y="485028"/>
                  </a:lnTo>
                  <a:lnTo>
                    <a:pt x="175970" y="769285"/>
                  </a:lnTo>
                  <a:lnTo>
                    <a:pt x="83097" y="485028"/>
                  </a:lnTo>
                  <a:lnTo>
                    <a:pt x="0" y="485028"/>
                  </a:lnTo>
                  <a:lnTo>
                    <a:pt x="145013" y="879241"/>
                  </a:lnTo>
                  <a:lnTo>
                    <a:pt x="208557" y="879241"/>
                  </a:lnTo>
                  <a:lnTo>
                    <a:pt x="256624" y="756253"/>
                  </a:lnTo>
                  <a:lnTo>
                    <a:pt x="298172" y="630822"/>
                  </a:lnTo>
                  <a:lnTo>
                    <a:pt x="339721" y="755439"/>
                  </a:lnTo>
                  <a:lnTo>
                    <a:pt x="388601" y="879241"/>
                  </a:lnTo>
                  <a:lnTo>
                    <a:pt x="452146" y="879241"/>
                  </a:lnTo>
                  <a:lnTo>
                    <a:pt x="570275" y="546115"/>
                  </a:lnTo>
                  <a:cubicBezTo>
                    <a:pt x="593900" y="561590"/>
                    <a:pt x="624043" y="569735"/>
                    <a:pt x="657445" y="569735"/>
                  </a:cubicBezTo>
                  <a:cubicBezTo>
                    <a:pt x="738098" y="569735"/>
                    <a:pt x="796755" y="522495"/>
                    <a:pt x="796755" y="445933"/>
                  </a:cubicBezTo>
                  <a:cubicBezTo>
                    <a:pt x="796755" y="410095"/>
                    <a:pt x="785350" y="377516"/>
                    <a:pt x="738913" y="353896"/>
                  </a:cubicBezTo>
                  <a:cubicBezTo>
                    <a:pt x="783720" y="333533"/>
                    <a:pt x="796755" y="285479"/>
                    <a:pt x="796755" y="250456"/>
                  </a:cubicBezTo>
                  <a:close/>
                  <a:moveTo>
                    <a:pt x="656631" y="327832"/>
                  </a:moveTo>
                  <a:cubicBezTo>
                    <a:pt x="616711" y="327832"/>
                    <a:pt x="584124" y="299325"/>
                    <a:pt x="584124" y="250456"/>
                  </a:cubicBezTo>
                  <a:cubicBezTo>
                    <a:pt x="584124" y="201586"/>
                    <a:pt x="616711" y="172265"/>
                    <a:pt x="656631" y="172265"/>
                  </a:cubicBezTo>
                  <a:cubicBezTo>
                    <a:pt x="695735" y="172265"/>
                    <a:pt x="729137" y="202401"/>
                    <a:pt x="729137" y="250456"/>
                  </a:cubicBezTo>
                  <a:cubicBezTo>
                    <a:pt x="728322" y="298510"/>
                    <a:pt x="695735" y="327832"/>
                    <a:pt x="656631" y="327832"/>
                  </a:cubicBezTo>
                  <a:close/>
                  <a:moveTo>
                    <a:pt x="857041" y="740778"/>
                  </a:moveTo>
                  <a:cubicBezTo>
                    <a:pt x="857041" y="820598"/>
                    <a:pt x="802458" y="885757"/>
                    <a:pt x="712029" y="885757"/>
                  </a:cubicBezTo>
                  <a:cubicBezTo>
                    <a:pt x="621599" y="885757"/>
                    <a:pt x="567830" y="820598"/>
                    <a:pt x="567830" y="740778"/>
                  </a:cubicBezTo>
                  <a:cubicBezTo>
                    <a:pt x="567830" y="660958"/>
                    <a:pt x="623229" y="595799"/>
                    <a:pt x="711214" y="595799"/>
                  </a:cubicBezTo>
                  <a:cubicBezTo>
                    <a:pt x="800014" y="595799"/>
                    <a:pt x="857041" y="660958"/>
                    <a:pt x="857041" y="740778"/>
                  </a:cubicBezTo>
                  <a:close/>
                  <a:moveTo>
                    <a:pt x="637078" y="740778"/>
                  </a:moveTo>
                  <a:cubicBezTo>
                    <a:pt x="637078" y="783132"/>
                    <a:pt x="662333" y="822227"/>
                    <a:pt x="712843" y="822227"/>
                  </a:cubicBezTo>
                  <a:cubicBezTo>
                    <a:pt x="763353" y="822227"/>
                    <a:pt x="788608" y="783132"/>
                    <a:pt x="788608" y="740778"/>
                  </a:cubicBezTo>
                  <a:cubicBezTo>
                    <a:pt x="788608" y="699239"/>
                    <a:pt x="759280" y="658515"/>
                    <a:pt x="712843" y="658515"/>
                  </a:cubicBezTo>
                  <a:cubicBezTo>
                    <a:pt x="662333" y="658515"/>
                    <a:pt x="637078" y="699239"/>
                    <a:pt x="637078" y="740778"/>
                  </a:cubicBezTo>
                  <a:close/>
                  <a:moveTo>
                    <a:pt x="967837" y="601500"/>
                  </a:moveTo>
                  <a:lnTo>
                    <a:pt x="972725" y="633266"/>
                  </a:lnTo>
                  <a:cubicBezTo>
                    <a:pt x="993907" y="599057"/>
                    <a:pt x="1023236" y="594170"/>
                    <a:pt x="1050935" y="594170"/>
                  </a:cubicBezTo>
                  <a:cubicBezTo>
                    <a:pt x="1079448" y="594170"/>
                    <a:pt x="1107147" y="605573"/>
                    <a:pt x="1122626" y="621048"/>
                  </a:cubicBezTo>
                  <a:lnTo>
                    <a:pt x="1091669" y="680506"/>
                  </a:lnTo>
                  <a:cubicBezTo>
                    <a:pt x="1077819" y="668289"/>
                    <a:pt x="1064784" y="662587"/>
                    <a:pt x="1041973" y="662587"/>
                  </a:cubicBezTo>
                  <a:cubicBezTo>
                    <a:pt x="1006127" y="662587"/>
                    <a:pt x="972725" y="682135"/>
                    <a:pt x="972725" y="733448"/>
                  </a:cubicBezTo>
                  <a:lnTo>
                    <a:pt x="972725" y="880056"/>
                  </a:lnTo>
                  <a:lnTo>
                    <a:pt x="904293" y="880056"/>
                  </a:lnTo>
                  <a:lnTo>
                    <a:pt x="904293" y="602315"/>
                  </a:lnTo>
                  <a:lnTo>
                    <a:pt x="967837" y="602315"/>
                  </a:lnTo>
                  <a:close/>
                  <a:moveTo>
                    <a:pt x="1216314" y="485028"/>
                  </a:moveTo>
                  <a:lnTo>
                    <a:pt x="1216314" y="713086"/>
                  </a:lnTo>
                  <a:lnTo>
                    <a:pt x="1310002" y="601500"/>
                  </a:lnTo>
                  <a:lnTo>
                    <a:pt x="1392285" y="601500"/>
                  </a:lnTo>
                  <a:lnTo>
                    <a:pt x="1392285" y="605573"/>
                  </a:lnTo>
                  <a:lnTo>
                    <a:pt x="1279044" y="732633"/>
                  </a:lnTo>
                  <a:lnTo>
                    <a:pt x="1407764" y="874354"/>
                  </a:lnTo>
                  <a:lnTo>
                    <a:pt x="1407764" y="879241"/>
                  </a:lnTo>
                  <a:lnTo>
                    <a:pt x="1324667" y="879241"/>
                  </a:lnTo>
                  <a:lnTo>
                    <a:pt x="1215499" y="753810"/>
                  </a:lnTo>
                  <a:lnTo>
                    <a:pt x="1215499" y="879241"/>
                  </a:lnTo>
                  <a:lnTo>
                    <a:pt x="1147067" y="879241"/>
                  </a:lnTo>
                  <a:lnTo>
                    <a:pt x="1147067" y="485028"/>
                  </a:lnTo>
                  <a:lnTo>
                    <a:pt x="1216314" y="485028"/>
                  </a:lnTo>
                  <a:close/>
                  <a:moveTo>
                    <a:pt x="1871315" y="879241"/>
                  </a:moveTo>
                  <a:lnTo>
                    <a:pt x="1807770" y="879241"/>
                  </a:lnTo>
                  <a:lnTo>
                    <a:pt x="1758890" y="755439"/>
                  </a:lnTo>
                  <a:lnTo>
                    <a:pt x="1717341" y="630822"/>
                  </a:lnTo>
                  <a:lnTo>
                    <a:pt x="1675793" y="756253"/>
                  </a:lnTo>
                  <a:lnTo>
                    <a:pt x="1627727" y="879241"/>
                  </a:lnTo>
                  <a:lnTo>
                    <a:pt x="1564182" y="879241"/>
                  </a:lnTo>
                  <a:lnTo>
                    <a:pt x="1419169" y="485028"/>
                  </a:lnTo>
                  <a:lnTo>
                    <a:pt x="1502266" y="485028"/>
                  </a:lnTo>
                  <a:lnTo>
                    <a:pt x="1595139" y="769285"/>
                  </a:lnTo>
                  <a:lnTo>
                    <a:pt x="1691272" y="485028"/>
                  </a:lnTo>
                  <a:lnTo>
                    <a:pt x="1740152" y="485028"/>
                  </a:lnTo>
                  <a:lnTo>
                    <a:pt x="1838728" y="769285"/>
                  </a:lnTo>
                  <a:lnTo>
                    <a:pt x="1929157" y="485028"/>
                  </a:lnTo>
                  <a:lnTo>
                    <a:pt x="2012255" y="485028"/>
                  </a:lnTo>
                  <a:lnTo>
                    <a:pt x="1871315" y="879241"/>
                  </a:lnTo>
                  <a:close/>
                  <a:moveTo>
                    <a:pt x="2065209" y="765213"/>
                  </a:moveTo>
                  <a:cubicBezTo>
                    <a:pt x="2070097" y="799421"/>
                    <a:pt x="2099425" y="824671"/>
                    <a:pt x="2148306" y="824671"/>
                  </a:cubicBezTo>
                  <a:cubicBezTo>
                    <a:pt x="2173561" y="824671"/>
                    <a:pt x="2206963" y="814897"/>
                    <a:pt x="2222442" y="798607"/>
                  </a:cubicBezTo>
                  <a:lnTo>
                    <a:pt x="2266434" y="841775"/>
                  </a:lnTo>
                  <a:cubicBezTo>
                    <a:pt x="2237106" y="871911"/>
                    <a:pt x="2189040" y="886572"/>
                    <a:pt x="2146677" y="886572"/>
                  </a:cubicBezTo>
                  <a:cubicBezTo>
                    <a:pt x="2050544" y="886572"/>
                    <a:pt x="1993517" y="827114"/>
                    <a:pt x="1993517" y="738335"/>
                  </a:cubicBezTo>
                  <a:cubicBezTo>
                    <a:pt x="1993517" y="653628"/>
                    <a:pt x="2051359" y="592541"/>
                    <a:pt x="2140974" y="592541"/>
                  </a:cubicBezTo>
                  <a:cubicBezTo>
                    <a:pt x="2233847" y="592541"/>
                    <a:pt x="2291689" y="650370"/>
                    <a:pt x="2281098" y="764398"/>
                  </a:cubicBezTo>
                  <a:lnTo>
                    <a:pt x="2065209" y="764398"/>
                  </a:lnTo>
                  <a:close/>
                  <a:moveTo>
                    <a:pt x="2216739" y="708199"/>
                  </a:moveTo>
                  <a:cubicBezTo>
                    <a:pt x="2211851" y="672361"/>
                    <a:pt x="2184152" y="654442"/>
                    <a:pt x="2144232" y="654442"/>
                  </a:cubicBezTo>
                  <a:cubicBezTo>
                    <a:pt x="2106757" y="654442"/>
                    <a:pt x="2076614" y="672361"/>
                    <a:pt x="2066023" y="708199"/>
                  </a:cubicBezTo>
                  <a:lnTo>
                    <a:pt x="2216739" y="708199"/>
                  </a:lnTo>
                  <a:close/>
                  <a:moveTo>
                    <a:pt x="2404115" y="485028"/>
                  </a:moveTo>
                  <a:lnTo>
                    <a:pt x="2404115" y="879241"/>
                  </a:lnTo>
                  <a:lnTo>
                    <a:pt x="2335682" y="879241"/>
                  </a:lnTo>
                  <a:lnTo>
                    <a:pt x="2335682" y="485028"/>
                  </a:lnTo>
                  <a:lnTo>
                    <a:pt x="2404115" y="485028"/>
                  </a:lnTo>
                  <a:close/>
                  <a:moveTo>
                    <a:pt x="2532019" y="485028"/>
                  </a:moveTo>
                  <a:lnTo>
                    <a:pt x="2532019" y="879241"/>
                  </a:lnTo>
                  <a:lnTo>
                    <a:pt x="2463586" y="879241"/>
                  </a:lnTo>
                  <a:lnTo>
                    <a:pt x="2463586" y="485028"/>
                  </a:lnTo>
                  <a:lnTo>
                    <a:pt x="2532019" y="485028"/>
                  </a:lnTo>
                  <a:close/>
                </a:path>
              </a:pathLst>
            </a:custGeom>
            <a:gradFill>
              <a:gsLst>
                <a:gs pos="0">
                  <a:srgbClr val="7654A2"/>
                </a:gs>
                <a:gs pos="66070">
                  <a:srgbClr val="B79974"/>
                </a:gs>
              </a:gsLst>
              <a:lin ang="16200000" scaled="1"/>
            </a:gradFill>
            <a:ln w="8132"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06FE01F-5730-EB9D-4508-90E6949F0E79}"/>
                </a:ext>
              </a:extLst>
            </p:cNvPr>
            <p:cNvSpPr/>
            <p:nvPr/>
          </p:nvSpPr>
          <p:spPr>
            <a:xfrm>
              <a:off x="4174748" y="2532247"/>
              <a:ext cx="980508" cy="879018"/>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gradFill>
              <a:gsLst>
                <a:gs pos="0">
                  <a:srgbClr val="7654A2"/>
                </a:gs>
                <a:gs pos="66070">
                  <a:srgbClr val="B79974"/>
                </a:gs>
              </a:gsLst>
              <a:lin ang="0" scaled="1"/>
            </a:gradFill>
            <a:ln w="8132" cap="flat">
              <a:noFill/>
              <a:prstDash val="solid"/>
              <a:miter/>
            </a:ln>
          </p:spPr>
          <p:txBody>
            <a:bodyPr rtlCol="0" anchor="ctr"/>
            <a:lstStyle/>
            <a:p>
              <a:endParaRPr lang="en-US"/>
            </a:p>
          </p:txBody>
        </p:sp>
        <p:grpSp>
          <p:nvGrpSpPr>
            <p:cNvPr id="8" name="Graphic 4">
              <a:extLst>
                <a:ext uri="{FF2B5EF4-FFF2-40B4-BE49-F238E27FC236}">
                  <a16:creationId xmlns:a16="http://schemas.microsoft.com/office/drawing/2014/main" id="{116D91B6-63A6-934D-47F0-F88FD5977B4D}"/>
                </a:ext>
              </a:extLst>
            </p:cNvPr>
            <p:cNvGrpSpPr/>
            <p:nvPr/>
          </p:nvGrpSpPr>
          <p:grpSpPr>
            <a:xfrm>
              <a:off x="4488640" y="3571739"/>
              <a:ext cx="3394201" cy="147218"/>
              <a:chOff x="4488640" y="3571739"/>
              <a:chExt cx="3394201" cy="147218"/>
            </a:xfrm>
            <a:solidFill>
              <a:srgbClr val="7654A2"/>
            </a:solidFill>
          </p:grpSpPr>
          <p:sp>
            <p:nvSpPr>
              <p:cNvPr id="9" name="Freeform 8">
                <a:extLst>
                  <a:ext uri="{FF2B5EF4-FFF2-40B4-BE49-F238E27FC236}">
                    <a16:creationId xmlns:a16="http://schemas.microsoft.com/office/drawing/2014/main" id="{7CEC1684-1997-6883-1369-0023C17744D8}"/>
                  </a:ext>
                </a:extLst>
              </p:cNvPr>
              <p:cNvSpPr/>
              <p:nvPr/>
            </p:nvSpPr>
            <p:spPr>
              <a:xfrm>
                <a:off x="4488640" y="3572350"/>
                <a:ext cx="76579" cy="103439"/>
              </a:xfrm>
              <a:custGeom>
                <a:avLst/>
                <a:gdLst>
                  <a:gd name="connsiteX0" fmla="*/ 76580 w 76579"/>
                  <a:gd name="connsiteY0" fmla="*/ 0 h 103439"/>
                  <a:gd name="connsiteX1" fmla="*/ 76580 w 76579"/>
                  <a:gd name="connsiteY1" fmla="*/ 101811 h 103439"/>
                  <a:gd name="connsiteX2" fmla="*/ 60286 w 76579"/>
                  <a:gd name="connsiteY2" fmla="*/ 101811 h 103439"/>
                  <a:gd name="connsiteX3" fmla="*/ 59472 w 76579"/>
                  <a:gd name="connsiteY3" fmla="*/ 92037 h 103439"/>
                  <a:gd name="connsiteX4" fmla="*/ 36661 w 76579"/>
                  <a:gd name="connsiteY4" fmla="*/ 103440 h 103439"/>
                  <a:gd name="connsiteX5" fmla="*/ 0 w 76579"/>
                  <a:gd name="connsiteY5" fmla="*/ 65974 h 103439"/>
                  <a:gd name="connsiteX6" fmla="*/ 36661 w 76579"/>
                  <a:gd name="connsiteY6" fmla="*/ 28507 h 103439"/>
                  <a:gd name="connsiteX7" fmla="*/ 60286 w 76579"/>
                  <a:gd name="connsiteY7" fmla="*/ 39910 h 103439"/>
                  <a:gd name="connsiteX8" fmla="*/ 60286 w 76579"/>
                  <a:gd name="connsiteY8" fmla="*/ 0 h 103439"/>
                  <a:gd name="connsiteX9" fmla="*/ 76580 w 76579"/>
                  <a:gd name="connsiteY9" fmla="*/ 0 h 103439"/>
                  <a:gd name="connsiteX10" fmla="*/ 16294 w 76579"/>
                  <a:gd name="connsiteY10" fmla="*/ 65974 h 103439"/>
                  <a:gd name="connsiteX11" fmla="*/ 36661 w 76579"/>
                  <a:gd name="connsiteY11" fmla="*/ 87150 h 103439"/>
                  <a:gd name="connsiteX12" fmla="*/ 57842 w 76579"/>
                  <a:gd name="connsiteY12" fmla="*/ 65974 h 103439"/>
                  <a:gd name="connsiteX13" fmla="*/ 36661 w 76579"/>
                  <a:gd name="connsiteY13" fmla="*/ 44797 h 103439"/>
                  <a:gd name="connsiteX14" fmla="*/ 16294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76580" y="0"/>
                    </a:moveTo>
                    <a:lnTo>
                      <a:pt x="76580" y="101811"/>
                    </a:lnTo>
                    <a:lnTo>
                      <a:pt x="60286" y="101811"/>
                    </a:lnTo>
                    <a:lnTo>
                      <a:pt x="59472" y="92037"/>
                    </a:lnTo>
                    <a:cubicBezTo>
                      <a:pt x="53769" y="100997"/>
                      <a:pt x="44807" y="103440"/>
                      <a:pt x="36661" y="103440"/>
                    </a:cubicBezTo>
                    <a:cubicBezTo>
                      <a:pt x="15479" y="103440"/>
                      <a:pt x="0" y="89594"/>
                      <a:pt x="0" y="65974"/>
                    </a:cubicBezTo>
                    <a:cubicBezTo>
                      <a:pt x="0" y="41539"/>
                      <a:pt x="15479" y="28507"/>
                      <a:pt x="36661" y="28507"/>
                    </a:cubicBezTo>
                    <a:cubicBezTo>
                      <a:pt x="43993" y="28507"/>
                      <a:pt x="56213" y="32580"/>
                      <a:pt x="60286" y="39910"/>
                    </a:cubicBezTo>
                    <a:lnTo>
                      <a:pt x="60286" y="0"/>
                    </a:lnTo>
                    <a:lnTo>
                      <a:pt x="76580" y="0"/>
                    </a:lnTo>
                    <a:close/>
                    <a:moveTo>
                      <a:pt x="16294" y="65974"/>
                    </a:moveTo>
                    <a:cubicBezTo>
                      <a:pt x="16294" y="78191"/>
                      <a:pt x="25255" y="87150"/>
                      <a:pt x="36661" y="87150"/>
                    </a:cubicBezTo>
                    <a:cubicBezTo>
                      <a:pt x="48066" y="87150"/>
                      <a:pt x="57842" y="79005"/>
                      <a:pt x="57842" y="65974"/>
                    </a:cubicBezTo>
                    <a:cubicBezTo>
                      <a:pt x="57842" y="53756"/>
                      <a:pt x="48066" y="44797"/>
                      <a:pt x="36661" y="44797"/>
                    </a:cubicBezTo>
                    <a:cubicBezTo>
                      <a:pt x="26070" y="44797"/>
                      <a:pt x="16294" y="52942"/>
                      <a:pt x="16294" y="65974"/>
                    </a:cubicBezTo>
                    <a:close/>
                  </a:path>
                </a:pathLst>
              </a:custGeom>
              <a:solidFill>
                <a:srgbClr val="7654A2"/>
              </a:solidFill>
              <a:ln w="813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19A6D1B-4F5D-1759-3C24-987988230347}"/>
                  </a:ext>
                </a:extLst>
              </p:cNvPr>
              <p:cNvSpPr/>
              <p:nvPr/>
            </p:nvSpPr>
            <p:spPr>
              <a:xfrm>
                <a:off x="4613286"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BD79F6B-F025-6B86-9369-09DB9FFBD96D}"/>
                  </a:ext>
                </a:extLst>
              </p:cNvPr>
              <p:cNvSpPr/>
              <p:nvPr/>
            </p:nvSpPr>
            <p:spPr>
              <a:xfrm>
                <a:off x="4678460"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3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8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8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3" y="101811"/>
                      <a:pt x="54583" y="92037"/>
                    </a:cubicBezTo>
                    <a:cubicBezTo>
                      <a:pt x="54583"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8" y="41539"/>
                    </a:moveTo>
                    <a:cubicBezTo>
                      <a:pt x="18738" y="53756"/>
                      <a:pt x="26884" y="61087"/>
                      <a:pt x="37475" y="61087"/>
                    </a:cubicBezTo>
                    <a:cubicBezTo>
                      <a:pt x="48066" y="61087"/>
                      <a:pt x="56213" y="53756"/>
                      <a:pt x="56213" y="41539"/>
                    </a:cubicBezTo>
                    <a:cubicBezTo>
                      <a:pt x="56213" y="29322"/>
                      <a:pt x="48066" y="21177"/>
                      <a:pt x="37475" y="21177"/>
                    </a:cubicBezTo>
                    <a:cubicBezTo>
                      <a:pt x="27699" y="21177"/>
                      <a:pt x="18738" y="29322"/>
                      <a:pt x="18738" y="41539"/>
                    </a:cubicBezTo>
                    <a:close/>
                  </a:path>
                </a:pathLst>
              </a:custGeom>
              <a:solidFill>
                <a:srgbClr val="7654A2"/>
              </a:solidFill>
              <a:ln w="813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0EFE8EF-11BD-E6B0-9271-27C4E101A935}"/>
                  </a:ext>
                </a:extLst>
              </p:cNvPr>
              <p:cNvSpPr/>
              <p:nvPr/>
            </p:nvSpPr>
            <p:spPr>
              <a:xfrm>
                <a:off x="4796588"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3AF1D7E-76CC-672F-91EE-AFC6FF2D663F}"/>
                  </a:ext>
                </a:extLst>
              </p:cNvPr>
              <p:cNvSpPr/>
              <p:nvPr/>
            </p:nvSpPr>
            <p:spPr>
              <a:xfrm>
                <a:off x="4860133" y="3582123"/>
                <a:ext cx="53768" cy="93717"/>
              </a:xfrm>
              <a:custGeom>
                <a:avLst/>
                <a:gdLst>
                  <a:gd name="connsiteX0" fmla="*/ 30958 w 53768"/>
                  <a:gd name="connsiteY0" fmla="*/ 0 h 93717"/>
                  <a:gd name="connsiteX1" fmla="*/ 30958 w 53768"/>
                  <a:gd name="connsiteY1" fmla="*/ 20362 h 93717"/>
                  <a:gd name="connsiteX2" fmla="*/ 50510 w 53768"/>
                  <a:gd name="connsiteY2" fmla="*/ 20362 h 93717"/>
                  <a:gd name="connsiteX3" fmla="*/ 50510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5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0958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0958" y="0"/>
                    </a:moveTo>
                    <a:lnTo>
                      <a:pt x="30958" y="20362"/>
                    </a:lnTo>
                    <a:lnTo>
                      <a:pt x="50510" y="20362"/>
                    </a:lnTo>
                    <a:lnTo>
                      <a:pt x="50510"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5" y="93666"/>
                    </a:cubicBezTo>
                    <a:cubicBezTo>
                      <a:pt x="23626" y="94481"/>
                      <a:pt x="13035" y="85521"/>
                      <a:pt x="13035" y="67603"/>
                    </a:cubicBezTo>
                    <a:lnTo>
                      <a:pt x="13035" y="36652"/>
                    </a:lnTo>
                    <a:lnTo>
                      <a:pt x="0" y="36652"/>
                    </a:lnTo>
                    <a:lnTo>
                      <a:pt x="0" y="21177"/>
                    </a:lnTo>
                    <a:lnTo>
                      <a:pt x="13035" y="21177"/>
                    </a:lnTo>
                    <a:lnTo>
                      <a:pt x="13035" y="2444"/>
                    </a:lnTo>
                    <a:lnTo>
                      <a:pt x="30958" y="0"/>
                    </a:lnTo>
                    <a:close/>
                  </a:path>
                </a:pathLst>
              </a:custGeom>
              <a:solidFill>
                <a:srgbClr val="7654A2"/>
              </a:solidFill>
              <a:ln w="813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98938D-987E-0BFC-097D-0E78323F959F}"/>
                  </a:ext>
                </a:extLst>
              </p:cNvPr>
              <p:cNvSpPr/>
              <p:nvPr/>
            </p:nvSpPr>
            <p:spPr>
              <a:xfrm>
                <a:off x="4954636"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5 w 78209"/>
                  <a:gd name="connsiteY11" fmla="*/ 59458 h 75747"/>
                  <a:gd name="connsiteX12" fmla="*/ 39105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5" y="59458"/>
                    </a:cubicBezTo>
                    <a:cubicBezTo>
                      <a:pt x="66804" y="59458"/>
                      <a:pt x="66804" y="16290"/>
                      <a:pt x="39105" y="16290"/>
                    </a:cubicBezTo>
                    <a:cubicBezTo>
                      <a:pt x="27699" y="15475"/>
                      <a:pt x="17923" y="23620"/>
                      <a:pt x="17923" y="37467"/>
                    </a:cubicBezTo>
                    <a:close/>
                  </a:path>
                </a:pathLst>
              </a:custGeom>
              <a:solidFill>
                <a:srgbClr val="7654A2"/>
              </a:solidFill>
              <a:ln w="813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5EE00C6-957F-9254-4F47-0506C8ED9122}"/>
                  </a:ext>
                </a:extLst>
              </p:cNvPr>
              <p:cNvSpPr/>
              <p:nvPr/>
            </p:nvSpPr>
            <p:spPr>
              <a:xfrm>
                <a:off x="508172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115B04C-8440-D729-3BAD-4BBE1D295A89}"/>
                  </a:ext>
                </a:extLst>
              </p:cNvPr>
              <p:cNvSpPr/>
              <p:nvPr/>
            </p:nvSpPr>
            <p:spPr>
              <a:xfrm>
                <a:off x="5212074" y="3602486"/>
                <a:ext cx="118943" cy="72489"/>
              </a:xfrm>
              <a:custGeom>
                <a:avLst/>
                <a:gdLst>
                  <a:gd name="connsiteX0" fmla="*/ 67618 w 118943"/>
                  <a:gd name="connsiteY0" fmla="*/ 0 h 72489"/>
                  <a:gd name="connsiteX1" fmla="*/ 83097 w 118943"/>
                  <a:gd name="connsiteY1" fmla="*/ 53756 h 72489"/>
                  <a:gd name="connsiteX2" fmla="*/ 99391 w 118943"/>
                  <a:gd name="connsiteY2" fmla="*/ 0 h 72489"/>
                  <a:gd name="connsiteX3" fmla="*/ 118943 w 118943"/>
                  <a:gd name="connsiteY3" fmla="*/ 0 h 72489"/>
                  <a:gd name="connsiteX4" fmla="*/ 93688 w 118943"/>
                  <a:gd name="connsiteY4" fmla="*/ 72490 h 72489"/>
                  <a:gd name="connsiteX5" fmla="*/ 73321 w 118943"/>
                  <a:gd name="connsiteY5" fmla="*/ 72490 h 72489"/>
                  <a:gd name="connsiteX6" fmla="*/ 65989 w 118943"/>
                  <a:gd name="connsiteY6" fmla="*/ 51313 h 72489"/>
                  <a:gd name="connsiteX7" fmla="*/ 59472 w 118943"/>
                  <a:gd name="connsiteY7" fmla="*/ 27693 h 72489"/>
                  <a:gd name="connsiteX8" fmla="*/ 52954 w 118943"/>
                  <a:gd name="connsiteY8" fmla="*/ 51313 h 72489"/>
                  <a:gd name="connsiteX9" fmla="*/ 45622 w 118943"/>
                  <a:gd name="connsiteY9" fmla="*/ 72490 h 72489"/>
                  <a:gd name="connsiteX10" fmla="*/ 25255 w 118943"/>
                  <a:gd name="connsiteY10" fmla="*/ 72490 h 72489"/>
                  <a:gd name="connsiteX11" fmla="*/ 0 w 118943"/>
                  <a:gd name="connsiteY11" fmla="*/ 0 h 72489"/>
                  <a:gd name="connsiteX12" fmla="*/ 19552 w 118943"/>
                  <a:gd name="connsiteY12" fmla="*/ 0 h 72489"/>
                  <a:gd name="connsiteX13" fmla="*/ 35846 w 118943"/>
                  <a:gd name="connsiteY13" fmla="*/ 53756 h 72489"/>
                  <a:gd name="connsiteX14" fmla="*/ 51325 w 118943"/>
                  <a:gd name="connsiteY14" fmla="*/ 0 h 72489"/>
                  <a:gd name="connsiteX15" fmla="*/ 67618 w 118943"/>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3" h="72489">
                    <a:moveTo>
                      <a:pt x="67618" y="0"/>
                    </a:moveTo>
                    <a:lnTo>
                      <a:pt x="83097" y="53756"/>
                    </a:lnTo>
                    <a:lnTo>
                      <a:pt x="99391" y="0"/>
                    </a:lnTo>
                    <a:lnTo>
                      <a:pt x="118943" y="0"/>
                    </a:lnTo>
                    <a:lnTo>
                      <a:pt x="93688" y="72490"/>
                    </a:lnTo>
                    <a:lnTo>
                      <a:pt x="73321" y="72490"/>
                    </a:lnTo>
                    <a:lnTo>
                      <a:pt x="65989" y="51313"/>
                    </a:lnTo>
                    <a:lnTo>
                      <a:pt x="59472" y="27693"/>
                    </a:lnTo>
                    <a:lnTo>
                      <a:pt x="52954" y="51313"/>
                    </a:lnTo>
                    <a:lnTo>
                      <a:pt x="45622" y="72490"/>
                    </a:lnTo>
                    <a:lnTo>
                      <a:pt x="25255" y="72490"/>
                    </a:lnTo>
                    <a:lnTo>
                      <a:pt x="0" y="0"/>
                    </a:lnTo>
                    <a:lnTo>
                      <a:pt x="19552" y="0"/>
                    </a:lnTo>
                    <a:lnTo>
                      <a:pt x="35846" y="53756"/>
                    </a:lnTo>
                    <a:lnTo>
                      <a:pt x="51325" y="0"/>
                    </a:lnTo>
                    <a:lnTo>
                      <a:pt x="67618" y="0"/>
                    </a:lnTo>
                    <a:close/>
                  </a:path>
                </a:pathLst>
              </a:custGeom>
              <a:solidFill>
                <a:srgbClr val="7654A2"/>
              </a:solidFill>
              <a:ln w="813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9000D0E-949B-6231-CF61-1D7EF523B493}"/>
                  </a:ext>
                </a:extLst>
              </p:cNvPr>
              <p:cNvSpPr/>
              <p:nvPr/>
            </p:nvSpPr>
            <p:spPr>
              <a:xfrm>
                <a:off x="537826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8" y="52942"/>
                      <a:pt x="26884" y="59458"/>
                      <a:pt x="39105" y="59458"/>
                    </a:cubicBezTo>
                    <a:cubicBezTo>
                      <a:pt x="45622" y="59458"/>
                      <a:pt x="54584"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CF7E8F1-D111-A26A-8077-CCA979A99B1C}"/>
                  </a:ext>
                </a:extLst>
              </p:cNvPr>
              <p:cNvSpPr/>
              <p:nvPr/>
            </p:nvSpPr>
            <p:spPr>
              <a:xfrm>
                <a:off x="549965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F870E11-A4C6-764B-C337-E51BB0497BB9}"/>
                  </a:ext>
                </a:extLst>
              </p:cNvPr>
              <p:cNvSpPr/>
              <p:nvPr/>
            </p:nvSpPr>
            <p:spPr>
              <a:xfrm>
                <a:off x="5567274"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974847D-F5DD-BAE7-3FA8-6ECB31A89C6C}"/>
                  </a:ext>
                </a:extLst>
              </p:cNvPr>
              <p:cNvSpPr/>
              <p:nvPr/>
            </p:nvSpPr>
            <p:spPr>
              <a:xfrm>
                <a:off x="5636521" y="3572350"/>
                <a:ext cx="76579" cy="103439"/>
              </a:xfrm>
              <a:custGeom>
                <a:avLst/>
                <a:gdLst>
                  <a:gd name="connsiteX0" fmla="*/ 16294 w 76579"/>
                  <a:gd name="connsiteY0" fmla="*/ 0 h 103439"/>
                  <a:gd name="connsiteX1" fmla="*/ 16294 w 76579"/>
                  <a:gd name="connsiteY1" fmla="*/ 39910 h 103439"/>
                  <a:gd name="connsiteX2" fmla="*/ 39919 w 76579"/>
                  <a:gd name="connsiteY2" fmla="*/ 28507 h 103439"/>
                  <a:gd name="connsiteX3" fmla="*/ 76580 w 76579"/>
                  <a:gd name="connsiteY3" fmla="*/ 65974 h 103439"/>
                  <a:gd name="connsiteX4" fmla="*/ 39919 w 76579"/>
                  <a:gd name="connsiteY4" fmla="*/ 103440 h 103439"/>
                  <a:gd name="connsiteX5" fmla="*/ 17108 w 76579"/>
                  <a:gd name="connsiteY5" fmla="*/ 92037 h 103439"/>
                  <a:gd name="connsiteX6" fmla="*/ 16294 w 76579"/>
                  <a:gd name="connsiteY6" fmla="*/ 101811 h 103439"/>
                  <a:gd name="connsiteX7" fmla="*/ 0 w 76579"/>
                  <a:gd name="connsiteY7" fmla="*/ 101811 h 103439"/>
                  <a:gd name="connsiteX8" fmla="*/ 0 w 76579"/>
                  <a:gd name="connsiteY8" fmla="*/ 0 h 103439"/>
                  <a:gd name="connsiteX9" fmla="*/ 16294 w 76579"/>
                  <a:gd name="connsiteY9" fmla="*/ 0 h 103439"/>
                  <a:gd name="connsiteX10" fmla="*/ 17923 w 76579"/>
                  <a:gd name="connsiteY10" fmla="*/ 65974 h 103439"/>
                  <a:gd name="connsiteX11" fmla="*/ 39104 w 76579"/>
                  <a:gd name="connsiteY11" fmla="*/ 87150 h 103439"/>
                  <a:gd name="connsiteX12" fmla="*/ 59471 w 76579"/>
                  <a:gd name="connsiteY12" fmla="*/ 65974 h 103439"/>
                  <a:gd name="connsiteX13" fmla="*/ 39104 w 76579"/>
                  <a:gd name="connsiteY13" fmla="*/ 44797 h 103439"/>
                  <a:gd name="connsiteX14" fmla="*/ 17923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16294" y="0"/>
                    </a:moveTo>
                    <a:lnTo>
                      <a:pt x="16294" y="39910"/>
                    </a:lnTo>
                    <a:cubicBezTo>
                      <a:pt x="20367" y="32580"/>
                      <a:pt x="32587" y="28507"/>
                      <a:pt x="39919" y="28507"/>
                    </a:cubicBezTo>
                    <a:cubicBezTo>
                      <a:pt x="61101" y="28507"/>
                      <a:pt x="76580" y="41539"/>
                      <a:pt x="76580" y="65974"/>
                    </a:cubicBezTo>
                    <a:cubicBezTo>
                      <a:pt x="76580" y="89594"/>
                      <a:pt x="61101" y="103440"/>
                      <a:pt x="39919" y="103440"/>
                    </a:cubicBezTo>
                    <a:cubicBezTo>
                      <a:pt x="30958" y="103440"/>
                      <a:pt x="21996" y="100182"/>
                      <a:pt x="17108" y="92037"/>
                    </a:cubicBezTo>
                    <a:lnTo>
                      <a:pt x="16294" y="101811"/>
                    </a:lnTo>
                    <a:lnTo>
                      <a:pt x="0" y="101811"/>
                    </a:lnTo>
                    <a:lnTo>
                      <a:pt x="0" y="0"/>
                    </a:lnTo>
                    <a:lnTo>
                      <a:pt x="16294" y="0"/>
                    </a:lnTo>
                    <a:close/>
                    <a:moveTo>
                      <a:pt x="17923" y="65974"/>
                    </a:moveTo>
                    <a:cubicBezTo>
                      <a:pt x="17923" y="79005"/>
                      <a:pt x="27699" y="87150"/>
                      <a:pt x="39104" y="87150"/>
                    </a:cubicBezTo>
                    <a:cubicBezTo>
                      <a:pt x="50510" y="87150"/>
                      <a:pt x="59471" y="78191"/>
                      <a:pt x="59471" y="65974"/>
                    </a:cubicBezTo>
                    <a:cubicBezTo>
                      <a:pt x="59471" y="52942"/>
                      <a:pt x="50510" y="44797"/>
                      <a:pt x="39104" y="44797"/>
                    </a:cubicBezTo>
                    <a:cubicBezTo>
                      <a:pt x="26884" y="44797"/>
                      <a:pt x="17923" y="53756"/>
                      <a:pt x="17923" y="65974"/>
                    </a:cubicBezTo>
                    <a:close/>
                  </a:path>
                </a:pathLst>
              </a:custGeom>
              <a:solidFill>
                <a:srgbClr val="7654A2"/>
              </a:solidFill>
              <a:ln w="813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25D452E-EF6D-42D7-5BE6-F294E5FC1D73}"/>
                  </a:ext>
                </a:extLst>
              </p:cNvPr>
              <p:cNvSpPr/>
              <p:nvPr/>
            </p:nvSpPr>
            <p:spPr>
              <a:xfrm>
                <a:off x="5757908" y="3600857"/>
                <a:ext cx="75203" cy="75747"/>
              </a:xfrm>
              <a:custGeom>
                <a:avLst/>
                <a:gdLst>
                  <a:gd name="connsiteX0" fmla="*/ 17923 w 75203"/>
                  <a:gd name="connsiteY0" fmla="*/ 43982 h 75747"/>
                  <a:gd name="connsiteX1" fmla="*/ 39104 w 75203"/>
                  <a:gd name="connsiteY1" fmla="*/ 59458 h 75747"/>
                  <a:gd name="connsiteX2" fmla="*/ 58657 w 75203"/>
                  <a:gd name="connsiteY2" fmla="*/ 52942 h 75747"/>
                  <a:gd name="connsiteX3" fmla="*/ 70062 w 75203"/>
                  <a:gd name="connsiteY3" fmla="*/ 64345 h 75747"/>
                  <a:gd name="connsiteX4" fmla="*/ 39104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4" y="59458"/>
                    </a:cubicBezTo>
                    <a:cubicBezTo>
                      <a:pt x="45622" y="59458"/>
                      <a:pt x="54584" y="57014"/>
                      <a:pt x="58657" y="52942"/>
                    </a:cubicBezTo>
                    <a:lnTo>
                      <a:pt x="70062" y="64345"/>
                    </a:lnTo>
                    <a:cubicBezTo>
                      <a:pt x="62730" y="72490"/>
                      <a:pt x="50510" y="75747"/>
                      <a:pt x="39104"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3C5C219-45F7-A30A-8AD5-BDD901E2E795}"/>
                  </a:ext>
                </a:extLst>
              </p:cNvPr>
              <p:cNvSpPr/>
              <p:nvPr/>
            </p:nvSpPr>
            <p:spPr>
              <a:xfrm>
                <a:off x="5877666" y="3571739"/>
                <a:ext cx="21181" cy="103236"/>
              </a:xfrm>
              <a:custGeom>
                <a:avLst/>
                <a:gdLst>
                  <a:gd name="connsiteX0" fmla="*/ 21181 w 21181"/>
                  <a:gd name="connsiteY0" fmla="*/ 10385 h 103236"/>
                  <a:gd name="connsiteX1" fmla="*/ 0 w 21181"/>
                  <a:gd name="connsiteY1" fmla="*/ 10385 h 103236"/>
                  <a:gd name="connsiteX2" fmla="*/ 21181 w 21181"/>
                  <a:gd name="connsiteY2" fmla="*/ 10385 h 103236"/>
                  <a:gd name="connsiteX3" fmla="*/ 2444 w 21181"/>
                  <a:gd name="connsiteY3" fmla="*/ 30747 h 103236"/>
                  <a:gd name="connsiteX4" fmla="*/ 2444 w 21181"/>
                  <a:gd name="connsiteY4" fmla="*/ 103237 h 103236"/>
                  <a:gd name="connsiteX5" fmla="*/ 20367 w 21181"/>
                  <a:gd name="connsiteY5" fmla="*/ 103237 h 103236"/>
                  <a:gd name="connsiteX6" fmla="*/ 20367 w 21181"/>
                  <a:gd name="connsiteY6" fmla="*/ 30747 h 103236"/>
                  <a:gd name="connsiteX7" fmla="*/ 2444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1" y="10385"/>
                    </a:moveTo>
                    <a:cubicBezTo>
                      <a:pt x="21181" y="24231"/>
                      <a:pt x="0" y="24231"/>
                      <a:pt x="0" y="10385"/>
                    </a:cubicBezTo>
                    <a:cubicBezTo>
                      <a:pt x="814" y="-3462"/>
                      <a:pt x="21181" y="-3462"/>
                      <a:pt x="21181" y="10385"/>
                    </a:cubicBezTo>
                    <a:close/>
                    <a:moveTo>
                      <a:pt x="2444" y="30747"/>
                    </a:moveTo>
                    <a:lnTo>
                      <a:pt x="2444" y="103237"/>
                    </a:lnTo>
                    <a:lnTo>
                      <a:pt x="20367" y="103237"/>
                    </a:lnTo>
                    <a:lnTo>
                      <a:pt x="20367" y="30747"/>
                    </a:lnTo>
                    <a:lnTo>
                      <a:pt x="2444" y="30747"/>
                    </a:lnTo>
                    <a:close/>
                  </a:path>
                </a:pathLst>
              </a:custGeom>
              <a:solidFill>
                <a:srgbClr val="7654A2"/>
              </a:solidFill>
              <a:ln w="813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B0E53ED-3001-C3FB-4FD2-1EC09FEAC132}"/>
                  </a:ext>
                </a:extLst>
              </p:cNvPr>
              <p:cNvSpPr/>
              <p:nvPr/>
            </p:nvSpPr>
            <p:spPr>
              <a:xfrm>
                <a:off x="5946914"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solidFill>
                <a:srgbClr val="7654A2"/>
              </a:solidFill>
              <a:ln w="813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F1D31FB-1255-1E8F-C254-225814A74196}"/>
                  </a:ext>
                </a:extLst>
              </p:cNvPr>
              <p:cNvSpPr/>
              <p:nvPr/>
            </p:nvSpPr>
            <p:spPr>
              <a:xfrm>
                <a:off x="6063412"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4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7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7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4" y="101811"/>
                      <a:pt x="54584" y="92037"/>
                    </a:cubicBezTo>
                    <a:cubicBezTo>
                      <a:pt x="54584"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7" y="41539"/>
                    </a:moveTo>
                    <a:cubicBezTo>
                      <a:pt x="18737" y="53756"/>
                      <a:pt x="26884" y="61087"/>
                      <a:pt x="37475" y="61087"/>
                    </a:cubicBezTo>
                    <a:cubicBezTo>
                      <a:pt x="48066" y="61087"/>
                      <a:pt x="56213" y="53756"/>
                      <a:pt x="56213" y="41539"/>
                    </a:cubicBezTo>
                    <a:cubicBezTo>
                      <a:pt x="56213" y="29322"/>
                      <a:pt x="48066" y="21177"/>
                      <a:pt x="37475" y="21177"/>
                    </a:cubicBezTo>
                    <a:cubicBezTo>
                      <a:pt x="27699" y="21177"/>
                      <a:pt x="18737" y="29322"/>
                      <a:pt x="18737" y="41539"/>
                    </a:cubicBezTo>
                    <a:close/>
                  </a:path>
                </a:pathLst>
              </a:custGeom>
              <a:solidFill>
                <a:srgbClr val="7654A2"/>
              </a:solidFill>
              <a:ln w="813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EA929DB-2FA7-3B7C-60F0-CE64736416F8}"/>
                  </a:ext>
                </a:extLst>
              </p:cNvPr>
              <p:cNvSpPr/>
              <p:nvPr/>
            </p:nvSpPr>
            <p:spPr>
              <a:xfrm>
                <a:off x="6245085"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98DB6CB6-1091-3C4C-2456-7B3DD5D55A1C}"/>
                  </a:ext>
                </a:extLst>
              </p:cNvPr>
              <p:cNvSpPr/>
              <p:nvPr/>
            </p:nvSpPr>
            <p:spPr>
              <a:xfrm>
                <a:off x="6314333"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solidFill>
                <a:srgbClr val="7654A2"/>
              </a:solidFill>
              <a:ln w="813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3D3C23B-324F-2782-5B9F-7E7340FF7072}"/>
                  </a:ext>
                </a:extLst>
              </p:cNvPr>
              <p:cNvSpPr/>
              <p:nvPr/>
            </p:nvSpPr>
            <p:spPr>
              <a:xfrm>
                <a:off x="6492748" y="3582123"/>
                <a:ext cx="53768" cy="93717"/>
              </a:xfrm>
              <a:custGeom>
                <a:avLst/>
                <a:gdLst>
                  <a:gd name="connsiteX0" fmla="*/ 31772 w 53768"/>
                  <a:gd name="connsiteY0" fmla="*/ 0 h 93717"/>
                  <a:gd name="connsiteX1" fmla="*/ 31772 w 53768"/>
                  <a:gd name="connsiteY1" fmla="*/ 20362 h 93717"/>
                  <a:gd name="connsiteX2" fmla="*/ 51325 w 53768"/>
                  <a:gd name="connsiteY2" fmla="*/ 20362 h 93717"/>
                  <a:gd name="connsiteX3" fmla="*/ 51325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4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1772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1772" y="0"/>
                    </a:moveTo>
                    <a:lnTo>
                      <a:pt x="31772" y="20362"/>
                    </a:lnTo>
                    <a:lnTo>
                      <a:pt x="51325" y="20362"/>
                    </a:lnTo>
                    <a:lnTo>
                      <a:pt x="51325"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4" y="93666"/>
                    </a:cubicBezTo>
                    <a:cubicBezTo>
                      <a:pt x="23626" y="94481"/>
                      <a:pt x="13035" y="85521"/>
                      <a:pt x="13035" y="67603"/>
                    </a:cubicBezTo>
                    <a:lnTo>
                      <a:pt x="13035" y="36652"/>
                    </a:lnTo>
                    <a:lnTo>
                      <a:pt x="0" y="36652"/>
                    </a:lnTo>
                    <a:lnTo>
                      <a:pt x="0" y="21177"/>
                    </a:lnTo>
                    <a:lnTo>
                      <a:pt x="13035" y="21177"/>
                    </a:lnTo>
                    <a:lnTo>
                      <a:pt x="13035" y="2444"/>
                    </a:lnTo>
                    <a:lnTo>
                      <a:pt x="31772" y="0"/>
                    </a:lnTo>
                    <a:close/>
                  </a:path>
                </a:pathLst>
              </a:custGeom>
              <a:solidFill>
                <a:srgbClr val="7654A2"/>
              </a:solidFill>
              <a:ln w="813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7305D47B-71BE-5788-C893-60F520159902}"/>
                  </a:ext>
                </a:extLst>
              </p:cNvPr>
              <p:cNvSpPr/>
              <p:nvPr/>
            </p:nvSpPr>
            <p:spPr>
              <a:xfrm>
                <a:off x="6591324" y="3572350"/>
                <a:ext cx="70062" cy="101811"/>
              </a:xfrm>
              <a:custGeom>
                <a:avLst/>
                <a:gdLst>
                  <a:gd name="connsiteX0" fmla="*/ 17923 w 70062"/>
                  <a:gd name="connsiteY0" fmla="*/ 0 h 101811"/>
                  <a:gd name="connsiteX1" fmla="*/ 17923 w 70062"/>
                  <a:gd name="connsiteY1" fmla="*/ 39910 h 101811"/>
                  <a:gd name="connsiteX2" fmla="*/ 40734 w 70062"/>
                  <a:gd name="connsiteY2" fmla="*/ 29322 h 101811"/>
                  <a:gd name="connsiteX3" fmla="*/ 70062 w 70062"/>
                  <a:gd name="connsiteY3" fmla="*/ 64345 h 101811"/>
                  <a:gd name="connsiteX4" fmla="*/ 70062 w 70062"/>
                  <a:gd name="connsiteY4" fmla="*/ 101811 h 101811"/>
                  <a:gd name="connsiteX5" fmla="*/ 52140 w 70062"/>
                  <a:gd name="connsiteY5" fmla="*/ 101811 h 101811"/>
                  <a:gd name="connsiteX6" fmla="*/ 52140 w 70062"/>
                  <a:gd name="connsiteY6" fmla="*/ 64345 h 101811"/>
                  <a:gd name="connsiteX7" fmla="*/ 35846 w 70062"/>
                  <a:gd name="connsiteY7" fmla="*/ 45611 h 101811"/>
                  <a:gd name="connsiteX8" fmla="*/ 17923 w 70062"/>
                  <a:gd name="connsiteY8" fmla="*/ 65159 h 101811"/>
                  <a:gd name="connsiteX9" fmla="*/ 17923 w 70062"/>
                  <a:gd name="connsiteY9" fmla="*/ 101811 h 101811"/>
                  <a:gd name="connsiteX10" fmla="*/ 0 w 70062"/>
                  <a:gd name="connsiteY10" fmla="*/ 101811 h 101811"/>
                  <a:gd name="connsiteX11" fmla="*/ 0 w 70062"/>
                  <a:gd name="connsiteY11" fmla="*/ 0 h 101811"/>
                  <a:gd name="connsiteX12" fmla="*/ 17923 w 70062"/>
                  <a:gd name="connsiteY12"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101811">
                    <a:moveTo>
                      <a:pt x="17923" y="0"/>
                    </a:moveTo>
                    <a:lnTo>
                      <a:pt x="17923" y="39910"/>
                    </a:lnTo>
                    <a:cubicBezTo>
                      <a:pt x="24440" y="31765"/>
                      <a:pt x="32587" y="29322"/>
                      <a:pt x="40734" y="29322"/>
                    </a:cubicBezTo>
                    <a:cubicBezTo>
                      <a:pt x="61101" y="29322"/>
                      <a:pt x="70062" y="43168"/>
                      <a:pt x="70062" y="64345"/>
                    </a:cubicBezTo>
                    <a:lnTo>
                      <a:pt x="70062" y="101811"/>
                    </a:lnTo>
                    <a:lnTo>
                      <a:pt x="52140" y="101811"/>
                    </a:lnTo>
                    <a:lnTo>
                      <a:pt x="52140" y="64345"/>
                    </a:lnTo>
                    <a:cubicBezTo>
                      <a:pt x="52140" y="51313"/>
                      <a:pt x="45622" y="45611"/>
                      <a:pt x="35846" y="45611"/>
                    </a:cubicBezTo>
                    <a:cubicBezTo>
                      <a:pt x="25255" y="45611"/>
                      <a:pt x="17923" y="54571"/>
                      <a:pt x="17923" y="65159"/>
                    </a:cubicBez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8621A46-0DAF-350C-2A6B-A34D9FE5E916}"/>
                  </a:ext>
                </a:extLst>
              </p:cNvPr>
              <p:cNvSpPr/>
              <p:nvPr/>
            </p:nvSpPr>
            <p:spPr>
              <a:xfrm>
                <a:off x="6707823" y="3600857"/>
                <a:ext cx="75214" cy="75747"/>
              </a:xfrm>
              <a:custGeom>
                <a:avLst/>
                <a:gdLst>
                  <a:gd name="connsiteX0" fmla="*/ 17923 w 75214"/>
                  <a:gd name="connsiteY0" fmla="*/ 43982 h 75747"/>
                  <a:gd name="connsiteX1" fmla="*/ 39104 w 75214"/>
                  <a:gd name="connsiteY1" fmla="*/ 59458 h 75747"/>
                  <a:gd name="connsiteX2" fmla="*/ 58657 w 75214"/>
                  <a:gd name="connsiteY2" fmla="*/ 52942 h 75747"/>
                  <a:gd name="connsiteX3" fmla="*/ 70062 w 75214"/>
                  <a:gd name="connsiteY3" fmla="*/ 64345 h 75747"/>
                  <a:gd name="connsiteX4" fmla="*/ 39104 w 75214"/>
                  <a:gd name="connsiteY4" fmla="*/ 75747 h 75747"/>
                  <a:gd name="connsiteX5" fmla="*/ 0 w 75214"/>
                  <a:gd name="connsiteY5" fmla="*/ 37467 h 75747"/>
                  <a:gd name="connsiteX6" fmla="*/ 38290 w 75214"/>
                  <a:gd name="connsiteY6" fmla="*/ 0 h 75747"/>
                  <a:gd name="connsiteX7" fmla="*/ 74950 w 75214"/>
                  <a:gd name="connsiteY7" fmla="*/ 44797 h 75747"/>
                  <a:gd name="connsiteX8" fmla="*/ 17923 w 75214"/>
                  <a:gd name="connsiteY8" fmla="*/ 44797 h 75747"/>
                  <a:gd name="connsiteX9" fmla="*/ 57027 w 75214"/>
                  <a:gd name="connsiteY9" fmla="*/ 29322 h 75747"/>
                  <a:gd name="connsiteX10" fmla="*/ 38290 w 75214"/>
                  <a:gd name="connsiteY10" fmla="*/ 15475 h 75747"/>
                  <a:gd name="connsiteX11" fmla="*/ 17923 w 75214"/>
                  <a:gd name="connsiteY11" fmla="*/ 29322 h 75747"/>
                  <a:gd name="connsiteX12" fmla="*/ 57027 w 75214"/>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4" h="75747">
                    <a:moveTo>
                      <a:pt x="17923" y="43982"/>
                    </a:moveTo>
                    <a:cubicBezTo>
                      <a:pt x="18737" y="52942"/>
                      <a:pt x="26884" y="59458"/>
                      <a:pt x="39104" y="59458"/>
                    </a:cubicBezTo>
                    <a:cubicBezTo>
                      <a:pt x="45622" y="59458"/>
                      <a:pt x="54583" y="57014"/>
                      <a:pt x="58657" y="52942"/>
                    </a:cubicBezTo>
                    <a:lnTo>
                      <a:pt x="70062" y="64345"/>
                    </a:lnTo>
                    <a:cubicBezTo>
                      <a:pt x="62730" y="72490"/>
                      <a:pt x="49695" y="75747"/>
                      <a:pt x="39104" y="75747"/>
                    </a:cubicBezTo>
                    <a:cubicBezTo>
                      <a:pt x="14664" y="75747"/>
                      <a:pt x="0" y="60272"/>
                      <a:pt x="0" y="37467"/>
                    </a:cubicBezTo>
                    <a:cubicBezTo>
                      <a:pt x="0" y="15475"/>
                      <a:pt x="14664" y="0"/>
                      <a:pt x="38290" y="0"/>
                    </a:cubicBezTo>
                    <a:cubicBezTo>
                      <a:pt x="62730"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57C86A0-067A-10AA-CD9E-B574CE8189A1}"/>
                  </a:ext>
                </a:extLst>
              </p:cNvPr>
              <p:cNvSpPr/>
              <p:nvPr/>
            </p:nvSpPr>
            <p:spPr>
              <a:xfrm>
                <a:off x="6891940" y="3602486"/>
                <a:ext cx="118942" cy="72489"/>
              </a:xfrm>
              <a:custGeom>
                <a:avLst/>
                <a:gdLst>
                  <a:gd name="connsiteX0" fmla="*/ 67618 w 118942"/>
                  <a:gd name="connsiteY0" fmla="*/ 0 h 72489"/>
                  <a:gd name="connsiteX1" fmla="*/ 83097 w 118942"/>
                  <a:gd name="connsiteY1" fmla="*/ 53756 h 72489"/>
                  <a:gd name="connsiteX2" fmla="*/ 99391 w 118942"/>
                  <a:gd name="connsiteY2" fmla="*/ 0 h 72489"/>
                  <a:gd name="connsiteX3" fmla="*/ 118943 w 118942"/>
                  <a:gd name="connsiteY3" fmla="*/ 0 h 72489"/>
                  <a:gd name="connsiteX4" fmla="*/ 93688 w 118942"/>
                  <a:gd name="connsiteY4" fmla="*/ 72490 h 72489"/>
                  <a:gd name="connsiteX5" fmla="*/ 73321 w 118942"/>
                  <a:gd name="connsiteY5" fmla="*/ 72490 h 72489"/>
                  <a:gd name="connsiteX6" fmla="*/ 65989 w 118942"/>
                  <a:gd name="connsiteY6" fmla="*/ 51313 h 72489"/>
                  <a:gd name="connsiteX7" fmla="*/ 59471 w 118942"/>
                  <a:gd name="connsiteY7" fmla="*/ 27693 h 72489"/>
                  <a:gd name="connsiteX8" fmla="*/ 52954 w 118942"/>
                  <a:gd name="connsiteY8" fmla="*/ 51313 h 72489"/>
                  <a:gd name="connsiteX9" fmla="*/ 45622 w 118942"/>
                  <a:gd name="connsiteY9" fmla="*/ 72490 h 72489"/>
                  <a:gd name="connsiteX10" fmla="*/ 25255 w 118942"/>
                  <a:gd name="connsiteY10" fmla="*/ 72490 h 72489"/>
                  <a:gd name="connsiteX11" fmla="*/ 0 w 118942"/>
                  <a:gd name="connsiteY11" fmla="*/ 0 h 72489"/>
                  <a:gd name="connsiteX12" fmla="*/ 19552 w 118942"/>
                  <a:gd name="connsiteY12" fmla="*/ 0 h 72489"/>
                  <a:gd name="connsiteX13" fmla="*/ 35846 w 118942"/>
                  <a:gd name="connsiteY13" fmla="*/ 53756 h 72489"/>
                  <a:gd name="connsiteX14" fmla="*/ 51325 w 118942"/>
                  <a:gd name="connsiteY14" fmla="*/ 0 h 72489"/>
                  <a:gd name="connsiteX15" fmla="*/ 67618 w 118942"/>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2" h="72489">
                    <a:moveTo>
                      <a:pt x="67618" y="0"/>
                    </a:moveTo>
                    <a:lnTo>
                      <a:pt x="83097" y="53756"/>
                    </a:lnTo>
                    <a:lnTo>
                      <a:pt x="99391" y="0"/>
                    </a:lnTo>
                    <a:lnTo>
                      <a:pt x="118943" y="0"/>
                    </a:lnTo>
                    <a:lnTo>
                      <a:pt x="93688" y="72490"/>
                    </a:lnTo>
                    <a:lnTo>
                      <a:pt x="73321" y="72490"/>
                    </a:lnTo>
                    <a:lnTo>
                      <a:pt x="65989" y="51313"/>
                    </a:lnTo>
                    <a:lnTo>
                      <a:pt x="59471" y="27693"/>
                    </a:lnTo>
                    <a:lnTo>
                      <a:pt x="52954" y="51313"/>
                    </a:lnTo>
                    <a:lnTo>
                      <a:pt x="45622" y="72490"/>
                    </a:lnTo>
                    <a:lnTo>
                      <a:pt x="25255" y="72490"/>
                    </a:lnTo>
                    <a:lnTo>
                      <a:pt x="0" y="0"/>
                    </a:lnTo>
                    <a:lnTo>
                      <a:pt x="19552" y="0"/>
                    </a:lnTo>
                    <a:lnTo>
                      <a:pt x="35846" y="53756"/>
                    </a:lnTo>
                    <a:lnTo>
                      <a:pt x="51325" y="0"/>
                    </a:lnTo>
                    <a:lnTo>
                      <a:pt x="67618" y="0"/>
                    </a:lnTo>
                    <a:close/>
                  </a:path>
                </a:pathLst>
              </a:custGeom>
              <a:solidFill>
                <a:srgbClr val="7654A2"/>
              </a:solidFill>
              <a:ln w="813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53D527A-0F83-4796-0776-FF4D502531D8}"/>
                  </a:ext>
                </a:extLst>
              </p:cNvPr>
              <p:cNvSpPr/>
              <p:nvPr/>
            </p:nvSpPr>
            <p:spPr>
              <a:xfrm>
                <a:off x="7057320" y="3600857"/>
                <a:ext cx="74950" cy="74932"/>
              </a:xfrm>
              <a:custGeom>
                <a:avLst/>
                <a:gdLst>
                  <a:gd name="connsiteX0" fmla="*/ 74950 w 74950"/>
                  <a:gd name="connsiteY0" fmla="*/ 37467 h 74932"/>
                  <a:gd name="connsiteX1" fmla="*/ 37475 w 74950"/>
                  <a:gd name="connsiteY1" fmla="*/ 74933 h 74932"/>
                  <a:gd name="connsiteX2" fmla="*/ 0 w 74950"/>
                  <a:gd name="connsiteY2" fmla="*/ 37467 h 74932"/>
                  <a:gd name="connsiteX3" fmla="*/ 37475 w 74950"/>
                  <a:gd name="connsiteY3" fmla="*/ 0 h 74932"/>
                  <a:gd name="connsiteX4" fmla="*/ 74950 w 74950"/>
                  <a:gd name="connsiteY4" fmla="*/ 37467 h 74932"/>
                  <a:gd name="connsiteX5" fmla="*/ 17923 w 74950"/>
                  <a:gd name="connsiteY5" fmla="*/ 37467 h 74932"/>
                  <a:gd name="connsiteX6" fmla="*/ 37475 w 74950"/>
                  <a:gd name="connsiteY6" fmla="*/ 58643 h 74932"/>
                  <a:gd name="connsiteX7" fmla="*/ 57027 w 74950"/>
                  <a:gd name="connsiteY7" fmla="*/ 37467 h 74932"/>
                  <a:gd name="connsiteX8" fmla="*/ 37475 w 74950"/>
                  <a:gd name="connsiteY8" fmla="*/ 16290 h 74932"/>
                  <a:gd name="connsiteX9" fmla="*/ 17923 w 74950"/>
                  <a:gd name="connsiteY9" fmla="*/ 37467 h 7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950" h="74932">
                    <a:moveTo>
                      <a:pt x="74950" y="37467"/>
                    </a:moveTo>
                    <a:cubicBezTo>
                      <a:pt x="74950" y="57829"/>
                      <a:pt x="61101" y="74933"/>
                      <a:pt x="37475" y="74933"/>
                    </a:cubicBezTo>
                    <a:cubicBezTo>
                      <a:pt x="13850" y="74933"/>
                      <a:pt x="0" y="57829"/>
                      <a:pt x="0" y="37467"/>
                    </a:cubicBezTo>
                    <a:cubicBezTo>
                      <a:pt x="0" y="17104"/>
                      <a:pt x="14664" y="0"/>
                      <a:pt x="37475" y="0"/>
                    </a:cubicBezTo>
                    <a:cubicBezTo>
                      <a:pt x="60286" y="0"/>
                      <a:pt x="74950" y="17104"/>
                      <a:pt x="74950" y="37467"/>
                    </a:cubicBezTo>
                    <a:close/>
                    <a:moveTo>
                      <a:pt x="17923" y="37467"/>
                    </a:moveTo>
                    <a:cubicBezTo>
                      <a:pt x="17923" y="48055"/>
                      <a:pt x="24440" y="58643"/>
                      <a:pt x="37475" y="58643"/>
                    </a:cubicBezTo>
                    <a:cubicBezTo>
                      <a:pt x="50510" y="58643"/>
                      <a:pt x="57027" y="48055"/>
                      <a:pt x="57027" y="37467"/>
                    </a:cubicBezTo>
                    <a:cubicBezTo>
                      <a:pt x="57027" y="26878"/>
                      <a:pt x="49695" y="16290"/>
                      <a:pt x="37475" y="16290"/>
                    </a:cubicBezTo>
                    <a:cubicBezTo>
                      <a:pt x="24440" y="16290"/>
                      <a:pt x="17923" y="26878"/>
                      <a:pt x="17923" y="37467"/>
                    </a:cubicBezTo>
                    <a:close/>
                  </a:path>
                </a:pathLst>
              </a:custGeom>
              <a:solidFill>
                <a:srgbClr val="7654A2"/>
              </a:solidFill>
              <a:ln w="813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8870ED5-6242-177A-A7E5-886A60ABF8E3}"/>
                  </a:ext>
                </a:extLst>
              </p:cNvPr>
              <p:cNvSpPr/>
              <p:nvPr/>
            </p:nvSpPr>
            <p:spPr>
              <a:xfrm>
                <a:off x="7178706" y="3600042"/>
                <a:ext cx="57027" cy="72489"/>
              </a:xfrm>
              <a:custGeom>
                <a:avLst/>
                <a:gdLst>
                  <a:gd name="connsiteX0" fmla="*/ 16294 w 57027"/>
                  <a:gd name="connsiteY0" fmla="*/ 2443 h 72489"/>
                  <a:gd name="connsiteX1" fmla="*/ 17923 w 57027"/>
                  <a:gd name="connsiteY1" fmla="*/ 10588 h 72489"/>
                  <a:gd name="connsiteX2" fmla="*/ 38290 w 57027"/>
                  <a:gd name="connsiteY2" fmla="*/ 0 h 72489"/>
                  <a:gd name="connsiteX3" fmla="*/ 57027 w 57027"/>
                  <a:gd name="connsiteY3" fmla="*/ 6516 h 72489"/>
                  <a:gd name="connsiteX4" fmla="*/ 48881 w 57027"/>
                  <a:gd name="connsiteY4" fmla="*/ 21991 h 72489"/>
                  <a:gd name="connsiteX5" fmla="*/ 35846 w 57027"/>
                  <a:gd name="connsiteY5" fmla="*/ 17104 h 72489"/>
                  <a:gd name="connsiteX6" fmla="*/ 17923 w 57027"/>
                  <a:gd name="connsiteY6" fmla="*/ 35023 h 72489"/>
                  <a:gd name="connsiteX7" fmla="*/ 17923 w 57027"/>
                  <a:gd name="connsiteY7" fmla="*/ 72490 h 72489"/>
                  <a:gd name="connsiteX8" fmla="*/ 0 w 57027"/>
                  <a:gd name="connsiteY8" fmla="*/ 72490 h 72489"/>
                  <a:gd name="connsiteX9" fmla="*/ 0 w 57027"/>
                  <a:gd name="connsiteY9" fmla="*/ 815 h 72489"/>
                  <a:gd name="connsiteX10" fmla="*/ 16294 w 57027"/>
                  <a:gd name="connsiteY10" fmla="*/ 815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27" h="72489">
                    <a:moveTo>
                      <a:pt x="16294" y="2443"/>
                    </a:moveTo>
                    <a:lnTo>
                      <a:pt x="17923" y="10588"/>
                    </a:lnTo>
                    <a:cubicBezTo>
                      <a:pt x="23626" y="1629"/>
                      <a:pt x="30958" y="0"/>
                      <a:pt x="38290" y="0"/>
                    </a:cubicBezTo>
                    <a:cubicBezTo>
                      <a:pt x="45622" y="0"/>
                      <a:pt x="52954" y="3258"/>
                      <a:pt x="57027" y="6516"/>
                    </a:cubicBezTo>
                    <a:lnTo>
                      <a:pt x="48881" y="21991"/>
                    </a:lnTo>
                    <a:cubicBezTo>
                      <a:pt x="45622" y="18733"/>
                      <a:pt x="41549" y="17104"/>
                      <a:pt x="35846" y="17104"/>
                    </a:cubicBezTo>
                    <a:cubicBezTo>
                      <a:pt x="26885" y="17104"/>
                      <a:pt x="17923" y="21991"/>
                      <a:pt x="17923" y="35023"/>
                    </a:cubicBezTo>
                    <a:lnTo>
                      <a:pt x="17923" y="72490"/>
                    </a:lnTo>
                    <a:lnTo>
                      <a:pt x="0" y="72490"/>
                    </a:lnTo>
                    <a:lnTo>
                      <a:pt x="0" y="815"/>
                    </a:lnTo>
                    <a:lnTo>
                      <a:pt x="16294" y="815"/>
                    </a:lnTo>
                    <a:close/>
                  </a:path>
                </a:pathLst>
              </a:custGeom>
              <a:solidFill>
                <a:srgbClr val="7654A2"/>
              </a:solidFill>
              <a:ln w="813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8B9B667-6935-ABEF-CED9-67BD034066BF}"/>
                  </a:ext>
                </a:extLst>
              </p:cNvPr>
              <p:cNvSpPr/>
              <p:nvPr/>
            </p:nvSpPr>
            <p:spPr>
              <a:xfrm>
                <a:off x="7275653" y="3572350"/>
                <a:ext cx="67618" cy="101811"/>
              </a:xfrm>
              <a:custGeom>
                <a:avLst/>
                <a:gdLst>
                  <a:gd name="connsiteX0" fmla="*/ 17923 w 67618"/>
                  <a:gd name="connsiteY0" fmla="*/ 0 h 101811"/>
                  <a:gd name="connsiteX1" fmla="*/ 17923 w 67618"/>
                  <a:gd name="connsiteY1" fmla="*/ 58643 h 101811"/>
                  <a:gd name="connsiteX2" fmla="*/ 42363 w 67618"/>
                  <a:gd name="connsiteY2" fmla="*/ 30136 h 101811"/>
                  <a:gd name="connsiteX3" fmla="*/ 63545 w 67618"/>
                  <a:gd name="connsiteY3" fmla="*/ 30136 h 101811"/>
                  <a:gd name="connsiteX4" fmla="*/ 63545 w 67618"/>
                  <a:gd name="connsiteY4" fmla="*/ 30950 h 101811"/>
                  <a:gd name="connsiteX5" fmla="*/ 34217 w 67618"/>
                  <a:gd name="connsiteY5" fmla="*/ 63530 h 101811"/>
                  <a:gd name="connsiteX6" fmla="*/ 67618 w 67618"/>
                  <a:gd name="connsiteY6" fmla="*/ 100182 h 101811"/>
                  <a:gd name="connsiteX7" fmla="*/ 67618 w 67618"/>
                  <a:gd name="connsiteY7" fmla="*/ 101811 h 101811"/>
                  <a:gd name="connsiteX8" fmla="*/ 46437 w 67618"/>
                  <a:gd name="connsiteY8" fmla="*/ 101811 h 101811"/>
                  <a:gd name="connsiteX9" fmla="*/ 17923 w 67618"/>
                  <a:gd name="connsiteY9" fmla="*/ 69232 h 101811"/>
                  <a:gd name="connsiteX10" fmla="*/ 17923 w 67618"/>
                  <a:gd name="connsiteY10" fmla="*/ 101811 h 101811"/>
                  <a:gd name="connsiteX11" fmla="*/ 0 w 67618"/>
                  <a:gd name="connsiteY11" fmla="*/ 101811 h 101811"/>
                  <a:gd name="connsiteX12" fmla="*/ 0 w 67618"/>
                  <a:gd name="connsiteY12" fmla="*/ 0 h 101811"/>
                  <a:gd name="connsiteX13" fmla="*/ 17923 w 67618"/>
                  <a:gd name="connsiteY13"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618" h="101811">
                    <a:moveTo>
                      <a:pt x="17923" y="0"/>
                    </a:moveTo>
                    <a:lnTo>
                      <a:pt x="17923" y="58643"/>
                    </a:lnTo>
                    <a:lnTo>
                      <a:pt x="42363" y="30136"/>
                    </a:lnTo>
                    <a:lnTo>
                      <a:pt x="63545" y="30136"/>
                    </a:lnTo>
                    <a:lnTo>
                      <a:pt x="63545" y="30950"/>
                    </a:lnTo>
                    <a:lnTo>
                      <a:pt x="34217" y="63530"/>
                    </a:lnTo>
                    <a:lnTo>
                      <a:pt x="67618" y="100182"/>
                    </a:lnTo>
                    <a:lnTo>
                      <a:pt x="67618" y="101811"/>
                    </a:lnTo>
                    <a:lnTo>
                      <a:pt x="46437" y="101811"/>
                    </a:lnTo>
                    <a:lnTo>
                      <a:pt x="17923" y="69232"/>
                    </a:ln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126BBF4-71F0-9C02-1FFD-98BBAE3F45CD}"/>
                  </a:ext>
                </a:extLst>
              </p:cNvPr>
              <p:cNvSpPr/>
              <p:nvPr/>
            </p:nvSpPr>
            <p:spPr>
              <a:xfrm>
                <a:off x="7385635" y="3600857"/>
                <a:ext cx="77394" cy="103439"/>
              </a:xfrm>
              <a:custGeom>
                <a:avLst/>
                <a:gdLst>
                  <a:gd name="connsiteX0" fmla="*/ 0 w 77394"/>
                  <a:gd name="connsiteY0" fmla="*/ 103440 h 103439"/>
                  <a:gd name="connsiteX1" fmla="*/ 0 w 77394"/>
                  <a:gd name="connsiteY1" fmla="*/ 1629 h 103439"/>
                  <a:gd name="connsiteX2" fmla="*/ 16294 w 77394"/>
                  <a:gd name="connsiteY2" fmla="*/ 1629 h 103439"/>
                  <a:gd name="connsiteX3" fmla="*/ 17108 w 77394"/>
                  <a:gd name="connsiteY3" fmla="*/ 11403 h 103439"/>
                  <a:gd name="connsiteX4" fmla="*/ 40734 w 77394"/>
                  <a:gd name="connsiteY4" fmla="*/ 0 h 103439"/>
                  <a:gd name="connsiteX5" fmla="*/ 77394 w 77394"/>
                  <a:gd name="connsiteY5" fmla="*/ 37467 h 103439"/>
                  <a:gd name="connsiteX6" fmla="*/ 40734 w 77394"/>
                  <a:gd name="connsiteY6" fmla="*/ 74933 h 103439"/>
                  <a:gd name="connsiteX7" fmla="*/ 17108 w 77394"/>
                  <a:gd name="connsiteY7" fmla="*/ 64345 h 103439"/>
                  <a:gd name="connsiteX8" fmla="*/ 17108 w 77394"/>
                  <a:gd name="connsiteY8" fmla="*/ 102626 h 103439"/>
                  <a:gd name="connsiteX9" fmla="*/ 0 w 77394"/>
                  <a:gd name="connsiteY9" fmla="*/ 102626 h 103439"/>
                  <a:gd name="connsiteX10" fmla="*/ 60286 w 77394"/>
                  <a:gd name="connsiteY10" fmla="*/ 37467 h 103439"/>
                  <a:gd name="connsiteX11" fmla="*/ 39919 w 77394"/>
                  <a:gd name="connsiteY11" fmla="*/ 17104 h 103439"/>
                  <a:gd name="connsiteX12" fmla="*/ 19552 w 77394"/>
                  <a:gd name="connsiteY12" fmla="*/ 37467 h 103439"/>
                  <a:gd name="connsiteX13" fmla="*/ 39919 w 77394"/>
                  <a:gd name="connsiteY13" fmla="*/ 57829 h 103439"/>
                  <a:gd name="connsiteX14" fmla="*/ 60286 w 77394"/>
                  <a:gd name="connsiteY14" fmla="*/ 37467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4" h="103439">
                    <a:moveTo>
                      <a:pt x="0" y="103440"/>
                    </a:moveTo>
                    <a:lnTo>
                      <a:pt x="0" y="1629"/>
                    </a:lnTo>
                    <a:lnTo>
                      <a:pt x="16294" y="1629"/>
                    </a:lnTo>
                    <a:lnTo>
                      <a:pt x="17108" y="11403"/>
                    </a:lnTo>
                    <a:cubicBezTo>
                      <a:pt x="22811" y="3258"/>
                      <a:pt x="32587" y="0"/>
                      <a:pt x="40734" y="0"/>
                    </a:cubicBezTo>
                    <a:cubicBezTo>
                      <a:pt x="62730" y="0"/>
                      <a:pt x="77394" y="16290"/>
                      <a:pt x="77394" y="37467"/>
                    </a:cubicBezTo>
                    <a:cubicBezTo>
                      <a:pt x="77394" y="58643"/>
                      <a:pt x="64360" y="74933"/>
                      <a:pt x="40734" y="74933"/>
                    </a:cubicBezTo>
                    <a:cubicBezTo>
                      <a:pt x="33402" y="74933"/>
                      <a:pt x="21996" y="72490"/>
                      <a:pt x="17108" y="64345"/>
                    </a:cubicBezTo>
                    <a:lnTo>
                      <a:pt x="17108" y="102626"/>
                    </a:lnTo>
                    <a:lnTo>
                      <a:pt x="0" y="102626"/>
                    </a:lnTo>
                    <a:close/>
                    <a:moveTo>
                      <a:pt x="60286" y="37467"/>
                    </a:moveTo>
                    <a:cubicBezTo>
                      <a:pt x="60286" y="26064"/>
                      <a:pt x="52954" y="17104"/>
                      <a:pt x="39919" y="17104"/>
                    </a:cubicBezTo>
                    <a:cubicBezTo>
                      <a:pt x="26885" y="17104"/>
                      <a:pt x="19552" y="26064"/>
                      <a:pt x="19552" y="37467"/>
                    </a:cubicBezTo>
                    <a:cubicBezTo>
                      <a:pt x="19552" y="48869"/>
                      <a:pt x="27699" y="57829"/>
                      <a:pt x="39919" y="57829"/>
                    </a:cubicBezTo>
                    <a:cubicBezTo>
                      <a:pt x="52140" y="57829"/>
                      <a:pt x="60286" y="48869"/>
                      <a:pt x="60286" y="37467"/>
                    </a:cubicBezTo>
                    <a:close/>
                  </a:path>
                </a:pathLst>
              </a:custGeom>
              <a:solidFill>
                <a:srgbClr val="7654A2"/>
              </a:solidFill>
              <a:ln w="813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5A06F58-5660-7ACE-DEFC-A92DC9A44EBA}"/>
                  </a:ext>
                </a:extLst>
              </p:cNvPr>
              <p:cNvSpPr/>
              <p:nvPr/>
            </p:nvSpPr>
            <p:spPr>
              <a:xfrm>
                <a:off x="751109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8B7923F-E43F-5709-A810-023648F6D36E}"/>
                  </a:ext>
                </a:extLst>
              </p:cNvPr>
              <p:cNvSpPr/>
              <p:nvPr/>
            </p:nvSpPr>
            <p:spPr>
              <a:xfrm>
                <a:off x="7574640"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4 w 78209"/>
                  <a:gd name="connsiteY11" fmla="*/ 59458 h 75747"/>
                  <a:gd name="connsiteX12" fmla="*/ 39104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4" y="59458"/>
                    </a:cubicBezTo>
                    <a:cubicBezTo>
                      <a:pt x="66804" y="59458"/>
                      <a:pt x="66804" y="16290"/>
                      <a:pt x="39104" y="16290"/>
                    </a:cubicBezTo>
                    <a:cubicBezTo>
                      <a:pt x="27699" y="15475"/>
                      <a:pt x="17923" y="23620"/>
                      <a:pt x="17923" y="37467"/>
                    </a:cubicBezTo>
                    <a:close/>
                  </a:path>
                </a:pathLst>
              </a:custGeom>
              <a:solidFill>
                <a:srgbClr val="7654A2"/>
              </a:solidFill>
              <a:ln w="8132"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BA59BD4-9E91-8DDC-8066-8B7B3B0FBC72}"/>
                  </a:ext>
                </a:extLst>
              </p:cNvPr>
              <p:cNvSpPr/>
              <p:nvPr/>
            </p:nvSpPr>
            <p:spPr>
              <a:xfrm>
                <a:off x="7699286" y="3600042"/>
                <a:ext cx="65988" cy="76561"/>
              </a:xfrm>
              <a:custGeom>
                <a:avLst/>
                <a:gdLst>
                  <a:gd name="connsiteX0" fmla="*/ 65989 w 65988"/>
                  <a:gd name="connsiteY0" fmla="*/ 65159 h 76561"/>
                  <a:gd name="connsiteX1" fmla="*/ 38290 w 65988"/>
                  <a:gd name="connsiteY1" fmla="*/ 76562 h 76561"/>
                  <a:gd name="connsiteX2" fmla="*/ 0 w 65988"/>
                  <a:gd name="connsiteY2" fmla="*/ 38281 h 76561"/>
                  <a:gd name="connsiteX3" fmla="*/ 38290 w 65988"/>
                  <a:gd name="connsiteY3" fmla="*/ 0 h 76561"/>
                  <a:gd name="connsiteX4" fmla="*/ 64360 w 65988"/>
                  <a:gd name="connsiteY4" fmla="*/ 10588 h 76561"/>
                  <a:gd name="connsiteX5" fmla="*/ 52954 w 65988"/>
                  <a:gd name="connsiteY5" fmla="*/ 21991 h 76561"/>
                  <a:gd name="connsiteX6" fmla="*/ 38290 w 65988"/>
                  <a:gd name="connsiteY6" fmla="*/ 16290 h 76561"/>
                  <a:gd name="connsiteX7" fmla="*/ 17923 w 65988"/>
                  <a:gd name="connsiteY7" fmla="*/ 37467 h 76561"/>
                  <a:gd name="connsiteX8" fmla="*/ 38290 w 65988"/>
                  <a:gd name="connsiteY8" fmla="*/ 58643 h 76561"/>
                  <a:gd name="connsiteX9" fmla="*/ 53769 w 65988"/>
                  <a:gd name="connsiteY9" fmla="*/ 52942 h 76561"/>
                  <a:gd name="connsiteX10" fmla="*/ 65989 w 65988"/>
                  <a:gd name="connsiteY10" fmla="*/ 65159 h 7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88" h="76561">
                    <a:moveTo>
                      <a:pt x="65989" y="65159"/>
                    </a:moveTo>
                    <a:cubicBezTo>
                      <a:pt x="57842" y="73304"/>
                      <a:pt x="48881" y="76562"/>
                      <a:pt x="38290" y="76562"/>
                    </a:cubicBezTo>
                    <a:cubicBezTo>
                      <a:pt x="17108" y="76562"/>
                      <a:pt x="0" y="64345"/>
                      <a:pt x="0" y="38281"/>
                    </a:cubicBezTo>
                    <a:cubicBezTo>
                      <a:pt x="0" y="13032"/>
                      <a:pt x="17108" y="0"/>
                      <a:pt x="38290" y="0"/>
                    </a:cubicBezTo>
                    <a:cubicBezTo>
                      <a:pt x="48881" y="0"/>
                      <a:pt x="56213" y="3258"/>
                      <a:pt x="64360" y="10588"/>
                    </a:cubicBezTo>
                    <a:lnTo>
                      <a:pt x="52954" y="21991"/>
                    </a:lnTo>
                    <a:cubicBezTo>
                      <a:pt x="48881" y="17919"/>
                      <a:pt x="43178" y="16290"/>
                      <a:pt x="38290" y="16290"/>
                    </a:cubicBezTo>
                    <a:cubicBezTo>
                      <a:pt x="26070" y="16290"/>
                      <a:pt x="17923" y="25249"/>
                      <a:pt x="17923" y="37467"/>
                    </a:cubicBezTo>
                    <a:cubicBezTo>
                      <a:pt x="17923" y="51313"/>
                      <a:pt x="26885" y="58643"/>
                      <a:pt x="38290" y="58643"/>
                    </a:cubicBezTo>
                    <a:cubicBezTo>
                      <a:pt x="43993" y="58643"/>
                      <a:pt x="49695" y="57014"/>
                      <a:pt x="53769" y="52942"/>
                    </a:cubicBezTo>
                    <a:lnTo>
                      <a:pt x="65989" y="65159"/>
                    </a:lnTo>
                    <a:close/>
                  </a:path>
                </a:pathLst>
              </a:custGeom>
              <a:solidFill>
                <a:srgbClr val="7654A2"/>
              </a:solidFill>
              <a:ln w="8132"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1D16448-7F87-951D-6105-0D4DA0CC5F1B}"/>
                  </a:ext>
                </a:extLst>
              </p:cNvPr>
              <p:cNvSpPr/>
              <p:nvPr/>
            </p:nvSpPr>
            <p:spPr>
              <a:xfrm>
                <a:off x="780763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5" y="59458"/>
                    </a:cubicBezTo>
                    <a:cubicBezTo>
                      <a:pt x="45622" y="59458"/>
                      <a:pt x="54583"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0"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grpSp>
      </p:grpSp>
      <p:sp>
        <p:nvSpPr>
          <p:cNvPr id="42" name="Text Placeholder 32">
            <a:extLst>
              <a:ext uri="{FF2B5EF4-FFF2-40B4-BE49-F238E27FC236}">
                <a16:creationId xmlns:a16="http://schemas.microsoft.com/office/drawing/2014/main" id="{29C65F1A-4A64-623D-A49B-24E6EA6C7C46}"/>
              </a:ext>
            </a:extLst>
          </p:cNvPr>
          <p:cNvSpPr>
            <a:spLocks noGrp="1"/>
          </p:cNvSpPr>
          <p:nvPr>
            <p:ph type="body" sz="quarter" idx="20" hasCustomPrompt="1"/>
          </p:nvPr>
        </p:nvSpPr>
        <p:spPr>
          <a:xfrm>
            <a:off x="363447" y="9900647"/>
            <a:ext cx="3314191" cy="518298"/>
          </a:xfrm>
        </p:spPr>
        <p:txBody>
          <a:bodyPr anchor="t">
            <a:noAutofit/>
          </a:bodyPr>
          <a:lstStyle>
            <a:lvl1pPr marL="0" indent="0" algn="l">
              <a:lnSpc>
                <a:spcPct val="10000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www.digiworkwell.eu</a:t>
            </a:r>
            <a:endParaRPr lang="en-GB" dirty="0"/>
          </a:p>
        </p:txBody>
      </p:sp>
      <p:sp>
        <p:nvSpPr>
          <p:cNvPr id="43" name="Text Placeholder 32">
            <a:extLst>
              <a:ext uri="{FF2B5EF4-FFF2-40B4-BE49-F238E27FC236}">
                <a16:creationId xmlns:a16="http://schemas.microsoft.com/office/drawing/2014/main" id="{34CDD426-820C-98DF-4400-229F2360FBEF}"/>
              </a:ext>
            </a:extLst>
          </p:cNvPr>
          <p:cNvSpPr>
            <a:spLocks noGrp="1"/>
          </p:cNvSpPr>
          <p:nvPr>
            <p:ph type="body" sz="quarter" idx="30" hasCustomPrompt="1"/>
          </p:nvPr>
        </p:nvSpPr>
        <p:spPr>
          <a:xfrm>
            <a:off x="526494" y="6874504"/>
            <a:ext cx="6500273" cy="743603"/>
          </a:xfr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spTree>
    <p:extLst>
      <p:ext uri="{BB962C8B-B14F-4D97-AF65-F5344CB8AC3E}">
        <p14:creationId xmlns:p14="http://schemas.microsoft.com/office/powerpoint/2010/main" val="272868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833"/>
            </a:lvl1pPr>
          </a:lstStyle>
          <a:p>
            <a:r>
              <a:rPr lang="en-GB"/>
              <a:t>Click to edit Master title style</a:t>
            </a:r>
            <a:endParaRPr lang="en-US" dirty="0"/>
          </a:p>
        </p:txBody>
      </p:sp>
      <p:sp>
        <p:nvSpPr>
          <p:cNvPr id="3" name="Subtitle 2"/>
          <p:cNvSpPr>
            <a:spLocks noGrp="1"/>
          </p:cNvSpPr>
          <p:nvPr>
            <p:ph type="subTitle" idx="1"/>
          </p:nvPr>
        </p:nvSpPr>
        <p:spPr>
          <a:xfrm>
            <a:off x="944960" y="5615678"/>
            <a:ext cx="5669757" cy="2581379"/>
          </a:xfrm>
        </p:spPr>
        <p:txBody>
          <a:bodyPr/>
          <a:lstStyle>
            <a:lvl1pPr marL="0" indent="0" algn="ctr">
              <a:buNone/>
              <a:defRPr sz="1933"/>
            </a:lvl1pPr>
            <a:lvl2pPr marL="368296" indent="0" algn="ctr">
              <a:buNone/>
              <a:defRPr sz="1611"/>
            </a:lvl2pPr>
            <a:lvl3pPr marL="736593" indent="0" algn="ctr">
              <a:buNone/>
              <a:defRPr sz="1450"/>
            </a:lvl3pPr>
            <a:lvl4pPr marL="1104889" indent="0" algn="ctr">
              <a:buNone/>
              <a:defRPr sz="1288"/>
            </a:lvl4pPr>
            <a:lvl5pPr marL="1473186" indent="0" algn="ctr">
              <a:buNone/>
              <a:defRPr sz="1288"/>
            </a:lvl5pPr>
            <a:lvl6pPr marL="1841482" indent="0" algn="ctr">
              <a:buNone/>
              <a:defRPr sz="1288"/>
            </a:lvl6pPr>
            <a:lvl7pPr marL="2209780" indent="0" algn="ctr">
              <a:buNone/>
              <a:defRPr sz="1288"/>
            </a:lvl7pPr>
            <a:lvl8pPr marL="2578076" indent="0" algn="ctr">
              <a:buNone/>
              <a:defRPr sz="1288"/>
            </a:lvl8pPr>
            <a:lvl9pPr marL="2946373" indent="0" algn="ctr">
              <a:buNone/>
              <a:defRPr sz="1288"/>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E450C11-7496-3446-A8F7-352D1378DB3F}"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70188-53A6-5D47-96D1-DD37FFD79E64}" type="slidenum">
              <a:rPr lang="en-US" smtClean="0"/>
              <a:t>‹#›</a:t>
            </a:fld>
            <a:endParaRPr lang="en-US"/>
          </a:p>
        </p:txBody>
      </p:sp>
    </p:spTree>
    <p:extLst>
      <p:ext uri="{BB962C8B-B14F-4D97-AF65-F5344CB8AC3E}">
        <p14:creationId xmlns:p14="http://schemas.microsoft.com/office/powerpoint/2010/main" val="2729822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1661138" y="3330026"/>
            <a:ext cx="648000" cy="348400"/>
          </a:xfrm>
        </p:spPr>
        <p:txBody>
          <a:bodyPr anchor="ctr">
            <a:noAutofit/>
          </a:bodyPr>
          <a:lstStyle>
            <a:lvl1pPr marL="0" indent="0" algn="ctr">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2364094" y="3330026"/>
            <a:ext cx="3544003" cy="348400"/>
          </a:xfr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1661138" y="3805268"/>
            <a:ext cx="648000" cy="348400"/>
          </a:xfrm>
        </p:spPr>
        <p:txBody>
          <a:bodyPr anchor="ctr">
            <a:noAutofit/>
          </a:bodyPr>
          <a:lstStyle>
            <a:lvl1pPr marL="0" indent="0" algn="ctr">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2364094" y="3805268"/>
            <a:ext cx="3544003" cy="349200"/>
          </a:xfr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1661138" y="4306402"/>
            <a:ext cx="648000" cy="348400"/>
          </a:xfrm>
        </p:spPr>
        <p:txBody>
          <a:bodyPr anchor="ctr">
            <a:noAutofit/>
          </a:bodyPr>
          <a:lstStyle>
            <a:lvl1pPr marL="0" indent="0" algn="ctr">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2364094" y="4306402"/>
            <a:ext cx="3544003" cy="348400"/>
          </a:xfr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1661138" y="4807357"/>
            <a:ext cx="648000" cy="348400"/>
          </a:xfrm>
        </p:spPr>
        <p:txBody>
          <a:bodyPr anchor="ctr">
            <a:noAutofit/>
          </a:bodyPr>
          <a:lstStyle>
            <a:lvl1pPr marL="0" indent="0" algn="ctr">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2364094" y="4807357"/>
            <a:ext cx="3544003" cy="348400"/>
          </a:xfr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3299182" y="8061674"/>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287" name="Rectangle 286">
            <a:extLst>
              <a:ext uri="{FF2B5EF4-FFF2-40B4-BE49-F238E27FC236}">
                <a16:creationId xmlns:a16="http://schemas.microsoft.com/office/drawing/2014/main" id="{4F911FDD-D26D-9547-8FF2-DCE6196E69AD}"/>
              </a:ext>
            </a:extLst>
          </p:cNvPr>
          <p:cNvSpPr/>
          <p:nvPr userDrawn="1"/>
        </p:nvSpPr>
        <p:spPr>
          <a:xfrm>
            <a:off x="788956" y="9560668"/>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Slide Number Placeholder 5">
            <a:extLst>
              <a:ext uri="{FF2B5EF4-FFF2-40B4-BE49-F238E27FC236}">
                <a16:creationId xmlns:a16="http://schemas.microsoft.com/office/drawing/2014/main" id="{751EED51-E62D-A344-BB9C-161037216E7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1" name="Rectangle 5">
            <a:extLst>
              <a:ext uri="{FF2B5EF4-FFF2-40B4-BE49-F238E27FC236}">
                <a16:creationId xmlns:a16="http://schemas.microsoft.com/office/drawing/2014/main" id="{6A0AD0FB-DB78-8B4A-B00E-1C744896C494}"/>
              </a:ext>
            </a:extLst>
          </p:cNvPr>
          <p:cNvSpPr/>
          <p:nvPr userDrawn="1"/>
        </p:nvSpPr>
        <p:spPr bwMode="auto">
          <a:xfrm rot="5400000">
            <a:off x="-5166285" y="5167936"/>
            <a:ext cx="10690162" cy="357596"/>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7654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1603754" y="2096576"/>
            <a:ext cx="2289273" cy="829919"/>
          </a:xfrm>
        </p:spPr>
        <p:txBody>
          <a:bodyPr anchor="ctr">
            <a:noAutofit/>
          </a:bodyPr>
          <a:lstStyle>
            <a:lvl1pPr marL="0" indent="0" algn="l">
              <a:lnSpc>
                <a:spcPts val="2660"/>
              </a:lnSpc>
              <a:spcBef>
                <a:spcPts val="0"/>
              </a:spcBef>
              <a:buNone/>
              <a:defRPr sz="2800" b="1" i="0" spc="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TABLE OF CONTENTS</a:t>
            </a:r>
            <a:endParaRPr lang="en-US" dirty="0"/>
          </a:p>
        </p:txBody>
      </p:sp>
      <p:grpSp>
        <p:nvGrpSpPr>
          <p:cNvPr id="3" name="Group 2">
            <a:extLst>
              <a:ext uri="{FF2B5EF4-FFF2-40B4-BE49-F238E27FC236}">
                <a16:creationId xmlns:a16="http://schemas.microsoft.com/office/drawing/2014/main" id="{2F0747C1-EB9A-C241-9511-DEA85DB5444C}"/>
              </a:ext>
            </a:extLst>
          </p:cNvPr>
          <p:cNvGrpSpPr/>
          <p:nvPr userDrawn="1"/>
        </p:nvGrpSpPr>
        <p:grpSpPr>
          <a:xfrm>
            <a:off x="1435683" y="3722669"/>
            <a:ext cx="4752000" cy="1525304"/>
            <a:chOff x="1265109" y="2728756"/>
            <a:chExt cx="4752000" cy="1525304"/>
          </a:xfrm>
          <a:solidFill>
            <a:srgbClr val="B79974"/>
          </a:solidFill>
        </p:grpSpPr>
        <p:sp>
          <p:nvSpPr>
            <p:cNvPr id="57" name="Rectangle 56">
              <a:extLst>
                <a:ext uri="{FF2B5EF4-FFF2-40B4-BE49-F238E27FC236}">
                  <a16:creationId xmlns:a16="http://schemas.microsoft.com/office/drawing/2014/main" id="{683CB224-BC37-A449-A879-B518A8300CF6}"/>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pic>
        <p:nvPicPr>
          <p:cNvPr id="2050" name="Picture 2048" descr="Blue text on a white background&#10;&#10;Description automatically generated">
            <a:extLst>
              <a:ext uri="{FF2B5EF4-FFF2-40B4-BE49-F238E27FC236}">
                <a16:creationId xmlns:a16="http://schemas.microsoft.com/office/drawing/2014/main" id="{BDA718B0-78D1-BFFE-FF05-C72D89DF43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1013" y="7996289"/>
            <a:ext cx="25082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29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41" name="Slide Number Placeholder 5">
            <a:extLst>
              <a:ext uri="{FF2B5EF4-FFF2-40B4-BE49-F238E27FC236}">
                <a16:creationId xmlns:a16="http://schemas.microsoft.com/office/drawing/2014/main" id="{E3A04855-91F4-274D-9A9B-78507857B199}"/>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8" name="Text Placeholder 32">
            <a:extLst>
              <a:ext uri="{FF2B5EF4-FFF2-40B4-BE49-F238E27FC236}">
                <a16:creationId xmlns:a16="http://schemas.microsoft.com/office/drawing/2014/main" id="{7547E802-876B-7740-8C93-4DA43471BC41}"/>
              </a:ext>
            </a:extLst>
          </p:cNvPr>
          <p:cNvSpPr>
            <a:spLocks noGrp="1"/>
          </p:cNvSpPr>
          <p:nvPr>
            <p:ph type="body" sz="quarter" idx="47" hasCustomPrompt="1"/>
          </p:nvPr>
        </p:nvSpPr>
        <p:spPr>
          <a:xfrm>
            <a:off x="4201739" y="4468635"/>
            <a:ext cx="2785251" cy="743603"/>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0" name="Text Placeholder 32">
            <a:extLst>
              <a:ext uri="{FF2B5EF4-FFF2-40B4-BE49-F238E27FC236}">
                <a16:creationId xmlns:a16="http://schemas.microsoft.com/office/drawing/2014/main" id="{5E8100A4-6677-ED40-B24D-22A7219FE433}"/>
              </a:ext>
            </a:extLst>
          </p:cNvPr>
          <p:cNvSpPr>
            <a:spLocks noGrp="1"/>
          </p:cNvSpPr>
          <p:nvPr>
            <p:ph type="body" sz="quarter" idx="48" hasCustomPrompt="1"/>
          </p:nvPr>
        </p:nvSpPr>
        <p:spPr>
          <a:xfrm>
            <a:off x="4209292" y="4987026"/>
            <a:ext cx="2785250" cy="1692670"/>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Text Placeholder 32">
            <a:extLst>
              <a:ext uri="{FF2B5EF4-FFF2-40B4-BE49-F238E27FC236}">
                <a16:creationId xmlns:a16="http://schemas.microsoft.com/office/drawing/2014/main" id="{E7B11294-10FD-0B44-A9DA-41BF11D1E85C}"/>
              </a:ext>
            </a:extLst>
          </p:cNvPr>
          <p:cNvSpPr>
            <a:spLocks noGrp="1"/>
          </p:cNvSpPr>
          <p:nvPr>
            <p:ph type="body" sz="quarter" idx="49" hasCustomPrompt="1"/>
          </p:nvPr>
        </p:nvSpPr>
        <p:spPr>
          <a:xfrm>
            <a:off x="4209292" y="6994025"/>
            <a:ext cx="2785251" cy="743603"/>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3" name="Text Placeholder 32">
            <a:extLst>
              <a:ext uri="{FF2B5EF4-FFF2-40B4-BE49-F238E27FC236}">
                <a16:creationId xmlns:a16="http://schemas.microsoft.com/office/drawing/2014/main" id="{16C0CD18-D5AA-2240-8921-3F6C4DE2F9F6}"/>
              </a:ext>
            </a:extLst>
          </p:cNvPr>
          <p:cNvSpPr>
            <a:spLocks noGrp="1"/>
          </p:cNvSpPr>
          <p:nvPr>
            <p:ph type="body" sz="quarter" idx="50" hasCustomPrompt="1"/>
          </p:nvPr>
        </p:nvSpPr>
        <p:spPr>
          <a:xfrm>
            <a:off x="4216845" y="7512416"/>
            <a:ext cx="2785250" cy="1692670"/>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 name="Picture Placeholder 12">
            <a:extLst>
              <a:ext uri="{FF2B5EF4-FFF2-40B4-BE49-F238E27FC236}">
                <a16:creationId xmlns:a16="http://schemas.microsoft.com/office/drawing/2014/main" id="{E06DA11A-3B23-00E1-2694-93FEB1F6532E}"/>
              </a:ext>
            </a:extLst>
          </p:cNvPr>
          <p:cNvSpPr>
            <a:spLocks noGrp="1"/>
          </p:cNvSpPr>
          <p:nvPr>
            <p:ph type="pic" sz="quarter" idx="12"/>
          </p:nvPr>
        </p:nvSpPr>
        <p:spPr>
          <a:xfrm>
            <a:off x="-7552" y="0"/>
            <a:ext cx="3652452" cy="10691813"/>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4" name="Text Placeholder 32">
            <a:extLst>
              <a:ext uri="{FF2B5EF4-FFF2-40B4-BE49-F238E27FC236}">
                <a16:creationId xmlns:a16="http://schemas.microsoft.com/office/drawing/2014/main" id="{41D3762C-9A15-42F4-D5D2-5686A9D46ACD}"/>
              </a:ext>
            </a:extLst>
          </p:cNvPr>
          <p:cNvSpPr>
            <a:spLocks noGrp="1"/>
          </p:cNvSpPr>
          <p:nvPr>
            <p:ph type="body" sz="quarter" idx="30" hasCustomPrompt="1"/>
          </p:nvPr>
        </p:nvSpPr>
        <p:spPr>
          <a:xfrm>
            <a:off x="2675708" y="1194575"/>
            <a:ext cx="3812533" cy="584303"/>
          </a:xfrm>
          <a:solidFill>
            <a:srgbClr val="7654A2"/>
          </a:solidFill>
        </p:spPr>
        <p:txBody>
          <a:bodyPr anchor="ctr">
            <a:noAutofit/>
          </a:bodyPr>
          <a:lstStyle>
            <a:lvl1pPr marL="0" indent="0" algn="l">
              <a:buNone/>
              <a:defRPr sz="29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294" userDrawn="1">
          <p15:clr>
            <a:srgbClr val="FBAE40"/>
          </p15:clr>
        </p15:guide>
        <p15:guide id="2" pos="444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1" y="4749219"/>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19260DE6-26E0-F749-A3D0-10A46E29D4EB}"/>
              </a:ext>
            </a:extLst>
          </p:cNvPr>
          <p:cNvSpPr/>
          <p:nvPr/>
        </p:nvSpPr>
        <p:spPr>
          <a:xfrm>
            <a:off x="0" y="2808731"/>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7654A2"/>
          </a:solidFill>
          <a:ln w="30808" cap="flat">
            <a:noFill/>
            <a:prstDash val="solid"/>
            <a:miter/>
          </a:ln>
        </p:spPr>
        <p:txBody>
          <a:bodyPr rtlCol="0" anchor="ctr"/>
          <a:lstStyle/>
          <a:p>
            <a:endParaRPr lang="en-US"/>
          </a:p>
        </p:txBody>
      </p:sp>
      <p:sp>
        <p:nvSpPr>
          <p:cNvPr id="51" name="Picture Placeholder 50">
            <a:extLst>
              <a:ext uri="{FF2B5EF4-FFF2-40B4-BE49-F238E27FC236}">
                <a16:creationId xmlns:a16="http://schemas.microsoft.com/office/drawing/2014/main" id="{7B46D10E-C541-B647-B5A7-F8D88C95E972}"/>
              </a:ext>
            </a:extLst>
          </p:cNvPr>
          <p:cNvSpPr>
            <a:spLocks noGrp="1"/>
          </p:cNvSpPr>
          <p:nvPr>
            <p:ph type="pic" sz="quarter" idx="16"/>
          </p:nvPr>
        </p:nvSpPr>
        <p:spPr>
          <a:xfrm>
            <a:off x="3634150" y="3859237"/>
            <a:ext cx="3943454" cy="6042845"/>
          </a:xfrm>
          <a:custGeom>
            <a:avLst/>
            <a:gdLst>
              <a:gd name="connsiteX0" fmla="*/ 0 w 3943454"/>
              <a:gd name="connsiteY0" fmla="*/ 0 h 6042845"/>
              <a:gd name="connsiteX1" fmla="*/ 3943454 w 3943454"/>
              <a:gd name="connsiteY1" fmla="*/ 0 h 6042845"/>
              <a:gd name="connsiteX2" fmla="*/ 3943454 w 3943454"/>
              <a:gd name="connsiteY2" fmla="*/ 6042845 h 6042845"/>
              <a:gd name="connsiteX3" fmla="*/ 0 w 3943454"/>
              <a:gd name="connsiteY3" fmla="*/ 6042845 h 6042845"/>
              <a:gd name="connsiteX4" fmla="*/ 0 w 3943454"/>
              <a:gd name="connsiteY4" fmla="*/ 5099197 h 6042845"/>
              <a:gd name="connsiteX5" fmla="*/ 152380 w 3943454"/>
              <a:gd name="connsiteY5" fmla="*/ 5099197 h 6042845"/>
              <a:gd name="connsiteX6" fmla="*/ 152380 w 3943454"/>
              <a:gd name="connsiteY6" fmla="*/ 3478683 h 6042845"/>
              <a:gd name="connsiteX7" fmla="*/ 0 w 3943454"/>
              <a:gd name="connsiteY7" fmla="*/ 3478683 h 604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3454" h="6042845">
                <a:moveTo>
                  <a:pt x="0" y="0"/>
                </a:moveTo>
                <a:lnTo>
                  <a:pt x="3943454" y="0"/>
                </a:lnTo>
                <a:lnTo>
                  <a:pt x="3943454" y="6042845"/>
                </a:lnTo>
                <a:lnTo>
                  <a:pt x="0" y="6042845"/>
                </a:lnTo>
                <a:lnTo>
                  <a:pt x="0" y="5099197"/>
                </a:lnTo>
                <a:lnTo>
                  <a:pt x="152380" y="5099197"/>
                </a:lnTo>
                <a:lnTo>
                  <a:pt x="152380" y="3478683"/>
                </a:lnTo>
                <a:lnTo>
                  <a:pt x="0" y="3478683"/>
                </a:lnTo>
                <a:close/>
              </a:path>
            </a:pathLst>
          </a:custGeom>
          <a:solidFill>
            <a:schemeClr val="bg1">
              <a:lumMod val="85000"/>
            </a:schemeClr>
          </a:solidFill>
        </p:spPr>
        <p:txBody>
          <a:bodyPr wrap="square">
            <a:noAutofit/>
          </a:bodyPr>
          <a:lstStyle>
            <a:lvl1pPr marL="0" indent="0">
              <a:buNone/>
              <a:defRPr/>
            </a:lvl1pPr>
          </a:lstStyle>
          <a:p>
            <a:endParaRPr lang="en-US" dirty="0"/>
          </a:p>
        </p:txBody>
      </p:sp>
      <p:sp>
        <p:nvSpPr>
          <p:cNvPr id="52" name="Freeform 51">
            <a:extLst>
              <a:ext uri="{FF2B5EF4-FFF2-40B4-BE49-F238E27FC236}">
                <a16:creationId xmlns:a16="http://schemas.microsoft.com/office/drawing/2014/main" id="{806D9B5C-9370-D54A-B5AF-96E81D07248C}"/>
              </a:ext>
            </a:extLst>
          </p:cNvPr>
          <p:cNvSpPr/>
          <p:nvPr userDrawn="1"/>
        </p:nvSpPr>
        <p:spPr>
          <a:xfrm rot="16200000">
            <a:off x="2823893" y="7995797"/>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609161E-AC5C-3E49-B544-D2D870BAB246}"/>
              </a:ext>
            </a:extLst>
          </p:cNvPr>
          <p:cNvSpPr/>
          <p:nvPr userDrawn="1"/>
        </p:nvSpPr>
        <p:spPr>
          <a:xfrm>
            <a:off x="3463840" y="581832"/>
            <a:ext cx="86263" cy="1868579"/>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solidFill>
            <a:srgbClr val="B79974"/>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383723" y="1201053"/>
            <a:ext cx="2653227" cy="1180238"/>
          </a:xfrm>
          <a:effectLst>
            <a:glow rad="127000">
              <a:srgbClr val="414141"/>
            </a:glow>
          </a:effectLst>
        </p:spPr>
        <p:txBody>
          <a:bodyPr>
            <a:noAutofit/>
          </a:bodyPr>
          <a:lstStyle>
            <a:lvl1pPr marL="0" indent="0" algn="r">
              <a:buNone/>
              <a:defRPr sz="7200" b="1">
                <a:solidFill>
                  <a:srgbClr val="B79974"/>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383722" y="746270"/>
            <a:ext cx="2635807" cy="1376181"/>
          </a:xfrm>
          <a:effectLst>
            <a:glow rad="127000">
              <a:srgbClr val="414141"/>
            </a:glow>
          </a:effectLst>
        </p:spPr>
        <p:txBody>
          <a:bodyPr>
            <a:noAutofit/>
          </a:bodyPr>
          <a:lstStyle>
            <a:lvl1pPr marL="0" indent="0" algn="r">
              <a:buNone/>
              <a:defRPr sz="4800" b="1">
                <a:solidFill>
                  <a:srgbClr val="7654A2"/>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3863376" y="864761"/>
            <a:ext cx="3482586" cy="1516530"/>
          </a:xfrm>
          <a:effectLst>
            <a:glow rad="127000">
              <a:srgbClr val="414141"/>
            </a:glow>
          </a:effectLst>
        </p:spPr>
        <p:txBody>
          <a:bodyPr>
            <a:noAutofit/>
          </a:bodyPr>
          <a:lstStyle>
            <a:lvl1pPr marL="0" indent="0" algn="l">
              <a:buNone/>
              <a:defRPr sz="2800" b="0">
                <a:solidFill>
                  <a:srgbClr val="305C6F"/>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2" name="Freeform 1">
            <a:extLst>
              <a:ext uri="{FF2B5EF4-FFF2-40B4-BE49-F238E27FC236}">
                <a16:creationId xmlns:a16="http://schemas.microsoft.com/office/drawing/2014/main" id="{0A318006-E70E-A25A-298B-7EEA735FCC3A}"/>
              </a:ext>
            </a:extLst>
          </p:cNvPr>
          <p:cNvSpPr/>
          <p:nvPr userDrawn="1"/>
        </p:nvSpPr>
        <p:spPr>
          <a:xfrm>
            <a:off x="-2614850" y="5213696"/>
            <a:ext cx="5229699" cy="4688386"/>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solidFill>
            <a:schemeClr val="bg1">
              <a:alpha val="11869"/>
            </a:schemeClr>
          </a:solidFill>
          <a:ln w="8132" cap="flat">
            <a:noFill/>
            <a:prstDash val="solid"/>
            <a:miter/>
          </a:ln>
        </p:spPr>
        <p:txBody>
          <a:bodyPr rtlCol="0" anchor="ctr"/>
          <a:lstStyle/>
          <a:p>
            <a:r>
              <a:rPr lang="en-US" dirty="0"/>
              <a:t>`</a:t>
            </a:r>
          </a:p>
        </p:txBody>
      </p:sp>
    </p:spTree>
    <p:extLst>
      <p:ext uri="{BB962C8B-B14F-4D97-AF65-F5344CB8AC3E}">
        <p14:creationId xmlns:p14="http://schemas.microsoft.com/office/powerpoint/2010/main" val="3094033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96EF4B40-FA20-0349-952B-99D39A2D49F4}"/>
              </a:ext>
            </a:extLst>
          </p:cNvPr>
          <p:cNvSpPr>
            <a:spLocks noGrp="1"/>
          </p:cNvSpPr>
          <p:nvPr>
            <p:ph type="pic" sz="quarter" idx="14"/>
          </p:nvPr>
        </p:nvSpPr>
        <p:spPr>
          <a:xfrm>
            <a:off x="730609" y="4249812"/>
            <a:ext cx="2591917" cy="4797259"/>
          </a:xfrm>
          <a:custGeom>
            <a:avLst/>
            <a:gdLst>
              <a:gd name="connsiteX0" fmla="*/ 0 w 2591917"/>
              <a:gd name="connsiteY0" fmla="*/ 0 h 4797259"/>
              <a:gd name="connsiteX1" fmla="*/ 2591917 w 2591917"/>
              <a:gd name="connsiteY1" fmla="*/ 0 h 4797259"/>
              <a:gd name="connsiteX2" fmla="*/ 2591917 w 2591917"/>
              <a:gd name="connsiteY2" fmla="*/ 4797259 h 4797259"/>
              <a:gd name="connsiteX3" fmla="*/ 0 w 2591917"/>
              <a:gd name="connsiteY3" fmla="*/ 4797259 h 4797259"/>
              <a:gd name="connsiteX4" fmla="*/ 0 w 2591917"/>
              <a:gd name="connsiteY4" fmla="*/ 2398631 h 4797259"/>
              <a:gd name="connsiteX5" fmla="*/ 152381 w 2591917"/>
              <a:gd name="connsiteY5" fmla="*/ 2398631 h 4797259"/>
              <a:gd name="connsiteX6" fmla="*/ 152381 w 2591917"/>
              <a:gd name="connsiteY6" fmla="*/ 778117 h 4797259"/>
              <a:gd name="connsiteX7" fmla="*/ 0 w 2591917"/>
              <a:gd name="connsiteY7" fmla="*/ 778117 h 479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917" h="4797259">
                <a:moveTo>
                  <a:pt x="0" y="0"/>
                </a:moveTo>
                <a:lnTo>
                  <a:pt x="2591917" y="0"/>
                </a:lnTo>
                <a:lnTo>
                  <a:pt x="2591917" y="4797259"/>
                </a:lnTo>
                <a:lnTo>
                  <a:pt x="0" y="4797259"/>
                </a:lnTo>
                <a:lnTo>
                  <a:pt x="0" y="2398631"/>
                </a:lnTo>
                <a:lnTo>
                  <a:pt x="152381" y="2398631"/>
                </a:lnTo>
                <a:lnTo>
                  <a:pt x="152381" y="778117"/>
                </a:lnTo>
                <a:lnTo>
                  <a:pt x="0" y="778117"/>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5" name="Picture Placeholder 14">
            <a:extLst>
              <a:ext uri="{FF2B5EF4-FFF2-40B4-BE49-F238E27FC236}">
                <a16:creationId xmlns:a16="http://schemas.microsoft.com/office/drawing/2014/main" id="{5CDDA97B-52E0-6744-9E65-4AA63FB1E669}"/>
              </a:ext>
            </a:extLst>
          </p:cNvPr>
          <p:cNvSpPr>
            <a:spLocks noGrp="1"/>
          </p:cNvSpPr>
          <p:nvPr>
            <p:ph type="pic" sz="quarter" idx="13"/>
          </p:nvPr>
        </p:nvSpPr>
        <p:spPr>
          <a:xfrm>
            <a:off x="730609" y="737338"/>
            <a:ext cx="2591917" cy="3199551"/>
          </a:xfrm>
          <a:custGeom>
            <a:avLst/>
            <a:gdLst>
              <a:gd name="connsiteX0" fmla="*/ 0 w 4697808"/>
              <a:gd name="connsiteY0" fmla="*/ 0 h 5861824"/>
              <a:gd name="connsiteX1" fmla="*/ 4697808 w 4697808"/>
              <a:gd name="connsiteY1" fmla="*/ 0 h 5861824"/>
              <a:gd name="connsiteX2" fmla="*/ 4697808 w 4697808"/>
              <a:gd name="connsiteY2" fmla="*/ 5861824 h 5861824"/>
              <a:gd name="connsiteX3" fmla="*/ 0 w 4697808"/>
              <a:gd name="connsiteY3" fmla="*/ 5861824 h 5861824"/>
            </a:gdLst>
            <a:ahLst/>
            <a:cxnLst>
              <a:cxn ang="0">
                <a:pos x="connsiteX0" y="connsiteY0"/>
              </a:cxn>
              <a:cxn ang="0">
                <a:pos x="connsiteX1" y="connsiteY1"/>
              </a:cxn>
              <a:cxn ang="0">
                <a:pos x="connsiteX2" y="connsiteY2"/>
              </a:cxn>
              <a:cxn ang="0">
                <a:pos x="connsiteX3" y="connsiteY3"/>
              </a:cxn>
            </a:cxnLst>
            <a:rect l="l" t="t" r="r" b="b"/>
            <a:pathLst>
              <a:path w="4697808" h="5861824">
                <a:moveTo>
                  <a:pt x="0" y="0"/>
                </a:moveTo>
                <a:lnTo>
                  <a:pt x="4697808" y="0"/>
                </a:lnTo>
                <a:lnTo>
                  <a:pt x="4697808" y="5861824"/>
                </a:lnTo>
                <a:lnTo>
                  <a:pt x="0" y="5861824"/>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6" name="Picture Placeholder 12">
            <a:extLst>
              <a:ext uri="{FF2B5EF4-FFF2-40B4-BE49-F238E27FC236}">
                <a16:creationId xmlns:a16="http://schemas.microsoft.com/office/drawing/2014/main" id="{2ADBB328-9D3E-AF49-981A-EFA75BBBA5B5}"/>
              </a:ext>
            </a:extLst>
          </p:cNvPr>
          <p:cNvSpPr>
            <a:spLocks noGrp="1"/>
          </p:cNvSpPr>
          <p:nvPr>
            <p:ph type="pic" sz="quarter" idx="12"/>
          </p:nvPr>
        </p:nvSpPr>
        <p:spPr>
          <a:xfrm>
            <a:off x="3694263" y="737338"/>
            <a:ext cx="3103271" cy="8309733"/>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9" name="Freeform 18">
            <a:extLst>
              <a:ext uri="{FF2B5EF4-FFF2-40B4-BE49-F238E27FC236}">
                <a16:creationId xmlns:a16="http://schemas.microsoft.com/office/drawing/2014/main" id="{7847F931-52A0-C548-B7F3-F79261BFA0FE}"/>
              </a:ext>
            </a:extLst>
          </p:cNvPr>
          <p:cNvSpPr/>
          <p:nvPr userDrawn="1"/>
        </p:nvSpPr>
        <p:spPr>
          <a:xfrm rot="5400000">
            <a:off x="-79648" y="5685805"/>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FF4E90-CAF7-C349-BC29-8DF1364581D5}"/>
              </a:ext>
            </a:extLst>
          </p:cNvPr>
          <p:cNvSpPr/>
          <p:nvPr userDrawn="1"/>
        </p:nvSpPr>
        <p:spPr>
          <a:xfrm>
            <a:off x="3565181" y="4590288"/>
            <a:ext cx="3994494" cy="2688336"/>
          </a:xfrm>
          <a:prstGeom prst="rect">
            <a:avLst/>
          </a:prstGeom>
          <a:solidFill>
            <a:srgbClr val="765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4155129" y="570328"/>
            <a:ext cx="3070405" cy="743603"/>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19" name="Text Placeholder 32">
            <a:extLst>
              <a:ext uri="{FF2B5EF4-FFF2-40B4-BE49-F238E27FC236}">
                <a16:creationId xmlns:a16="http://schemas.microsoft.com/office/drawing/2014/main" id="{2C78D526-B6DE-DA4C-91E4-9D76111A908A}"/>
              </a:ext>
            </a:extLst>
          </p:cNvPr>
          <p:cNvSpPr>
            <a:spLocks noGrp="1"/>
          </p:cNvSpPr>
          <p:nvPr>
            <p:ph type="body" sz="quarter" idx="47" hasCustomPrompt="1"/>
          </p:nvPr>
        </p:nvSpPr>
        <p:spPr>
          <a:xfrm>
            <a:off x="4147576" y="1571895"/>
            <a:ext cx="3070405" cy="2325673"/>
          </a:xfrm>
        </p:spPr>
        <p:txBody>
          <a:bodyPr>
            <a:noAutofit/>
          </a:bodyPr>
          <a:lstStyle>
            <a:lvl1pPr marL="0" indent="0" algn="l">
              <a:buNone/>
              <a:defRPr sz="1800" b="0"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4147577" y="7971344"/>
            <a:ext cx="3070404" cy="2092085"/>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4" name="Text Placeholder 32">
            <a:extLst>
              <a:ext uri="{FF2B5EF4-FFF2-40B4-BE49-F238E27FC236}">
                <a16:creationId xmlns:a16="http://schemas.microsoft.com/office/drawing/2014/main" id="{204EDC3B-74E6-8E46-B5A2-358513680BDC}"/>
              </a:ext>
            </a:extLst>
          </p:cNvPr>
          <p:cNvSpPr>
            <a:spLocks noGrp="1"/>
          </p:cNvSpPr>
          <p:nvPr>
            <p:ph type="body" sz="quarter" idx="59" hasCustomPrompt="1"/>
          </p:nvPr>
        </p:nvSpPr>
        <p:spPr>
          <a:xfrm>
            <a:off x="3823415" y="5291042"/>
            <a:ext cx="3700448" cy="1632228"/>
          </a:xfrm>
          <a:prstGeom prst="rect">
            <a:avLst/>
          </a:prstGeom>
        </p:spPr>
        <p:txBody>
          <a:bodyPr anchor="ctr">
            <a:noAutofit/>
          </a:bodyPr>
          <a:lstStyle>
            <a:lvl1pPr marL="0" indent="0" algn="ctr">
              <a:lnSpc>
                <a:spcPts val="1420"/>
              </a:lnSpc>
              <a:spcBef>
                <a:spcPts val="0"/>
              </a:spcBef>
              <a:buNone/>
              <a:defRPr lang="en-IE" sz="1600" b="0" i="1"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a:t>
            </a:r>
          </a:p>
        </p:txBody>
      </p:sp>
      <p:sp>
        <p:nvSpPr>
          <p:cNvPr id="25" name="Text Placeholder 32">
            <a:extLst>
              <a:ext uri="{FF2B5EF4-FFF2-40B4-BE49-F238E27FC236}">
                <a16:creationId xmlns:a16="http://schemas.microsoft.com/office/drawing/2014/main" id="{0EC43F85-B158-2B4A-BFB7-B884B99E7C41}"/>
              </a:ext>
            </a:extLst>
          </p:cNvPr>
          <p:cNvSpPr>
            <a:spLocks noGrp="1"/>
          </p:cNvSpPr>
          <p:nvPr>
            <p:ph type="body" sz="quarter" idx="60" hasCustomPrompt="1"/>
          </p:nvPr>
        </p:nvSpPr>
        <p:spPr>
          <a:xfrm rot="10800000">
            <a:off x="4496710" y="3822607"/>
            <a:ext cx="2522147" cy="216147"/>
          </a:xfrm>
          <a:prstGeom prst="rect">
            <a:avLst/>
          </a:prstGeom>
        </p:spPr>
        <p:txBody>
          <a:bodyPr anchor="t">
            <a:noAutofit/>
          </a:bodyPr>
          <a:lstStyle>
            <a:lvl1pPr marL="0" indent="0" algn="ctr">
              <a:lnSpc>
                <a:spcPts val="1420"/>
              </a:lnSpc>
              <a:spcBef>
                <a:spcPts val="0"/>
              </a:spcBef>
              <a:buNone/>
              <a:defRPr lang="en-IE" sz="14000" b="1" i="0" u="none" strike="noStrike" smtClean="0">
                <a:solidFill>
                  <a:srgbClr val="B79974"/>
                </a:solidFill>
                <a:effectLst/>
                <a:latin typeface="Times" pitchFamily="2"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a:t>
            </a:r>
          </a:p>
        </p:txBody>
      </p:sp>
      <p:sp>
        <p:nvSpPr>
          <p:cNvPr id="26" name="Text Placeholder 32">
            <a:extLst>
              <a:ext uri="{FF2B5EF4-FFF2-40B4-BE49-F238E27FC236}">
                <a16:creationId xmlns:a16="http://schemas.microsoft.com/office/drawing/2014/main" id="{AD00E009-E7A9-4641-A119-039049639940}"/>
              </a:ext>
            </a:extLst>
          </p:cNvPr>
          <p:cNvSpPr>
            <a:spLocks noGrp="1"/>
          </p:cNvSpPr>
          <p:nvPr>
            <p:ph type="body" sz="quarter" idx="61" hasCustomPrompt="1"/>
          </p:nvPr>
        </p:nvSpPr>
        <p:spPr>
          <a:xfrm>
            <a:off x="3815648" y="6394109"/>
            <a:ext cx="3700448" cy="638015"/>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  </a:t>
            </a:r>
          </a:p>
          <a:p>
            <a:pPr lvl="0"/>
            <a:r>
              <a:rPr lang="en-GB" dirty="0"/>
              <a:t>Title</a:t>
            </a:r>
          </a:p>
        </p:txBody>
      </p:sp>
      <p:sp>
        <p:nvSpPr>
          <p:cNvPr id="22" name="Picture Placeholder 21">
            <a:extLst>
              <a:ext uri="{FF2B5EF4-FFF2-40B4-BE49-F238E27FC236}">
                <a16:creationId xmlns:a16="http://schemas.microsoft.com/office/drawing/2014/main" id="{530869C0-437B-704E-A6F7-AA39B983FF26}"/>
              </a:ext>
            </a:extLst>
          </p:cNvPr>
          <p:cNvSpPr>
            <a:spLocks noGrp="1"/>
          </p:cNvSpPr>
          <p:nvPr>
            <p:ph type="pic" sz="quarter" idx="10"/>
          </p:nvPr>
        </p:nvSpPr>
        <p:spPr>
          <a:xfrm flipH="1">
            <a:off x="-7307" y="2"/>
            <a:ext cx="3572487" cy="10691812"/>
          </a:xfrm>
          <a:custGeom>
            <a:avLst/>
            <a:gdLst>
              <a:gd name="connsiteX0" fmla="*/ 3572487 w 3572487"/>
              <a:gd name="connsiteY0" fmla="*/ 0 h 10691812"/>
              <a:gd name="connsiteX1" fmla="*/ 0 w 3572487"/>
              <a:gd name="connsiteY1" fmla="*/ 0 h 10691812"/>
              <a:gd name="connsiteX2" fmla="*/ 0 w 3572487"/>
              <a:gd name="connsiteY2" fmla="*/ 1864007 h 10691812"/>
              <a:gd name="connsiteX3" fmla="*/ 160148 w 3572487"/>
              <a:gd name="connsiteY3" fmla="*/ 1864007 h 10691812"/>
              <a:gd name="connsiteX4" fmla="*/ 160148 w 3572487"/>
              <a:gd name="connsiteY4" fmla="*/ 3484521 h 10691812"/>
              <a:gd name="connsiteX5" fmla="*/ 0 w 3572487"/>
              <a:gd name="connsiteY5" fmla="*/ 3484521 h 10691812"/>
              <a:gd name="connsiteX6" fmla="*/ 0 w 3572487"/>
              <a:gd name="connsiteY6" fmla="*/ 10691812 h 10691812"/>
              <a:gd name="connsiteX7" fmla="*/ 3572487 w 3572487"/>
              <a:gd name="connsiteY7" fmla="*/ 10691812 h 1069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487" h="10691812">
                <a:moveTo>
                  <a:pt x="3572487" y="0"/>
                </a:moveTo>
                <a:lnTo>
                  <a:pt x="0" y="0"/>
                </a:lnTo>
                <a:lnTo>
                  <a:pt x="0" y="1864007"/>
                </a:lnTo>
                <a:lnTo>
                  <a:pt x="160148" y="1864007"/>
                </a:lnTo>
                <a:lnTo>
                  <a:pt x="160148" y="3484521"/>
                </a:lnTo>
                <a:lnTo>
                  <a:pt x="0" y="3484521"/>
                </a:lnTo>
                <a:lnTo>
                  <a:pt x="0" y="10691812"/>
                </a:lnTo>
                <a:lnTo>
                  <a:pt x="3572487" y="10691812"/>
                </a:lnTo>
                <a:close/>
              </a:path>
            </a:pathLst>
          </a:custGeom>
          <a:solidFill>
            <a:schemeClr val="bg1">
              <a:lumMod val="85000"/>
            </a:schemeClr>
          </a:solidFill>
        </p:spPr>
        <p:txBody>
          <a:bodyPr wrap="square">
            <a:noAutofit/>
          </a:bodyPr>
          <a:lstStyle/>
          <a:p>
            <a:endParaRPr lang="en-US"/>
          </a:p>
        </p:txBody>
      </p:sp>
      <p:sp>
        <p:nvSpPr>
          <p:cNvPr id="16" name="Freeform 15">
            <a:extLst>
              <a:ext uri="{FF2B5EF4-FFF2-40B4-BE49-F238E27FC236}">
                <a16:creationId xmlns:a16="http://schemas.microsoft.com/office/drawing/2014/main" id="{70CEF599-7128-A248-B0FD-2C29E4588AAF}"/>
              </a:ext>
            </a:extLst>
          </p:cNvPr>
          <p:cNvSpPr/>
          <p:nvPr userDrawn="1"/>
        </p:nvSpPr>
        <p:spPr>
          <a:xfrm rot="5400000">
            <a:off x="2741361" y="2514896"/>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1900292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C838649C-169E-604F-BAAB-FE7EACC25F70}"/>
              </a:ext>
            </a:extLst>
          </p:cNvPr>
          <p:cNvSpPr>
            <a:spLocks noGrp="1"/>
          </p:cNvSpPr>
          <p:nvPr>
            <p:ph type="pic" sz="quarter" idx="10"/>
          </p:nvPr>
        </p:nvSpPr>
        <p:spPr>
          <a:xfrm>
            <a:off x="0" y="0"/>
            <a:ext cx="7559675" cy="10691813"/>
          </a:xfrm>
          <a:custGeom>
            <a:avLst/>
            <a:gdLst>
              <a:gd name="connsiteX0" fmla="*/ 0 w 7559675"/>
              <a:gd name="connsiteY0" fmla="*/ 0 h 10691813"/>
              <a:gd name="connsiteX1" fmla="*/ 987424 w 7559675"/>
              <a:gd name="connsiteY1" fmla="*/ 0 h 10691813"/>
              <a:gd name="connsiteX2" fmla="*/ 987424 w 7559675"/>
              <a:gd name="connsiteY2" fmla="*/ 5669757 h 10691813"/>
              <a:gd name="connsiteX3" fmla="*/ 6572250 w 7559675"/>
              <a:gd name="connsiteY3" fmla="*/ 5669757 h 10691813"/>
              <a:gd name="connsiteX4" fmla="*/ 657225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0" y="0"/>
                </a:moveTo>
                <a:lnTo>
                  <a:pt x="987424" y="0"/>
                </a:lnTo>
                <a:lnTo>
                  <a:pt x="987424" y="5669757"/>
                </a:lnTo>
                <a:lnTo>
                  <a:pt x="6572250" y="5669757"/>
                </a:lnTo>
                <a:lnTo>
                  <a:pt x="6572250" y="0"/>
                </a:lnTo>
                <a:lnTo>
                  <a:pt x="7559675" y="0"/>
                </a:lnTo>
                <a:lnTo>
                  <a:pt x="7559675" y="10691813"/>
                </a:lnTo>
                <a:lnTo>
                  <a:pt x="0" y="10691813"/>
                </a:lnTo>
                <a:close/>
              </a:path>
            </a:pathLst>
          </a:custGeom>
          <a:solidFill>
            <a:schemeClr val="bg1">
              <a:lumMod val="85000"/>
            </a:schemeClr>
          </a:solidFill>
        </p:spPr>
        <p:txBody>
          <a:bodyPr wrap="square">
            <a:noAutofit/>
          </a:bodyPr>
          <a:lstStyle/>
          <a:p>
            <a:endParaRPr lang="en-US"/>
          </a:p>
        </p:txBody>
      </p:sp>
      <p:grpSp>
        <p:nvGrpSpPr>
          <p:cNvPr id="49" name="Group 48">
            <a:extLst>
              <a:ext uri="{FF2B5EF4-FFF2-40B4-BE49-F238E27FC236}">
                <a16:creationId xmlns:a16="http://schemas.microsoft.com/office/drawing/2014/main" id="{77F1F19C-45BC-2444-9044-6F7DB00D6872}"/>
              </a:ext>
            </a:extLst>
          </p:cNvPr>
          <p:cNvGrpSpPr/>
          <p:nvPr userDrawn="1"/>
        </p:nvGrpSpPr>
        <p:grpSpPr>
          <a:xfrm>
            <a:off x="987424" y="0"/>
            <a:ext cx="5584826" cy="5669757"/>
            <a:chOff x="1043257" y="773021"/>
            <a:chExt cx="8589824" cy="10134692"/>
          </a:xfrm>
        </p:grpSpPr>
        <p:sp>
          <p:nvSpPr>
            <p:cNvPr id="50" name="Rectangle 49">
              <a:extLst>
                <a:ext uri="{FF2B5EF4-FFF2-40B4-BE49-F238E27FC236}">
                  <a16:creationId xmlns:a16="http://schemas.microsoft.com/office/drawing/2014/main" id="{CF55ED84-A04B-4045-9A8D-B515DCAE81FA}"/>
                </a:ext>
              </a:extLst>
            </p:cNvPr>
            <p:cNvSpPr/>
            <p:nvPr/>
          </p:nvSpPr>
          <p:spPr bwMode="auto">
            <a:xfrm>
              <a:off x="1043257" y="1158944"/>
              <a:ext cx="8589824" cy="9748769"/>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54" name="Rectangle 5">
              <a:extLst>
                <a:ext uri="{FF2B5EF4-FFF2-40B4-BE49-F238E27FC236}">
                  <a16:creationId xmlns:a16="http://schemas.microsoft.com/office/drawing/2014/main" id="{FFA18E24-C4A4-AD47-B8CC-DBD6B1A3D839}"/>
                </a:ext>
              </a:extLst>
            </p:cNvPr>
            <p:cNvSpPr/>
            <p:nvPr/>
          </p:nvSpPr>
          <p:spPr bwMode="auto">
            <a:xfrm>
              <a:off x="1043257" y="773021"/>
              <a:ext cx="8589824" cy="537026"/>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grpSp>
      <p:sp>
        <p:nvSpPr>
          <p:cNvPr id="55" name="Text Placeholder 32">
            <a:extLst>
              <a:ext uri="{FF2B5EF4-FFF2-40B4-BE49-F238E27FC236}">
                <a16:creationId xmlns:a16="http://schemas.microsoft.com/office/drawing/2014/main" id="{22F4135E-1D03-B04C-BDE1-9EFEB882ABD6}"/>
              </a:ext>
            </a:extLst>
          </p:cNvPr>
          <p:cNvSpPr>
            <a:spLocks noGrp="1"/>
          </p:cNvSpPr>
          <p:nvPr>
            <p:ph type="body" sz="quarter" idx="30" hasCustomPrompt="1"/>
          </p:nvPr>
        </p:nvSpPr>
        <p:spPr>
          <a:xfrm>
            <a:off x="1342449" y="625192"/>
            <a:ext cx="4937888" cy="747096"/>
          </a:xfrm>
        </p:spPr>
        <p:txBody>
          <a:bodyPr>
            <a:noAutofit/>
          </a:bodyPr>
          <a:lstStyle>
            <a:lvl1pPr marL="0" indent="0" algn="ctr">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56" name="Text Placeholder 32">
            <a:extLst>
              <a:ext uri="{FF2B5EF4-FFF2-40B4-BE49-F238E27FC236}">
                <a16:creationId xmlns:a16="http://schemas.microsoft.com/office/drawing/2014/main" id="{254193FC-DF8D-4C4A-A1F6-F8B00EE79CBE}"/>
              </a:ext>
            </a:extLst>
          </p:cNvPr>
          <p:cNvSpPr>
            <a:spLocks noGrp="1"/>
          </p:cNvSpPr>
          <p:nvPr>
            <p:ph type="body" sz="quarter" idx="47" hasCustomPrompt="1"/>
          </p:nvPr>
        </p:nvSpPr>
        <p:spPr>
          <a:xfrm>
            <a:off x="1334896" y="1626760"/>
            <a:ext cx="4937888" cy="853742"/>
          </a:xfrm>
        </p:spPr>
        <p:txBody>
          <a:bodyPr>
            <a:noAutofit/>
          </a:bodyPr>
          <a:lstStyle>
            <a:lvl1pPr marL="0" indent="0" algn="ctr">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57" name="Text Placeholder 32">
            <a:extLst>
              <a:ext uri="{FF2B5EF4-FFF2-40B4-BE49-F238E27FC236}">
                <a16:creationId xmlns:a16="http://schemas.microsoft.com/office/drawing/2014/main" id="{2A09CA93-83C8-4349-B08B-71D0EB48B96E}"/>
              </a:ext>
            </a:extLst>
          </p:cNvPr>
          <p:cNvSpPr>
            <a:spLocks noGrp="1"/>
          </p:cNvSpPr>
          <p:nvPr>
            <p:ph type="body" sz="quarter" idx="48" hasCustomPrompt="1"/>
          </p:nvPr>
        </p:nvSpPr>
        <p:spPr>
          <a:xfrm>
            <a:off x="1342449" y="2658866"/>
            <a:ext cx="4931210" cy="2687040"/>
          </a:xfrm>
        </p:spPr>
        <p:txBody>
          <a:bodyPr numCol="1" spcCol="288000" anchor="t">
            <a:noAutofit/>
          </a:bodyPr>
          <a:lstStyle>
            <a:lvl1pPr marL="0" indent="0" algn="ctr">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238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FC379E71-A601-754F-9B24-6E6FC280E3B9}"/>
              </a:ext>
            </a:extLst>
          </p:cNvPr>
          <p:cNvGrpSpPr/>
          <p:nvPr userDrawn="1"/>
        </p:nvGrpSpPr>
        <p:grpSpPr>
          <a:xfrm rot="5400000">
            <a:off x="78868" y="4259822"/>
            <a:ext cx="5334683" cy="5492420"/>
            <a:chOff x="987424" y="0"/>
            <a:chExt cx="5584826" cy="5669757"/>
          </a:xfrm>
        </p:grpSpPr>
        <p:sp>
          <p:nvSpPr>
            <p:cNvPr id="33" name="Rectangle 32">
              <a:extLst>
                <a:ext uri="{FF2B5EF4-FFF2-40B4-BE49-F238E27FC236}">
                  <a16:creationId xmlns:a16="http://schemas.microsoft.com/office/drawing/2014/main" id="{E10A0710-122B-4147-B0DC-17A05A02859B}"/>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34" name="Rectangle 5">
              <a:extLst>
                <a:ext uri="{FF2B5EF4-FFF2-40B4-BE49-F238E27FC236}">
                  <a16:creationId xmlns:a16="http://schemas.microsoft.com/office/drawing/2014/main" id="{7C8BAA4C-59A9-8F42-BC19-ECA61DA81BE3}"/>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grpSp>
      <p:sp>
        <p:nvSpPr>
          <p:cNvPr id="31" name="Picture Placeholder 30">
            <a:extLst>
              <a:ext uri="{FF2B5EF4-FFF2-40B4-BE49-F238E27FC236}">
                <a16:creationId xmlns:a16="http://schemas.microsoft.com/office/drawing/2014/main" id="{CAD6C2ED-FC22-B34B-88B2-DEA0B4AE7A97}"/>
              </a:ext>
            </a:extLst>
          </p:cNvPr>
          <p:cNvSpPr>
            <a:spLocks noGrp="1"/>
          </p:cNvSpPr>
          <p:nvPr>
            <p:ph type="pic" sz="quarter" idx="10"/>
          </p:nvPr>
        </p:nvSpPr>
        <p:spPr>
          <a:xfrm>
            <a:off x="0" y="-1"/>
            <a:ext cx="7559675" cy="10691814"/>
          </a:xfrm>
          <a:custGeom>
            <a:avLst/>
            <a:gdLst>
              <a:gd name="connsiteX0" fmla="*/ 0 w 7559675"/>
              <a:gd name="connsiteY0" fmla="*/ 0 h 10691814"/>
              <a:gd name="connsiteX1" fmla="*/ 7559675 w 7559675"/>
              <a:gd name="connsiteY1" fmla="*/ 0 h 10691814"/>
              <a:gd name="connsiteX2" fmla="*/ 7559675 w 7559675"/>
              <a:gd name="connsiteY2" fmla="*/ 10691814 h 10691814"/>
              <a:gd name="connsiteX3" fmla="*/ 0 w 7559675"/>
              <a:gd name="connsiteY3" fmla="*/ 10691814 h 10691814"/>
              <a:gd name="connsiteX4" fmla="*/ 0 w 7559675"/>
              <a:gd name="connsiteY4" fmla="*/ 9673375 h 10691814"/>
              <a:gd name="connsiteX5" fmla="*/ 5283272 w 7559675"/>
              <a:gd name="connsiteY5" fmla="*/ 9673375 h 10691814"/>
              <a:gd name="connsiteX6" fmla="*/ 5492419 w 7559675"/>
              <a:gd name="connsiteY6" fmla="*/ 9673375 h 10691814"/>
              <a:gd name="connsiteX7" fmla="*/ 5492420 w 7559675"/>
              <a:gd name="connsiteY7" fmla="*/ 4338691 h 10691814"/>
              <a:gd name="connsiteX8" fmla="*/ 5201382 w 7559675"/>
              <a:gd name="connsiteY8" fmla="*/ 4338691 h 10691814"/>
              <a:gd name="connsiteX9" fmla="*/ 5201382 w 7559675"/>
              <a:gd name="connsiteY9" fmla="*/ 4338692 h 10691814"/>
              <a:gd name="connsiteX10" fmla="*/ 0 w 7559675"/>
              <a:gd name="connsiteY10" fmla="*/ 4338692 h 106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9675" h="10691814">
                <a:moveTo>
                  <a:pt x="0" y="0"/>
                </a:moveTo>
                <a:lnTo>
                  <a:pt x="7559675" y="0"/>
                </a:lnTo>
                <a:lnTo>
                  <a:pt x="7559675" y="10691814"/>
                </a:lnTo>
                <a:lnTo>
                  <a:pt x="0" y="10691814"/>
                </a:lnTo>
                <a:lnTo>
                  <a:pt x="0" y="9673375"/>
                </a:lnTo>
                <a:lnTo>
                  <a:pt x="5283272" y="9673375"/>
                </a:lnTo>
                <a:lnTo>
                  <a:pt x="5492419" y="9673375"/>
                </a:lnTo>
                <a:lnTo>
                  <a:pt x="5492420" y="4338691"/>
                </a:lnTo>
                <a:lnTo>
                  <a:pt x="5201382" y="4338691"/>
                </a:lnTo>
                <a:lnTo>
                  <a:pt x="5201382" y="4338692"/>
                </a:lnTo>
                <a:lnTo>
                  <a:pt x="0" y="4338692"/>
                </a:lnTo>
                <a:close/>
              </a:path>
            </a:pathLst>
          </a:custGeom>
          <a:solidFill>
            <a:schemeClr val="bg1">
              <a:lumMod val="85000"/>
            </a:schemeClr>
          </a:solidFill>
        </p:spPr>
        <p:txBody>
          <a:bodyPr wrap="square">
            <a:noAutofit/>
          </a:bodyPr>
          <a:lstStyle/>
          <a:p>
            <a:endParaRPr lang="en-US"/>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511997" y="4807766"/>
            <a:ext cx="4184942" cy="696129"/>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5" name="Text Placeholder 32">
            <a:extLst>
              <a:ext uri="{FF2B5EF4-FFF2-40B4-BE49-F238E27FC236}">
                <a16:creationId xmlns:a16="http://schemas.microsoft.com/office/drawing/2014/main" id="{916E3689-7DA2-7C44-901B-FA9DFD58DE2A}"/>
              </a:ext>
            </a:extLst>
          </p:cNvPr>
          <p:cNvSpPr>
            <a:spLocks noGrp="1"/>
          </p:cNvSpPr>
          <p:nvPr>
            <p:ph type="body" sz="quarter" idx="47" hasCustomPrompt="1"/>
          </p:nvPr>
        </p:nvSpPr>
        <p:spPr>
          <a:xfrm>
            <a:off x="504444" y="5809334"/>
            <a:ext cx="4184942" cy="795499"/>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511997" y="6841440"/>
            <a:ext cx="4179282" cy="2503728"/>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1" y="866623"/>
            <a:ext cx="7559675" cy="6458950"/>
          </a:xfrm>
          <a:prstGeom prst="rect">
            <a:avLst/>
          </a:prstGeom>
          <a:solidFill>
            <a:srgbClr val="765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3" name="Freeform 12">
            <a:extLst>
              <a:ext uri="{FF2B5EF4-FFF2-40B4-BE49-F238E27FC236}">
                <a16:creationId xmlns:a16="http://schemas.microsoft.com/office/drawing/2014/main" id="{B050671B-C7D5-DD46-81CA-054CF15BA87B}"/>
              </a:ext>
            </a:extLst>
          </p:cNvPr>
          <p:cNvSpPr/>
          <p:nvPr userDrawn="1"/>
        </p:nvSpPr>
        <p:spPr>
          <a:xfrm>
            <a:off x="5352441" y="660210"/>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
        <p:nvSpPr>
          <p:cNvPr id="18" name="Picture Placeholder 12">
            <a:extLst>
              <a:ext uri="{FF2B5EF4-FFF2-40B4-BE49-F238E27FC236}">
                <a16:creationId xmlns:a16="http://schemas.microsoft.com/office/drawing/2014/main" id="{4271CB9E-9A14-1344-AB6E-69BC9E204EF3}"/>
              </a:ext>
            </a:extLst>
          </p:cNvPr>
          <p:cNvSpPr>
            <a:spLocks noGrp="1"/>
          </p:cNvSpPr>
          <p:nvPr>
            <p:ph type="pic" sz="quarter" idx="12"/>
          </p:nvPr>
        </p:nvSpPr>
        <p:spPr>
          <a:xfrm>
            <a:off x="4002754" y="1369416"/>
            <a:ext cx="2916000"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9" name="Picture Placeholder 12">
            <a:extLst>
              <a:ext uri="{FF2B5EF4-FFF2-40B4-BE49-F238E27FC236}">
                <a16:creationId xmlns:a16="http://schemas.microsoft.com/office/drawing/2014/main" id="{7B52F1D9-9B8C-1B46-8A5F-7904E41CFB6F}"/>
              </a:ext>
            </a:extLst>
          </p:cNvPr>
          <p:cNvSpPr>
            <a:spLocks noGrp="1"/>
          </p:cNvSpPr>
          <p:nvPr>
            <p:ph type="pic" sz="quarter" idx="15"/>
          </p:nvPr>
        </p:nvSpPr>
        <p:spPr>
          <a:xfrm>
            <a:off x="4002754" y="3610059"/>
            <a:ext cx="2916000" cy="3199550"/>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0" name="Picture Placeholder 12">
            <a:extLst>
              <a:ext uri="{FF2B5EF4-FFF2-40B4-BE49-F238E27FC236}">
                <a16:creationId xmlns:a16="http://schemas.microsoft.com/office/drawing/2014/main" id="{83E85E66-24F2-1345-ADE1-564B755202CD}"/>
              </a:ext>
            </a:extLst>
          </p:cNvPr>
          <p:cNvSpPr>
            <a:spLocks noGrp="1"/>
          </p:cNvSpPr>
          <p:nvPr>
            <p:ph type="pic" sz="quarter" idx="16"/>
          </p:nvPr>
        </p:nvSpPr>
        <p:spPr>
          <a:xfrm>
            <a:off x="640921" y="5082475"/>
            <a:ext cx="2916000"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1" name="Picture Placeholder 12">
            <a:extLst>
              <a:ext uri="{FF2B5EF4-FFF2-40B4-BE49-F238E27FC236}">
                <a16:creationId xmlns:a16="http://schemas.microsoft.com/office/drawing/2014/main" id="{482FE9BA-BF14-7A47-AAA3-68829C8443F3}"/>
              </a:ext>
            </a:extLst>
          </p:cNvPr>
          <p:cNvSpPr>
            <a:spLocks noGrp="1"/>
          </p:cNvSpPr>
          <p:nvPr>
            <p:ph type="pic" sz="quarter" idx="17"/>
          </p:nvPr>
        </p:nvSpPr>
        <p:spPr>
          <a:xfrm>
            <a:off x="684989" y="1366961"/>
            <a:ext cx="2916000" cy="3199550"/>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684990" y="7931857"/>
            <a:ext cx="2631952" cy="2099746"/>
          </a:xfrm>
        </p:spPr>
        <p:txBody>
          <a:bodyPr>
            <a:noAutofit/>
          </a:bodyPr>
          <a:lstStyle>
            <a:lvl1pPr marL="0" indent="0" algn="l">
              <a:buNone/>
              <a:defRPr sz="2900" b="1" i="0" spc="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3583660" y="7931856"/>
            <a:ext cx="3389294" cy="2099747"/>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1" name="Slide Number Placeholder 5">
            <a:extLst>
              <a:ext uri="{FF2B5EF4-FFF2-40B4-BE49-F238E27FC236}">
                <a16:creationId xmlns:a16="http://schemas.microsoft.com/office/drawing/2014/main" id="{AE34CA4F-1F8B-7F44-AFCD-59FB4964F62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5"/>
            <a:ext cx="6520220" cy="2066589"/>
          </a:xfrm>
          <a:prstGeom prst="rect">
            <a:avLst/>
          </a:prstGeom>
        </p:spPr>
        <p:txBody>
          <a:bodyPr vert="horz" lIns="91440" tIns="45720" rIns="91440" bIns="45720" rtlCol="0" anchor="ctr">
            <a:normAutofit/>
          </a:bodyPr>
          <a:lstStyle/>
          <a:p>
            <a:r>
              <a:rPr lang="en-US" dirty="0"/>
              <a:t>Fare clic per modificare lo stile del titolo Master</a:t>
            </a:r>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dirty="0"/>
              <a:t>Fare clic per modificare gli stili di testo Master</a:t>
            </a:r>
          </a:p>
          <a:p>
            <a:pPr lvl="1"/>
            <a:r>
              <a:rPr lang="en-US" dirty="0"/>
              <a:t>Secondo livello</a:t>
            </a:r>
          </a:p>
          <a:p>
            <a:pPr lvl="2"/>
            <a:r>
              <a:rPr lang="en-US" dirty="0"/>
              <a:t>Terzo livello</a:t>
            </a:r>
          </a:p>
          <a:p>
            <a:pPr lvl="3"/>
            <a:r>
              <a:rPr lang="en-US" dirty="0"/>
              <a:t>Quarto livello</a:t>
            </a:r>
          </a:p>
          <a:p>
            <a:pPr lvl="4"/>
            <a:r>
              <a:rPr lang="en-US" dirty="0"/>
              <a:t>Quinto livello</a:t>
            </a:r>
          </a:p>
        </p:txBody>
      </p:sp>
      <p:sp>
        <p:nvSpPr>
          <p:cNvPr id="6" name="Slide Number Placeholder 5">
            <a:extLst>
              <a:ext uri="{FF2B5EF4-FFF2-40B4-BE49-F238E27FC236}">
                <a16:creationId xmlns:a16="http://schemas.microsoft.com/office/drawing/2014/main" id="{EC8A0A0B-F6EC-214F-9DB8-8C5C3960A1A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t>‹#›</a:t>
            </a:fld>
            <a:endParaRPr lang="en-US" dirty="0"/>
          </a:p>
        </p:txBody>
      </p:sp>
      <p:sp>
        <p:nvSpPr>
          <p:cNvPr id="7" name="Rectangle 6">
            <a:extLst>
              <a:ext uri="{FF2B5EF4-FFF2-40B4-BE49-F238E27FC236}">
                <a16:creationId xmlns:a16="http://schemas.microsoft.com/office/drawing/2014/main" id="{3B1AE1FF-1F45-E24F-816F-7F9439E481F4}"/>
              </a:ext>
            </a:extLst>
          </p:cNvPr>
          <p:cNvSpPr/>
          <p:nvPr userDrawn="1"/>
        </p:nvSpPr>
        <p:spPr>
          <a:xfrm rot="16200000">
            <a:off x="5726607" y="8425922"/>
            <a:ext cx="3173496" cy="215444"/>
          </a:xfrm>
          <a:prstGeom prst="rect">
            <a:avLst/>
          </a:prstGeom>
        </p:spPr>
        <p:txBody>
          <a:bodyPr wrap="square">
            <a:spAutoFit/>
          </a:bodyPr>
          <a:lstStyle/>
          <a:p>
            <a:pPr lvl="0" algn="r"/>
            <a:r>
              <a:rPr lang="en-GB" sz="800" spc="300" dirty="0">
                <a:latin typeface="Calibri" panose="020F0502020204030204" pitchFamily="34" charset="0"/>
                <a:cs typeface="Calibri" panose="020F0502020204030204" pitchFamily="34" charset="0"/>
              </a:rPr>
              <a:t>Benessere digitale sul posto di lavoro</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H="1">
            <a:off x="7204622" y="10183258"/>
            <a:ext cx="224149" cy="0"/>
          </a:xfrm>
          <a:prstGeom prst="line">
            <a:avLst/>
          </a:prstGeom>
          <a:noFill/>
          <a:ln w="9525" cap="flat">
            <a:solidFill>
              <a:srgbClr val="7654A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683" r:id="rId2"/>
    <p:sldLayoutId id="2147483697" r:id="rId3"/>
    <p:sldLayoutId id="2147483703" r:id="rId4"/>
    <p:sldLayoutId id="2147483700" r:id="rId5"/>
    <p:sldLayoutId id="2147483723" r:id="rId6"/>
    <p:sldLayoutId id="2147483698" r:id="rId7"/>
    <p:sldLayoutId id="2147483695" r:id="rId8"/>
    <p:sldLayoutId id="2147483735" r:id="rId9"/>
    <p:sldLayoutId id="2147483734" r:id="rId10"/>
    <p:sldLayoutId id="2147483708" r:id="rId11"/>
    <p:sldLayoutId id="2147483733" r:id="rId12"/>
    <p:sldLayoutId id="2147483701" r:id="rId13"/>
    <p:sldLayoutId id="2147483732" r:id="rId14"/>
    <p:sldLayoutId id="2147483702" r:id="rId15"/>
    <p:sldLayoutId id="2147483736" r:id="rId16"/>
  </p:sldLayoutIdLst>
  <p:hf hdr="0"/>
  <p:txStyles>
    <p:titleStyle>
      <a:lvl1pPr algn="l" defTabSz="2072941" rtl="0" eaLnBrk="1" latinLnBrk="0" hangingPunct="1">
        <a:lnSpc>
          <a:spcPct val="90000"/>
        </a:lnSpc>
        <a:spcBef>
          <a:spcPct val="0"/>
        </a:spcBef>
        <a:buNone/>
        <a:defRPr sz="2400" kern="1200">
          <a:solidFill>
            <a:srgbClr val="011E3B"/>
          </a:solidFill>
          <a:latin typeface="Calibri" panose="020F0502020204030204" pitchFamily="34" charset="0"/>
          <a:ea typeface="+mj-ea"/>
          <a:cs typeface="Calibri" panose="020F0502020204030204" pitchFamily="34" charset="0"/>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thevisionworks.brilliantassessments.com/?external=Digiwork_well" TargetMode="External"/><Relationship Id="rId2" Type="http://schemas.openxmlformats.org/officeDocument/2006/relationships/hyperlink" Target="https://digiworkwell.eu/digi-workwell-business-case/" TargetMode="Externa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emf"/><Relationship Id="rId1" Type="http://schemas.openxmlformats.org/officeDocument/2006/relationships/slideLayout" Target="../slideLayouts/slideLayout15.xml"/><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Placeholder 64">
            <a:extLst>
              <a:ext uri="{FF2B5EF4-FFF2-40B4-BE49-F238E27FC236}">
                <a16:creationId xmlns:a16="http://schemas.microsoft.com/office/drawing/2014/main" id="{CD246CE7-DBD2-46A7-8436-B5BD9936A02E}"/>
              </a:ext>
            </a:extLst>
          </p:cNvPr>
          <p:cNvPicPr>
            <a:picLocks noGrp="1" noChangeAspect="1"/>
          </p:cNvPicPr>
          <p:nvPr>
            <p:ph type="pic" sz="quarter" idx="17"/>
          </p:nvPr>
        </p:nvPicPr>
        <p:blipFill rotWithShape="1">
          <a:blip r:embed="rId3"/>
          <a:srcRect l="43526" t="1883" r="15041" b="1083"/>
          <a:stretch/>
        </p:blipFill>
        <p:spPr>
          <a:xfrm>
            <a:off x="6413" y="2044932"/>
            <a:ext cx="4975531" cy="7768959"/>
          </a:xfrm>
        </p:spPr>
      </p:pic>
      <p:sp>
        <p:nvSpPr>
          <p:cNvPr id="9" name="Text Placeholder 8">
            <a:extLst>
              <a:ext uri="{FF2B5EF4-FFF2-40B4-BE49-F238E27FC236}">
                <a16:creationId xmlns:a16="http://schemas.microsoft.com/office/drawing/2014/main" id="{D2AFE743-6C40-DB4C-8CF5-092E62157340}"/>
              </a:ext>
            </a:extLst>
          </p:cNvPr>
          <p:cNvSpPr>
            <a:spLocks noGrp="1"/>
          </p:cNvSpPr>
          <p:nvPr>
            <p:ph type="body" sz="quarter" idx="16"/>
          </p:nvPr>
        </p:nvSpPr>
        <p:spPr/>
        <p:txBody>
          <a:bodyPr/>
          <a:lstStyle/>
          <a:p>
            <a:r>
              <a:rPr lang="en-US" dirty="0" err="1"/>
              <a:t>DigiWorkWell</a:t>
            </a:r>
            <a:endParaRPr lang="en-US" dirty="0"/>
          </a:p>
          <a:p>
            <a:r>
              <a:rPr lang="en-US" b="1" dirty="0"/>
              <a:t>Guida per l'addestratore</a:t>
            </a:r>
          </a:p>
        </p:txBody>
      </p:sp>
      <p:sp>
        <p:nvSpPr>
          <p:cNvPr id="11" name="Text Placeholder 10">
            <a:extLst>
              <a:ext uri="{FF2B5EF4-FFF2-40B4-BE49-F238E27FC236}">
                <a16:creationId xmlns:a16="http://schemas.microsoft.com/office/drawing/2014/main" id="{5CDA14BE-C0EF-EC46-BFA2-11185BDE7295}"/>
              </a:ext>
            </a:extLst>
          </p:cNvPr>
          <p:cNvSpPr>
            <a:spLocks noGrp="1"/>
          </p:cNvSpPr>
          <p:nvPr>
            <p:ph type="body" sz="quarter" idx="19"/>
          </p:nvPr>
        </p:nvSpPr>
        <p:spPr>
          <a:xfrm>
            <a:off x="3327372" y="5687878"/>
            <a:ext cx="3875115" cy="1412905"/>
          </a:xfrm>
        </p:spPr>
        <p:txBody>
          <a:bodyPr/>
          <a:lstStyle/>
          <a:p>
            <a:r>
              <a:rPr lang="en-GB" sz="2800" dirty="0"/>
              <a:t>Per il programma di formazione </a:t>
            </a:r>
            <a:r>
              <a:rPr lang="en-GB" sz="2800" dirty="0" err="1"/>
              <a:t>DigiWorkWell</a:t>
            </a:r>
            <a:endParaRPr lang="en-US" sz="2800" dirty="0"/>
          </a:p>
        </p:txBody>
      </p:sp>
      <p:sp>
        <p:nvSpPr>
          <p:cNvPr id="66" name="Text Placeholder 65">
            <a:extLst>
              <a:ext uri="{FF2B5EF4-FFF2-40B4-BE49-F238E27FC236}">
                <a16:creationId xmlns:a16="http://schemas.microsoft.com/office/drawing/2014/main" id="{A0EB817E-29A1-8055-7181-0D67ED2B3022}"/>
              </a:ext>
            </a:extLst>
          </p:cNvPr>
          <p:cNvSpPr>
            <a:spLocks noGrp="1"/>
          </p:cNvSpPr>
          <p:nvPr>
            <p:ph type="body" sz="quarter" idx="20"/>
          </p:nvPr>
        </p:nvSpPr>
        <p:spPr/>
        <p:txBody>
          <a:bodyPr/>
          <a:lstStyle/>
          <a:p>
            <a:r>
              <a:rPr lang="en-US" b="1" dirty="0" err="1">
                <a:solidFill>
                  <a:srgbClr val="7654A2"/>
                </a:solidFill>
              </a:rPr>
              <a:t>www.digiworkwell.eu</a:t>
            </a:r>
            <a:endParaRPr lang="en-US" dirty="0"/>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7202488" y="10315575"/>
            <a:ext cx="357187" cy="266700"/>
          </a:xfrm>
        </p:spPr>
        <p:txBody>
          <a:bodyPr/>
          <a:lstStyle/>
          <a:p>
            <a:fld id="{CB2079F2-58AF-ED44-82D7-E04B2F6FD686}" type="slidenum">
              <a:rPr lang="en-US" smtClean="0"/>
              <a:t>1</a:t>
            </a:fld>
            <a:endParaRPr lang="en-US" dirty="0"/>
          </a:p>
        </p:txBody>
      </p:sp>
      <p:sp>
        <p:nvSpPr>
          <p:cNvPr id="6" name="Freeform 5">
            <a:extLst>
              <a:ext uri="{FF2B5EF4-FFF2-40B4-BE49-F238E27FC236}">
                <a16:creationId xmlns:a16="http://schemas.microsoft.com/office/drawing/2014/main" id="{F8D03AD3-B86D-E9A1-1970-D4B116BC72D4}"/>
              </a:ext>
            </a:extLst>
          </p:cNvPr>
          <p:cNvSpPr/>
          <p:nvPr/>
        </p:nvSpPr>
        <p:spPr>
          <a:xfrm>
            <a:off x="-2360095" y="6533800"/>
            <a:ext cx="4218413" cy="3781775"/>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solidFill>
            <a:schemeClr val="bg1">
              <a:alpha val="65866"/>
            </a:schemeClr>
          </a:solidFill>
          <a:ln w="8132" cap="flat">
            <a:noFill/>
            <a:prstDash val="solid"/>
            <a:miter/>
          </a:ln>
        </p:spPr>
        <p:txBody>
          <a:bodyPr rtlCol="0" anchor="ctr"/>
          <a:lstStyle/>
          <a:p>
            <a:endParaRPr lang="en-US" dirty="0"/>
          </a:p>
        </p:txBody>
      </p:sp>
    </p:spTree>
    <p:extLst>
      <p:ext uri="{BB962C8B-B14F-4D97-AF65-F5344CB8AC3E}">
        <p14:creationId xmlns:p14="http://schemas.microsoft.com/office/powerpoint/2010/main" val="1836906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CDFA02-469A-D340-A1EB-1137E124337C}"/>
              </a:ext>
            </a:extLst>
          </p:cNvPr>
          <p:cNvSpPr>
            <a:spLocks noGrp="1"/>
          </p:cNvSpPr>
          <p:nvPr>
            <p:ph type="body" sz="quarter" idx="30"/>
          </p:nvPr>
        </p:nvSpPr>
        <p:spPr>
          <a:xfrm>
            <a:off x="231989" y="4644246"/>
            <a:ext cx="7559675" cy="551923"/>
          </a:xfrm>
        </p:spPr>
        <p:txBody>
          <a:bodyPr/>
          <a:lstStyle/>
          <a:p>
            <a:r>
              <a:rPr lang="en-US" sz="2800" dirty="0"/>
              <a:t>Istruzioni generali per formatori ed educatori</a:t>
            </a: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231989" y="5196169"/>
            <a:ext cx="6902566" cy="4422727"/>
          </a:xfrm>
        </p:spPr>
        <p:txBody>
          <a:bodyPr/>
          <a:lstStyle/>
          <a:p>
            <a:pPr algn="just"/>
            <a:r>
              <a:rPr lang="en-US" b="1" i="0" dirty="0">
                <a:solidFill>
                  <a:srgbClr val="374151"/>
                </a:solidFill>
                <a:effectLst/>
                <a:ea typeface="Calibri" panose="020F0502020204030204" pitchFamily="34" charset="0"/>
              </a:rPr>
              <a:t>Approccio metodologico</a:t>
            </a:r>
          </a:p>
          <a:p>
            <a:pPr algn="just"/>
            <a:r>
              <a:rPr lang="en-US" b="0" i="0" dirty="0">
                <a:solidFill>
                  <a:srgbClr val="374151"/>
                </a:solidFill>
                <a:effectLst/>
                <a:ea typeface="Calibri" panose="020F0502020204030204" pitchFamily="34" charset="0"/>
              </a:rPr>
              <a:t>Le risorse didattiche aperte consistono in un curriculum di 5 moduli per introdurre gli studenti alla portata e al potenziale del benessere digitale in modo rigoroso e congruente con la ricerca accademica e incentrato sulle esperienze di lavoro con le tecnologie digitali</a:t>
            </a:r>
            <a:r>
              <a:rPr lang="en-US" dirty="0">
                <a:solidFill>
                  <a:srgbClr val="374151"/>
                </a:solidFill>
                <a:ea typeface="Calibri" panose="020F0502020204030204" pitchFamily="34" charset="0"/>
              </a:rPr>
              <a:t>.</a:t>
            </a:r>
          </a:p>
          <a:p>
            <a:pPr algn="just"/>
            <a:endParaRPr lang="en-US" b="0" i="0" dirty="0">
              <a:solidFill>
                <a:srgbClr val="374151"/>
              </a:solidFill>
              <a:effectLst/>
              <a:ea typeface="Calibri" panose="020F0502020204030204" pitchFamily="34" charset="0"/>
            </a:endParaRPr>
          </a:p>
          <a:p>
            <a:pPr algn="just"/>
            <a:r>
              <a:rPr lang="en-US" b="0" i="0" dirty="0">
                <a:solidFill>
                  <a:srgbClr val="374151"/>
                </a:solidFill>
                <a:effectLst/>
                <a:latin typeface="Söhne"/>
              </a:rPr>
              <a:t>L'approccio metodologico alla base dell'inclusione dei moduli nel progetto </a:t>
            </a:r>
            <a:r>
              <a:rPr lang="en-US" b="0" i="0" dirty="0" err="1">
                <a:solidFill>
                  <a:srgbClr val="374151"/>
                </a:solidFill>
                <a:effectLst/>
                <a:latin typeface="Söhne"/>
              </a:rPr>
              <a:t>DigiWorkWell </a:t>
            </a:r>
            <a:r>
              <a:rPr lang="en-US" b="0" i="0" dirty="0">
                <a:solidFill>
                  <a:srgbClr val="374151"/>
                </a:solidFill>
                <a:effectLst/>
                <a:latin typeface="Söhne"/>
              </a:rPr>
              <a:t>è radicato nell'affrontare le molteplici sfide e opportunità presentate dalla </a:t>
            </a:r>
            <a:r>
              <a:rPr lang="en-US" b="0" i="0" dirty="0" err="1">
                <a:solidFill>
                  <a:srgbClr val="374151"/>
                </a:solidFill>
                <a:effectLst/>
                <a:latin typeface="Söhne"/>
              </a:rPr>
              <a:t>digitalizzazione </a:t>
            </a:r>
            <a:r>
              <a:rPr lang="en-US" b="0" i="0" dirty="0">
                <a:solidFill>
                  <a:srgbClr val="374151"/>
                </a:solidFill>
                <a:effectLst/>
                <a:latin typeface="Söhne"/>
              </a:rPr>
              <a:t>nelle piccole e medie imprese (PMI). </a:t>
            </a:r>
            <a:endParaRPr lang="en-US" b="0" i="0" dirty="0">
              <a:solidFill>
                <a:srgbClr val="374151"/>
              </a:solidFill>
              <a:effectLst/>
              <a:ea typeface="Calibri" panose="020F0502020204030204" pitchFamily="34" charset="0"/>
            </a:endParaRPr>
          </a:p>
          <a:p>
            <a:pPr algn="just"/>
            <a:endParaRPr lang="en-US" b="0" i="0" dirty="0">
              <a:solidFill>
                <a:srgbClr val="374151"/>
              </a:solidFill>
              <a:effectLst/>
              <a:ea typeface="Calibri" panose="020F0502020204030204" pitchFamily="34" charset="0"/>
            </a:endParaRPr>
          </a:p>
          <a:p>
            <a:pPr algn="just"/>
            <a:r>
              <a:rPr lang="en-US" b="0" i="0" dirty="0">
                <a:solidFill>
                  <a:srgbClr val="374151"/>
                </a:solidFill>
                <a:effectLst/>
                <a:ea typeface="Calibri" panose="020F0502020204030204" pitchFamily="34" charset="0"/>
              </a:rPr>
              <a:t>Il programma di studi è progettato per coprire vari aspetti del benessere digitale. Ciò include la gestione del sovraccarico digitale, il miglioramento delle competenze digitali e la promozione di un approccio equilibrato all'uso della tecnologia. L'obiettivo è garantire una comprensione e un'applicazione olistica dei principi del benessere digitale nelle PMI.</a:t>
            </a:r>
          </a:p>
          <a:p>
            <a:pPr algn="just"/>
            <a:endParaRPr lang="en-US" dirty="0">
              <a:solidFill>
                <a:srgbClr val="374151"/>
              </a:solidFill>
              <a:ea typeface="Calibri" panose="020F0502020204030204" pitchFamily="34" charset="0"/>
            </a:endParaRPr>
          </a:p>
          <a:p>
            <a:pPr algn="just"/>
            <a:r>
              <a:rPr lang="en-US" b="0" i="0" dirty="0">
                <a:solidFill>
                  <a:srgbClr val="374151"/>
                </a:solidFill>
                <a:effectLst/>
                <a:ea typeface="Calibri" panose="020F0502020204030204" pitchFamily="34" charset="0"/>
              </a:rPr>
              <a:t>Il programma di studi è stato inoltre progettato tenendo conto delle attuali sfide sul posto di lavoro. Il rapido passaggio alle piattaforme digitali e al lavoro a distanza, particolarmente accentuato dalla pandemia COVID-19, ha portato nuove sfide. I moduli sono stati concepiti per fornire ai dirigenti e agli educatori delle PMI le competenze e le conoscenze necessarie per affrontare questi cambiamenti in modo efficace, garantendo il benessere dei dipendenti e la produttività </a:t>
            </a:r>
            <a:r>
              <a:rPr lang="en-US" b="0" i="0" dirty="0" err="1">
                <a:solidFill>
                  <a:srgbClr val="374151"/>
                </a:solidFill>
                <a:effectLst/>
                <a:ea typeface="Calibri" panose="020F0502020204030204" pitchFamily="34" charset="0"/>
              </a:rPr>
              <a:t>dell'organizzazione</a:t>
            </a:r>
            <a:r>
              <a:rPr lang="en-US" b="0" i="0" dirty="0">
                <a:solidFill>
                  <a:srgbClr val="374151"/>
                </a:solidFill>
                <a:effectLst/>
                <a:ea typeface="Calibri" panose="020F0502020204030204" pitchFamily="34" charset="0"/>
              </a:rPr>
              <a:t>.</a:t>
            </a:r>
          </a:p>
          <a:p>
            <a:pPr algn="just"/>
            <a:endParaRPr lang="en-US" dirty="0">
              <a:solidFill>
                <a:srgbClr val="374151"/>
              </a:solidFill>
              <a:ea typeface="Calibri" panose="020F0502020204030204" pitchFamily="34" charset="0"/>
            </a:endParaRPr>
          </a:p>
          <a:p>
            <a:pPr algn="just"/>
            <a:r>
              <a:rPr lang="en-US" b="0" i="0" dirty="0">
                <a:solidFill>
                  <a:srgbClr val="374151"/>
                </a:solidFill>
                <a:effectLst/>
                <a:ea typeface="Calibri" panose="020F0502020204030204" pitchFamily="34" charset="0"/>
              </a:rPr>
              <a:t>Il programma di studi è pensato anche per responsabilizzare educatori e manager, che hanno un ruolo cruciale nel guidare il cambiamento </a:t>
            </a:r>
            <a:r>
              <a:rPr lang="en-US" b="0" i="0" dirty="0" err="1">
                <a:solidFill>
                  <a:srgbClr val="374151"/>
                </a:solidFill>
                <a:effectLst/>
                <a:ea typeface="Calibri" panose="020F0502020204030204" pitchFamily="34" charset="0"/>
              </a:rPr>
              <a:t>organizzativo</a:t>
            </a:r>
            <a:r>
              <a:rPr lang="en-US" b="0" i="0" dirty="0">
                <a:solidFill>
                  <a:srgbClr val="374151"/>
                </a:solidFill>
                <a:effectLst/>
                <a:ea typeface="Calibri" panose="020F0502020204030204" pitchFamily="34" charset="0"/>
              </a:rPr>
              <a:t>. Le risorse sono pensate per potenziare le loro competenze didattiche e manageriali, con un'attenzione particolare al benessere digitale. Ciò consente loro di agire come agenti di cambiamento positivo nelle loro PMI. Inoltre, il progetto affronta la notevole carenza di consapevolezza e di risorse disponibili sul benessere digitale, soprattutto per l'educazione degli adulti e le PMI. Offrendo libero accesso a materiali formativi completi, risponde alla pressante esigenza di una formazione accessibile e di qualità in questo settore essenziale.</a:t>
            </a:r>
          </a:p>
          <a:p>
            <a:pPr algn="just"/>
            <a:endParaRPr lang="en-US" b="0" i="0" dirty="0">
              <a:solidFill>
                <a:srgbClr val="374151"/>
              </a:solidFill>
              <a:effectLst/>
              <a:ea typeface="Calibri" panose="020F0502020204030204" pitchFamily="34" charset="0"/>
            </a:endParaRPr>
          </a:p>
          <a:p>
            <a:pPr algn="just"/>
            <a:r>
              <a:rPr lang="en-US" b="1" i="0" dirty="0">
                <a:solidFill>
                  <a:srgbClr val="374151"/>
                </a:solidFill>
                <a:effectLst/>
                <a:ea typeface="Calibri" panose="020F0502020204030204" pitchFamily="34" charset="0"/>
              </a:rPr>
              <a:t>Istruzioni generali </a:t>
            </a:r>
          </a:p>
          <a:p>
            <a:pPr algn="just"/>
            <a:r>
              <a:rPr lang="en-US" b="0" i="0" dirty="0">
                <a:solidFill>
                  <a:srgbClr val="374151"/>
                </a:solidFill>
                <a:effectLst/>
                <a:ea typeface="Calibri" panose="020F0502020204030204" pitchFamily="34" charset="0"/>
              </a:rPr>
              <a:t>Leggere attentamente questa guida prima di svolgere la formazione. Si consiglia di svolgere la formazione in aula, in modalità "flipped" o "blended":</a:t>
            </a:r>
          </a:p>
          <a:p>
            <a:pPr algn="just"/>
            <a:endParaRPr lang="en-US" b="0" i="0" dirty="0">
              <a:solidFill>
                <a:srgbClr val="374151"/>
              </a:solidFill>
              <a:effectLst/>
              <a:ea typeface="Calibri" panose="020F0502020204030204" pitchFamily="34" charset="0"/>
            </a:endParaRPr>
          </a:p>
          <a:p>
            <a:pPr marL="171450" indent="-171450" algn="just">
              <a:buFont typeface="Arial" panose="020B0604020202020204" pitchFamily="34" charset="0"/>
              <a:buChar char="•"/>
            </a:pPr>
            <a:r>
              <a:rPr lang="en-US" b="0" i="0" dirty="0">
                <a:solidFill>
                  <a:srgbClr val="374151"/>
                </a:solidFill>
                <a:effectLst/>
                <a:ea typeface="Calibri" panose="020F0502020204030204" pitchFamily="34" charset="0"/>
              </a:rPr>
              <a:t>Scaricare, rivedere e rivedere le risorse del corso per la formazione, se necessario. Prevedere un tempo di formazione adeguato per la sessione. </a:t>
            </a:r>
          </a:p>
          <a:p>
            <a:pPr marL="171450" indent="-171450" algn="just">
              <a:buFont typeface="Arial" panose="020B0604020202020204" pitchFamily="34" charset="0"/>
              <a:buChar char="•"/>
            </a:pPr>
            <a:r>
              <a:rPr lang="en-US" b="0" i="0" dirty="0" err="1">
                <a:solidFill>
                  <a:srgbClr val="374151"/>
                </a:solidFill>
                <a:effectLst/>
                <a:ea typeface="Calibri" panose="020F0502020204030204" pitchFamily="34" charset="0"/>
              </a:rPr>
              <a:t>Localizzare i </a:t>
            </a:r>
            <a:r>
              <a:rPr lang="en-US" b="0" i="0" dirty="0">
                <a:solidFill>
                  <a:srgbClr val="374151"/>
                </a:solidFill>
                <a:effectLst/>
                <a:ea typeface="Calibri" panose="020F0502020204030204" pitchFamily="34" charset="0"/>
              </a:rPr>
              <a:t>contenuti della formazione con casi di studio e informazioni sui supporti locali per gli studenti. </a:t>
            </a:r>
          </a:p>
          <a:p>
            <a:pPr marL="171450" indent="-171450" algn="just">
              <a:buFont typeface="Arial" panose="020B0604020202020204" pitchFamily="34" charset="0"/>
              <a:buChar char="•"/>
            </a:pPr>
            <a:r>
              <a:rPr lang="en-US" b="0" i="0" dirty="0">
                <a:solidFill>
                  <a:srgbClr val="374151"/>
                </a:solidFill>
                <a:effectLst/>
                <a:ea typeface="Calibri" panose="020F0502020204030204" pitchFamily="34" charset="0"/>
              </a:rPr>
              <a:t>Assicuratevi che ogni partecipante completi gli esercizi incorporati in ogni modulo: questi forniscono un prezioso apprendimento. </a:t>
            </a:r>
          </a:p>
          <a:p>
            <a:pPr marL="171450" indent="-171450" algn="just">
              <a:buFont typeface="Arial" panose="020B0604020202020204" pitchFamily="34" charset="0"/>
              <a:buChar char="•"/>
            </a:pPr>
            <a:r>
              <a:rPr lang="en-US" b="0" i="0" dirty="0">
                <a:solidFill>
                  <a:srgbClr val="374151"/>
                </a:solidFill>
                <a:effectLst/>
                <a:ea typeface="Calibri" panose="020F0502020204030204" pitchFamily="34" charset="0"/>
              </a:rPr>
              <a:t>Lasciare del tempo per la revisione degli esercizi e fornire un ciclo di feedback.</a:t>
            </a:r>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t>10</a:t>
            </a:fld>
            <a:endParaRPr lang="en-US" dirty="0"/>
          </a:p>
        </p:txBody>
      </p:sp>
      <p:pic>
        <p:nvPicPr>
          <p:cNvPr id="3" name="Picture 2">
            <a:extLst>
              <a:ext uri="{FF2B5EF4-FFF2-40B4-BE49-F238E27FC236}">
                <a16:creationId xmlns:a16="http://schemas.microsoft.com/office/drawing/2014/main" id="{7C84BA82-17C6-E81A-8A3E-589AAA3FBC89}"/>
              </a:ext>
            </a:extLst>
          </p:cNvPr>
          <p:cNvPicPr>
            <a:picLocks noChangeAspect="1"/>
          </p:cNvPicPr>
          <p:nvPr/>
        </p:nvPicPr>
        <p:blipFill>
          <a:blip r:embed="rId2"/>
          <a:stretch>
            <a:fillRect/>
          </a:stretch>
        </p:blipFill>
        <p:spPr>
          <a:xfrm>
            <a:off x="0" y="-76747"/>
            <a:ext cx="7559675" cy="4571256"/>
          </a:xfrm>
          <a:prstGeom prst="rect">
            <a:avLst/>
          </a:prstGeom>
        </p:spPr>
      </p:pic>
    </p:spTree>
    <p:extLst>
      <p:ext uri="{BB962C8B-B14F-4D97-AF65-F5344CB8AC3E}">
        <p14:creationId xmlns:p14="http://schemas.microsoft.com/office/powerpoint/2010/main" val="337437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CDFA02-469A-D340-A1EB-1137E124337C}"/>
              </a:ext>
            </a:extLst>
          </p:cNvPr>
          <p:cNvSpPr>
            <a:spLocks noGrp="1"/>
          </p:cNvSpPr>
          <p:nvPr>
            <p:ph type="body" sz="quarter" idx="30"/>
          </p:nvPr>
        </p:nvSpPr>
        <p:spPr>
          <a:xfrm>
            <a:off x="231989" y="4738768"/>
            <a:ext cx="7559675" cy="551923"/>
          </a:xfrm>
        </p:spPr>
        <p:txBody>
          <a:bodyPr/>
          <a:lstStyle/>
          <a:p>
            <a:r>
              <a:rPr lang="en-US" sz="2800" dirty="0"/>
              <a:t>Una nota sulle altre risorse di </a:t>
            </a:r>
            <a:r>
              <a:rPr lang="en-US" sz="2800" dirty="0" err="1"/>
              <a:t>DigiWorkWell</a:t>
            </a:r>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487171" y="5290691"/>
            <a:ext cx="6392095" cy="4422727"/>
          </a:xfrm>
        </p:spPr>
        <p:txBody>
          <a:bodyPr/>
          <a:lstStyle/>
          <a:p>
            <a:pPr algn="just"/>
            <a:r>
              <a:rPr lang="en-US" i="0" dirty="0">
                <a:solidFill>
                  <a:srgbClr val="374151"/>
                </a:solidFill>
                <a:effectLst/>
                <a:ea typeface="Calibri" panose="020F0502020204030204" pitchFamily="34" charset="0"/>
              </a:rPr>
              <a:t>Le risorse del progetto </a:t>
            </a:r>
            <a:r>
              <a:rPr lang="en-US" i="0" dirty="0" err="1">
                <a:solidFill>
                  <a:srgbClr val="374151"/>
                </a:solidFill>
                <a:effectLst/>
                <a:ea typeface="Calibri" panose="020F0502020204030204" pitchFamily="34" charset="0"/>
              </a:rPr>
              <a:t>DigiWorkWell </a:t>
            </a:r>
            <a:r>
              <a:rPr lang="en-US" i="0" dirty="0">
                <a:solidFill>
                  <a:srgbClr val="374151"/>
                </a:solidFill>
                <a:effectLst/>
                <a:ea typeface="Calibri" panose="020F0502020204030204" pitchFamily="34" charset="0"/>
              </a:rPr>
              <a:t>sono in tutto tre. Questa guida per il formatore fa riferimento al </a:t>
            </a:r>
            <a:r>
              <a:rPr lang="en-US" i="0" dirty="0" err="1">
                <a:solidFill>
                  <a:srgbClr val="374151"/>
                </a:solidFill>
                <a:effectLst/>
                <a:ea typeface="Calibri" panose="020F0502020204030204" pitchFamily="34" charset="0"/>
              </a:rPr>
              <a:t>programma di </a:t>
            </a:r>
            <a:r>
              <a:rPr lang="en-US" i="0" dirty="0">
                <a:solidFill>
                  <a:srgbClr val="374151"/>
                </a:solidFill>
                <a:effectLst/>
                <a:ea typeface="Calibri" panose="020F0502020204030204" pitchFamily="34" charset="0"/>
              </a:rPr>
              <a:t>formazione </a:t>
            </a:r>
            <a:r>
              <a:rPr lang="en-US" i="0" dirty="0" err="1">
                <a:solidFill>
                  <a:srgbClr val="374151"/>
                </a:solidFill>
                <a:effectLst/>
                <a:ea typeface="Calibri" panose="020F0502020204030204" pitchFamily="34" charset="0"/>
              </a:rPr>
              <a:t>DigiWorkWell</a:t>
            </a:r>
            <a:r>
              <a:rPr lang="en-US" i="0" dirty="0">
                <a:solidFill>
                  <a:srgbClr val="374151"/>
                </a:solidFill>
                <a:effectLst/>
                <a:ea typeface="Calibri" panose="020F0502020204030204" pitchFamily="34" charset="0"/>
              </a:rPr>
              <a:t>, che è l'ultima risorsa. Tuttavia, ci sono altre due risorse che il team </a:t>
            </a:r>
            <a:r>
              <a:rPr lang="en-US" i="0" dirty="0" err="1">
                <a:solidFill>
                  <a:srgbClr val="374151"/>
                </a:solidFill>
                <a:effectLst/>
                <a:ea typeface="Calibri" panose="020F0502020204030204" pitchFamily="34" charset="0"/>
              </a:rPr>
              <a:t>DigiWorkWell </a:t>
            </a:r>
            <a:r>
              <a:rPr lang="en-US" i="0" dirty="0">
                <a:solidFill>
                  <a:srgbClr val="374151"/>
                </a:solidFill>
                <a:effectLst/>
                <a:ea typeface="Calibri" panose="020F0502020204030204" pitchFamily="34" charset="0"/>
              </a:rPr>
              <a:t>raccomanda di utilizzare prima di utilizzare queste risorse come discente individuale.</a:t>
            </a:r>
          </a:p>
          <a:p>
            <a:pPr algn="just"/>
            <a:endParaRPr lang="en-US" dirty="0">
              <a:solidFill>
                <a:srgbClr val="374151"/>
              </a:solidFill>
              <a:ea typeface="Calibri" panose="020F0502020204030204" pitchFamily="34" charset="0"/>
            </a:endParaRPr>
          </a:p>
          <a:p>
            <a:pPr algn="just"/>
            <a:r>
              <a:rPr lang="en-US" sz="1200" b="1" i="0" dirty="0">
                <a:solidFill>
                  <a:srgbClr val="7654A2"/>
                </a:solidFill>
                <a:effectLst/>
                <a:ea typeface="Calibri" panose="020F0502020204030204" pitchFamily="34" charset="0"/>
              </a:rPr>
              <a:t>La guida </a:t>
            </a:r>
            <a:r>
              <a:rPr lang="en-US" sz="1200" b="1" i="0" dirty="0" err="1">
                <a:solidFill>
                  <a:srgbClr val="7654A2"/>
                </a:solidFill>
                <a:effectLst/>
                <a:ea typeface="Calibri" panose="020F0502020204030204" pitchFamily="34" charset="0"/>
              </a:rPr>
              <a:t>DigiWorkWell</a:t>
            </a:r>
            <a:r>
              <a:rPr lang="en-US" sz="1200" b="1" i="0" dirty="0">
                <a:solidFill>
                  <a:srgbClr val="7654A2"/>
                </a:solidFill>
                <a:effectLst/>
                <a:ea typeface="Calibri" panose="020F0502020204030204" pitchFamily="34" charset="0"/>
              </a:rPr>
              <a:t>:</a:t>
            </a:r>
          </a:p>
          <a:p>
            <a:pPr algn="just"/>
            <a:r>
              <a:rPr lang="en-US" i="0" dirty="0">
                <a:solidFill>
                  <a:srgbClr val="374151"/>
                </a:solidFill>
                <a:effectLst/>
                <a:ea typeface="Calibri" panose="020F0502020204030204" pitchFamily="34" charset="0"/>
              </a:rPr>
              <a:t>La </a:t>
            </a:r>
            <a:r>
              <a:rPr lang="en-US" dirty="0">
                <a:solidFill>
                  <a:srgbClr val="374151"/>
                </a:solidFill>
                <a:ea typeface="Calibri" panose="020F0502020204030204" pitchFamily="34" charset="0"/>
              </a:rPr>
              <a:t>Guida </a:t>
            </a:r>
            <a:r>
              <a:rPr lang="en-US" i="0" dirty="0" err="1">
                <a:solidFill>
                  <a:srgbClr val="374151"/>
                </a:solidFill>
                <a:effectLst/>
                <a:ea typeface="Calibri" panose="020F0502020204030204" pitchFamily="34" charset="0"/>
              </a:rPr>
              <a:t>DigiWorkWell </a:t>
            </a:r>
            <a:r>
              <a:rPr lang="en-US" i="0" dirty="0">
                <a:solidFill>
                  <a:srgbClr val="374151"/>
                </a:solidFill>
                <a:effectLst/>
                <a:ea typeface="Calibri" panose="020F0502020204030204" pitchFamily="34" charset="0"/>
              </a:rPr>
              <a:t>è una risorsa, sviluppata da ricercatori professionisti, orientata principalmente ai manager delle PMI e agli educatori aziendali che desiderano analizzare la struttura delle aziende per migliorare l'</a:t>
            </a:r>
            <a:r>
              <a:rPr lang="en-US" i="0" dirty="0" err="1">
                <a:solidFill>
                  <a:srgbClr val="374151"/>
                </a:solidFill>
                <a:effectLst/>
                <a:ea typeface="Calibri" panose="020F0502020204030204" pitchFamily="34" charset="0"/>
              </a:rPr>
              <a:t>organizzazione </a:t>
            </a:r>
            <a:r>
              <a:rPr lang="en-US" i="0" dirty="0">
                <a:solidFill>
                  <a:srgbClr val="374151"/>
                </a:solidFill>
                <a:effectLst/>
                <a:ea typeface="Calibri" panose="020F0502020204030204" pitchFamily="34" charset="0"/>
              </a:rPr>
              <a:t>e le procedure relative al lavoro a distanza.</a:t>
            </a:r>
          </a:p>
          <a:p>
            <a:pPr algn="just"/>
            <a:endParaRPr lang="en-US" dirty="0">
              <a:solidFill>
                <a:srgbClr val="374151"/>
              </a:solidFill>
              <a:ea typeface="Calibri" panose="020F0502020204030204" pitchFamily="34" charset="0"/>
            </a:endParaRPr>
          </a:p>
          <a:p>
            <a:pPr algn="just"/>
            <a:r>
              <a:rPr lang="en-US" i="0" dirty="0">
                <a:solidFill>
                  <a:srgbClr val="374151"/>
                </a:solidFill>
                <a:effectLst/>
                <a:ea typeface="Calibri" panose="020F0502020204030204" pitchFamily="34" charset="0"/>
              </a:rPr>
              <a:t>Questa guida </a:t>
            </a:r>
            <a:r>
              <a:rPr lang="en-US" i="0" dirty="0" err="1">
                <a:solidFill>
                  <a:srgbClr val="374151"/>
                </a:solidFill>
                <a:effectLst/>
                <a:ea typeface="Calibri" panose="020F0502020204030204" pitchFamily="34" charset="0"/>
              </a:rPr>
              <a:t>riassume l</a:t>
            </a:r>
            <a:r>
              <a:rPr lang="en-US" i="0" dirty="0">
                <a:solidFill>
                  <a:srgbClr val="374151"/>
                </a:solidFill>
                <a:effectLst/>
                <a:ea typeface="Calibri" panose="020F0502020204030204" pitchFamily="34" charset="0"/>
              </a:rPr>
              <a:t>'attuale comprensione del benessere digitale, del telelavoro, dei suoi benefici e dei suoi rischi e di come sia possibile </a:t>
            </a:r>
            <a:r>
              <a:rPr lang="en-US" i="0" dirty="0" err="1">
                <a:solidFill>
                  <a:srgbClr val="374151"/>
                </a:solidFill>
                <a:effectLst/>
                <a:ea typeface="Calibri" panose="020F0502020204030204" pitchFamily="34" charset="0"/>
              </a:rPr>
              <a:t>massimizzare </a:t>
            </a:r>
            <a:r>
              <a:rPr lang="en-US" i="0" dirty="0">
                <a:solidFill>
                  <a:srgbClr val="374151"/>
                </a:solidFill>
                <a:effectLst/>
                <a:ea typeface="Calibri" panose="020F0502020204030204" pitchFamily="34" charset="0"/>
              </a:rPr>
              <a:t>tali benefici e mitigare i rischi. Propone una serie di raccomandazioni per contribuire al raggiungimento di questo obiettivo ed è illustrata con casi di studio che presentano esempi di alcune delle principali problematiche che incidono sul benessere digitale sul posto di lavoro e di buone pratiche attuali.</a:t>
            </a:r>
          </a:p>
          <a:p>
            <a:pPr algn="just"/>
            <a:endParaRPr lang="en-US" dirty="0">
              <a:solidFill>
                <a:srgbClr val="374151"/>
              </a:solidFill>
              <a:ea typeface="Calibri" panose="020F0502020204030204" pitchFamily="34" charset="0"/>
            </a:endParaRPr>
          </a:p>
          <a:p>
            <a:pPr algn="just"/>
            <a:r>
              <a:rPr lang="en-US" i="0" dirty="0">
                <a:solidFill>
                  <a:srgbClr val="374151"/>
                </a:solidFill>
                <a:effectLst/>
                <a:ea typeface="Calibri" panose="020F0502020204030204" pitchFamily="34" charset="0"/>
              </a:rPr>
              <a:t>Raccomandiamo di consultare questa risorsa, in quanto mette in evidenza lo stato attuale delle PMI in Europa, gli aspetti su cui devono principalmente lavorare e le imprese che stanno facendo bene.</a:t>
            </a:r>
          </a:p>
          <a:p>
            <a:pPr algn="just"/>
            <a:br>
              <a:rPr lang="en-US" dirty="0">
                <a:solidFill>
                  <a:srgbClr val="374151"/>
                </a:solidFill>
                <a:ea typeface="Calibri" panose="020F0502020204030204" pitchFamily="34" charset="0"/>
              </a:rPr>
            </a:br>
            <a:r>
              <a:rPr lang="en-US" sz="1400" b="1" dirty="0">
                <a:solidFill>
                  <a:srgbClr val="7654A2"/>
                </a:solidFill>
                <a:ea typeface="Calibri" panose="020F0502020204030204" pitchFamily="34" charset="0"/>
                <a:hlinkClick r:id="rId2">
                  <a:extLst>
                    <a:ext uri="{A12FA001-AC4F-418D-AE19-62706E023703}">
                      <ahyp:hlinkClr xmlns:ahyp="http://schemas.microsoft.com/office/drawing/2018/hyperlinkcolor" val="tx"/>
                    </a:ext>
                  </a:extLst>
                </a:hlinkClick>
              </a:rPr>
              <a:t>Fare clic qui per un link alla Guida </a:t>
            </a:r>
            <a:r>
              <a:rPr lang="en-US" sz="1400" b="1" dirty="0" err="1">
                <a:solidFill>
                  <a:srgbClr val="7654A2"/>
                </a:solidFill>
                <a:ea typeface="Calibri" panose="020F0502020204030204" pitchFamily="34" charset="0"/>
                <a:hlinkClick r:id="rId2">
                  <a:extLst>
                    <a:ext uri="{A12FA001-AC4F-418D-AE19-62706E023703}">
                      <ahyp:hlinkClr xmlns:ahyp="http://schemas.microsoft.com/office/drawing/2018/hyperlinkcolor" val="tx"/>
                    </a:ext>
                  </a:extLst>
                </a:hlinkClick>
              </a:rPr>
              <a:t>DigiWorkWell</a:t>
            </a:r>
            <a:endParaRPr lang="en-US" sz="1400" b="1" i="0" dirty="0">
              <a:solidFill>
                <a:srgbClr val="7654A2"/>
              </a:solidFill>
              <a:effectLst/>
              <a:ea typeface="Calibri" panose="020F0502020204030204" pitchFamily="34" charset="0"/>
            </a:endParaRPr>
          </a:p>
          <a:p>
            <a:pPr algn="just"/>
            <a:endParaRPr lang="en-US" dirty="0">
              <a:solidFill>
                <a:srgbClr val="374151"/>
              </a:solidFill>
              <a:ea typeface="Calibri" panose="020F0502020204030204" pitchFamily="34" charset="0"/>
            </a:endParaRPr>
          </a:p>
          <a:p>
            <a:pPr algn="just"/>
            <a:r>
              <a:rPr lang="en-US" sz="1200" b="1" i="0" dirty="0">
                <a:solidFill>
                  <a:srgbClr val="7654A2"/>
                </a:solidFill>
                <a:effectLst/>
                <a:ea typeface="Calibri" panose="020F0502020204030204" pitchFamily="34" charset="0"/>
              </a:rPr>
              <a:t>Lo strumento del Check Up del benessere digitale:</a:t>
            </a:r>
          </a:p>
          <a:p>
            <a:pPr algn="just"/>
            <a:r>
              <a:rPr lang="en-US" i="0" dirty="0">
                <a:solidFill>
                  <a:srgbClr val="374151"/>
                </a:solidFill>
                <a:effectLst/>
                <a:ea typeface="Calibri" panose="020F0502020204030204" pitchFamily="34" charset="0"/>
              </a:rPr>
              <a:t>Lo strumento Digital Wellbeing Check Up è progettato per migliorare la capacità di un'</a:t>
            </a:r>
            <a:r>
              <a:rPr lang="en-US" i="0" dirty="0" err="1">
                <a:solidFill>
                  <a:srgbClr val="374151"/>
                </a:solidFill>
                <a:effectLst/>
                <a:ea typeface="Calibri" panose="020F0502020204030204" pitchFamily="34" charset="0"/>
              </a:rPr>
              <a:t>organizzazione di </a:t>
            </a:r>
            <a:r>
              <a:rPr lang="en-US" i="0" dirty="0">
                <a:solidFill>
                  <a:srgbClr val="374151"/>
                </a:solidFill>
                <a:effectLst/>
                <a:ea typeface="Calibri" panose="020F0502020204030204" pitchFamily="34" charset="0"/>
              </a:rPr>
              <a:t>gestire il benessere digitale dei propri dipendenti. Rivolto ai dirigenti delle PMI di tutta Europa, offre un nuovo approccio alla formazione nell'era digitale.</a:t>
            </a:r>
          </a:p>
          <a:p>
            <a:pPr algn="just"/>
            <a:endParaRPr lang="en-US" dirty="0">
              <a:solidFill>
                <a:srgbClr val="374151"/>
              </a:solidFill>
              <a:ea typeface="Calibri" panose="020F0502020204030204" pitchFamily="34" charset="0"/>
            </a:endParaRPr>
          </a:p>
          <a:p>
            <a:pPr algn="just"/>
            <a:r>
              <a:rPr lang="en-US" i="0" dirty="0">
                <a:solidFill>
                  <a:srgbClr val="374151"/>
                </a:solidFill>
                <a:effectLst/>
                <a:ea typeface="Calibri" panose="020F0502020204030204" pitchFamily="34" charset="0"/>
              </a:rPr>
              <a:t>Lo strumento comprende un quadro di riferimento chiaro e semplice per la comprensione del benessere digitale e fornisce un report </a:t>
            </a:r>
            <a:r>
              <a:rPr lang="en-US" i="0" dirty="0" err="1">
                <a:solidFill>
                  <a:srgbClr val="374151"/>
                </a:solidFill>
                <a:effectLst/>
                <a:ea typeface="Calibri" panose="020F0502020204030204" pitchFamily="34" charset="0"/>
              </a:rPr>
              <a:t>personalizzato </a:t>
            </a:r>
            <a:r>
              <a:rPr lang="en-US" i="0" dirty="0">
                <a:solidFill>
                  <a:srgbClr val="374151"/>
                </a:solidFill>
                <a:effectLst/>
                <a:ea typeface="Calibri" panose="020F0502020204030204" pitchFamily="34" charset="0"/>
              </a:rPr>
              <a:t>per le </a:t>
            </a:r>
            <a:r>
              <a:rPr lang="en-US" i="0" dirty="0" err="1">
                <a:solidFill>
                  <a:srgbClr val="374151"/>
                </a:solidFill>
                <a:effectLst/>
                <a:ea typeface="Calibri" panose="020F0502020204030204" pitchFamily="34" charset="0"/>
              </a:rPr>
              <a:t>organizzazioni</a:t>
            </a:r>
            <a:r>
              <a:rPr lang="en-US" i="0" dirty="0">
                <a:solidFill>
                  <a:srgbClr val="374151"/>
                </a:solidFill>
                <a:effectLst/>
                <a:ea typeface="Calibri" panose="020F0502020204030204" pitchFamily="34" charset="0"/>
              </a:rPr>
              <a:t>, delineando i loro punti di forza e di debolezza in quest'area. Offre inoltre raccomandazioni sui moduli di formazione su cui concentrarsi per rafforzare la gestione del benessere digitale. I contenuti, pensati specificamente per le PMI, sono stati sviluppati grazie a partnership collaborative e si basano su quadri riconosciuti dall'UE e dal Regno Unito, sottolineando l'impegno a promuovere il benessere sul posto di lavoro.</a:t>
            </a:r>
          </a:p>
          <a:p>
            <a:pPr algn="just"/>
            <a:br>
              <a:rPr lang="en-US" dirty="0">
                <a:solidFill>
                  <a:srgbClr val="374151"/>
                </a:solidFill>
                <a:ea typeface="Calibri" panose="020F0502020204030204" pitchFamily="34" charset="0"/>
              </a:rPr>
            </a:br>
            <a:r>
              <a:rPr lang="en-US" sz="1400" b="1" dirty="0">
                <a:solidFill>
                  <a:srgbClr val="7654A2"/>
                </a:solidFill>
                <a:ea typeface="Calibri" panose="020F0502020204030204" pitchFamily="34" charset="0"/>
                <a:hlinkClick r:id="rId3">
                  <a:extLst>
                    <a:ext uri="{A12FA001-AC4F-418D-AE19-62706E023703}">
                      <ahyp:hlinkClr xmlns:ahyp="http://schemas.microsoft.com/office/drawing/2018/hyperlinkcolor" val="tx"/>
                    </a:ext>
                  </a:extLst>
                </a:hlinkClick>
              </a:rPr>
              <a:t>Fare clic qui per visualizzare il link allo strumento di verifica del benessere digitale.</a:t>
            </a:r>
            <a:endParaRPr lang="en-US" b="1" i="0" dirty="0">
              <a:solidFill>
                <a:srgbClr val="7654A2"/>
              </a:solidFill>
              <a:effectLst/>
              <a:ea typeface="Calibri" panose="020F0502020204030204" pitchFamily="34" charset="0"/>
            </a:endParaRPr>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t>11</a:t>
            </a:fld>
            <a:endParaRPr lang="en-US" dirty="0"/>
          </a:p>
        </p:txBody>
      </p:sp>
      <p:pic>
        <p:nvPicPr>
          <p:cNvPr id="5" name="Picture 4">
            <a:extLst>
              <a:ext uri="{FF2B5EF4-FFF2-40B4-BE49-F238E27FC236}">
                <a16:creationId xmlns:a16="http://schemas.microsoft.com/office/drawing/2014/main" id="{2AF3527E-D6FA-3180-89DD-590E53BDBF92}"/>
              </a:ext>
            </a:extLst>
          </p:cNvPr>
          <p:cNvPicPr>
            <a:picLocks noChangeAspect="1"/>
          </p:cNvPicPr>
          <p:nvPr/>
        </p:nvPicPr>
        <p:blipFill>
          <a:blip r:embed="rId4"/>
          <a:stretch>
            <a:fillRect/>
          </a:stretch>
        </p:blipFill>
        <p:spPr>
          <a:xfrm>
            <a:off x="0" y="-34421"/>
            <a:ext cx="7559675" cy="4683913"/>
          </a:xfrm>
          <a:prstGeom prst="rect">
            <a:avLst/>
          </a:prstGeom>
        </p:spPr>
      </p:pic>
    </p:spTree>
    <p:extLst>
      <p:ext uri="{BB962C8B-B14F-4D97-AF65-F5344CB8AC3E}">
        <p14:creationId xmlns:p14="http://schemas.microsoft.com/office/powerpoint/2010/main" val="504519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04</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a:xfrm>
            <a:off x="383722" y="746271"/>
            <a:ext cx="2635807" cy="954513"/>
          </a:xfrm>
        </p:spPr>
        <p:txBody>
          <a:bodyPr/>
          <a:lstStyle/>
          <a:p>
            <a:r>
              <a:rPr lang="en-US" dirty="0"/>
              <a:t>SEZIONE</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a:solidFill>
                  <a:schemeClr val="tx1"/>
                </a:solidFill>
              </a:rPr>
              <a:t>OPZIONI DI FORMAZIONE</a:t>
            </a:r>
          </a:p>
        </p:txBody>
      </p:sp>
      <p:pic>
        <p:nvPicPr>
          <p:cNvPr id="6" name="Picture Placeholder 5">
            <a:extLst>
              <a:ext uri="{FF2B5EF4-FFF2-40B4-BE49-F238E27FC236}">
                <a16:creationId xmlns:a16="http://schemas.microsoft.com/office/drawing/2014/main" id="{7646C93D-4F6E-DE92-2388-DC8AD4FF63DA}"/>
              </a:ext>
            </a:extLst>
          </p:cNvPr>
          <p:cNvPicPr>
            <a:picLocks noGrp="1" noChangeAspect="1"/>
          </p:cNvPicPr>
          <p:nvPr>
            <p:ph type="pic" sz="quarter" idx="16"/>
          </p:nvPr>
        </p:nvPicPr>
        <p:blipFill>
          <a:blip r:embed="rId2"/>
          <a:srcRect l="1064" r="1064"/>
          <a:stretch>
            <a:fillRect/>
          </a:stretch>
        </p:blipFill>
        <p:spPr/>
      </p:pic>
    </p:spTree>
    <p:extLst>
      <p:ext uri="{BB962C8B-B14F-4D97-AF65-F5344CB8AC3E}">
        <p14:creationId xmlns:p14="http://schemas.microsoft.com/office/powerpoint/2010/main" val="1080694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352926" y="4350245"/>
            <a:ext cx="6500273" cy="743603"/>
          </a:xfrm>
        </p:spPr>
        <p:txBody>
          <a:bodyPr/>
          <a:lstStyle/>
          <a:p>
            <a:r>
              <a:rPr lang="en-US" dirty="0"/>
              <a:t>Opzioni di erogazione della formazione</a:t>
            </a:r>
          </a:p>
          <a:p>
            <a:endParaRPr lang="en-US" dirty="0"/>
          </a:p>
        </p:txBody>
      </p:sp>
      <p:sp>
        <p:nvSpPr>
          <p:cNvPr id="4" name="Text Placeholder 3">
            <a:extLst>
              <a:ext uri="{FF2B5EF4-FFF2-40B4-BE49-F238E27FC236}">
                <a16:creationId xmlns:a16="http://schemas.microsoft.com/office/drawing/2014/main" id="{CD2A2E28-019B-E44C-B8DD-DB3551F427B3}"/>
              </a:ext>
            </a:extLst>
          </p:cNvPr>
          <p:cNvSpPr>
            <a:spLocks noGrp="1"/>
          </p:cNvSpPr>
          <p:nvPr>
            <p:ph type="body" sz="quarter" idx="48"/>
          </p:nvPr>
        </p:nvSpPr>
        <p:spPr>
          <a:xfrm>
            <a:off x="425123" y="5046146"/>
            <a:ext cx="6500272" cy="1103637"/>
          </a:xfrm>
        </p:spPr>
        <p:txBody>
          <a:bodyPr numCol="1"/>
          <a:lstStyle/>
          <a:p>
            <a:r>
              <a:rPr lang="en-US" b="1" dirty="0"/>
              <a:t>Formazione in aula e strumenti necessari</a:t>
            </a:r>
          </a:p>
          <a:p>
            <a:r>
              <a:rPr lang="en-US" dirty="0"/>
              <a:t>La formazione in aula rimane una delle tecniche di formazione più diffuse per lo sviluppo delle capacità. In genere, si tratta di una formazione faccia a faccia incentrata su un </a:t>
            </a:r>
            <a:r>
              <a:rPr lang="en-US" dirty="0" err="1"/>
              <a:t>istruttore</a:t>
            </a:r>
            <a:r>
              <a:rPr lang="en-US" dirty="0"/>
              <a:t>, che si svolge in un luogo e in un tempo prestabiliti.  Vorremmo incoraggiare che questa formazione sia radicata nell'apprendimento di gruppo. L'impatto può essere ottenuto incoraggiando i lavoratori a lavorare in gruppo per portare avanti la formazione. Per questo tipo di formazione, forniamo le seguenti raccomandazioni:</a:t>
            </a:r>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t>13</a:t>
            </a:fld>
            <a:endParaRPr lang="en-US" dirty="0"/>
          </a:p>
        </p:txBody>
      </p:sp>
      <p:graphicFrame>
        <p:nvGraphicFramePr>
          <p:cNvPr id="9" name="Table 8">
            <a:extLst>
              <a:ext uri="{FF2B5EF4-FFF2-40B4-BE49-F238E27FC236}">
                <a16:creationId xmlns:a16="http://schemas.microsoft.com/office/drawing/2014/main" id="{DB260A82-F040-5231-982A-84FB819FE469}"/>
              </a:ext>
            </a:extLst>
          </p:cNvPr>
          <p:cNvGraphicFramePr>
            <a:graphicFrameLocks noGrp="1"/>
          </p:cNvGraphicFramePr>
          <p:nvPr>
            <p:extLst>
              <p:ext uri="{D42A27DB-BD31-4B8C-83A1-F6EECF244321}">
                <p14:modId xmlns:p14="http://schemas.microsoft.com/office/powerpoint/2010/main" val="3236976186"/>
              </p:ext>
            </p:extLst>
          </p:nvPr>
        </p:nvGraphicFramePr>
        <p:xfrm>
          <a:off x="284446" y="6396106"/>
          <a:ext cx="6781626" cy="3998054"/>
        </p:xfrm>
        <a:graphic>
          <a:graphicData uri="http://schemas.openxmlformats.org/drawingml/2006/table">
            <a:tbl>
              <a:tblPr firstRow="1" bandRow="1">
                <a:tableStyleId>{7DF18680-E054-41AD-8BC1-D1AEF772440D}</a:tableStyleId>
              </a:tblPr>
              <a:tblGrid>
                <a:gridCol w="1698199">
                  <a:extLst>
                    <a:ext uri="{9D8B030D-6E8A-4147-A177-3AD203B41FA5}">
                      <a16:colId xmlns:a16="http://schemas.microsoft.com/office/drawing/2014/main" val="633302428"/>
                    </a:ext>
                  </a:extLst>
                </a:gridCol>
                <a:gridCol w="2822885">
                  <a:extLst>
                    <a:ext uri="{9D8B030D-6E8A-4147-A177-3AD203B41FA5}">
                      <a16:colId xmlns:a16="http://schemas.microsoft.com/office/drawing/2014/main" val="2010326095"/>
                    </a:ext>
                  </a:extLst>
                </a:gridCol>
                <a:gridCol w="2260542">
                  <a:extLst>
                    <a:ext uri="{9D8B030D-6E8A-4147-A177-3AD203B41FA5}">
                      <a16:colId xmlns:a16="http://schemas.microsoft.com/office/drawing/2014/main" val="866955543"/>
                    </a:ext>
                  </a:extLst>
                </a:gridCol>
              </a:tblGrid>
              <a:tr h="1163414">
                <a:tc>
                  <a:txBody>
                    <a:bodyPr/>
                    <a:lstStyle/>
                    <a:p>
                      <a:pPr algn="ctr"/>
                      <a:r>
                        <a:rPr lang="en-IE" sz="2000" dirty="0">
                          <a:latin typeface="Calibri" panose="020F0502020204030204" pitchFamily="34" charset="0"/>
                          <a:ea typeface="Calibri" panose="020F0502020204030204" pitchFamily="34" charset="0"/>
                          <a:cs typeface="Calibri" panose="020F0502020204030204" pitchFamily="34" charset="0"/>
                        </a:rPr>
                        <a:t>Strumento d'aula</a:t>
                      </a:r>
                    </a:p>
                    <a:p>
                      <a:endParaRPr lang="en-IE" sz="20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Uso consigliato in classe</a:t>
                      </a:r>
                    </a:p>
                    <a:p>
                      <a:endParaRPr lang="en-IE" sz="20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ctr" defTabSz="2072941" rtl="0" eaLnBrk="1" fontAlgn="auto" latinLnBrk="0" hangingPunct="1">
                        <a:lnSpc>
                          <a:spcPct val="100000"/>
                        </a:lnSpc>
                        <a:spcBef>
                          <a:spcPts val="0"/>
                        </a:spcBef>
                        <a:spcAft>
                          <a:spcPts val="0"/>
                        </a:spcAft>
                        <a:buClrTx/>
                        <a:buSzTx/>
                        <a:buFontTx/>
                        <a:buNone/>
                        <a:tabLst/>
                        <a:defRPr/>
                      </a:pPr>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Risorse aggiuntive necessarie</a:t>
                      </a:r>
                    </a:p>
                    <a:p>
                      <a:endParaRPr lang="en-IE" sz="20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3562290"/>
                  </a:ext>
                </a:extLst>
              </a:tr>
              <a:tr h="633113">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Presentazione PowerPoint ©</a:t>
                      </a:r>
                    </a:p>
                  </a:txBody>
                  <a:tcPr/>
                </a:tc>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I materiali formativi sono sviluppati in PowerPoint. Forniamo 6 maschere PowerPoint "pronte per l'uso" che possono essere adattate alle vostre priorità e circostanze. Suggeriamo di visualizzarle su un grande schermo per la presentazione in aula.</a:t>
                      </a:r>
                    </a:p>
                  </a:txBody>
                  <a:tcPr/>
                </a:tc>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Computer portatile</a:t>
                      </a:r>
                    </a:p>
                    <a:p>
                      <a:pPr algn="ctr"/>
                      <a:r>
                        <a:rPr lang="en-IE" sz="1200" dirty="0">
                          <a:latin typeface="Calibri" panose="020F0502020204030204" pitchFamily="34" charset="0"/>
                          <a:ea typeface="Calibri" panose="020F0502020204030204" pitchFamily="34" charset="0"/>
                          <a:cs typeface="Calibri" panose="020F0502020204030204" pitchFamily="34" charset="0"/>
                        </a:rPr>
                        <a:t>Proiettore</a:t>
                      </a:r>
                    </a:p>
                    <a:p>
                      <a:pPr algn="ctr"/>
                      <a:r>
                        <a:rPr lang="en-IE" sz="1200" dirty="0">
                          <a:latin typeface="Calibri" panose="020F0502020204030204" pitchFamily="34" charset="0"/>
                          <a:ea typeface="Calibri" panose="020F0502020204030204" pitchFamily="34" charset="0"/>
                          <a:cs typeface="Calibri" panose="020F0502020204030204" pitchFamily="34" charset="0"/>
                        </a:rPr>
                        <a:t>Grande schermo / parete</a:t>
                      </a:r>
                    </a:p>
                  </a:txBody>
                  <a:tcPr/>
                </a:tc>
                <a:extLst>
                  <a:ext uri="{0D108BD9-81ED-4DB2-BD59-A6C34878D82A}">
                    <a16:rowId xmlns:a16="http://schemas.microsoft.com/office/drawing/2014/main" val="4195139554"/>
                  </a:ext>
                </a:extLst>
              </a:tr>
              <a:tr h="633113">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Video</a:t>
                      </a:r>
                    </a:p>
                  </a:txBody>
                  <a:tcPr/>
                </a:tc>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I video vengono utilizzati per spiegare alcune sezioni del contenuto della formazione e per presentare casi di studio da discutere.</a:t>
                      </a:r>
                    </a:p>
                  </a:txBody>
                  <a:tcPr/>
                </a:tc>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Sistema audio / sonoro</a:t>
                      </a:r>
                    </a:p>
                  </a:txBody>
                  <a:tcPr/>
                </a:tc>
                <a:extLst>
                  <a:ext uri="{0D108BD9-81ED-4DB2-BD59-A6C34878D82A}">
                    <a16:rowId xmlns:a16="http://schemas.microsoft.com/office/drawing/2014/main" val="1744185782"/>
                  </a:ext>
                </a:extLst>
              </a:tr>
              <a:tr h="633113">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Lavagna o lavagna a fogli mobili</a:t>
                      </a:r>
                    </a:p>
                  </a:txBody>
                  <a:tcPr/>
                </a:tc>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Invitate gli studenti a scrivere sulla lavagna o chiedete loro un feedback che voi scriverete sulla lavagna.</a:t>
                      </a:r>
                    </a:p>
                  </a:txBody>
                  <a:tcPr/>
                </a:tc>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Penne / pennarelli</a:t>
                      </a:r>
                    </a:p>
                  </a:txBody>
                  <a:tcPr/>
                </a:tc>
                <a:extLst>
                  <a:ext uri="{0D108BD9-81ED-4DB2-BD59-A6C34878D82A}">
                    <a16:rowId xmlns:a16="http://schemas.microsoft.com/office/drawing/2014/main" val="2370966508"/>
                  </a:ext>
                </a:extLst>
              </a:tr>
            </a:tbl>
          </a:graphicData>
        </a:graphic>
      </p:graphicFrame>
      <p:pic>
        <p:nvPicPr>
          <p:cNvPr id="2050" name="Picture 2" descr="Christina Morillo">
            <a:extLst>
              <a:ext uri="{FF2B5EF4-FFF2-40B4-BE49-F238E27FC236}">
                <a16:creationId xmlns:a16="http://schemas.microsoft.com/office/drawing/2014/main" id="{1B1BACD2-C427-BCF0-E8B6-30F79D7AD0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160"/>
          <a:stretch/>
        </p:blipFill>
        <p:spPr bwMode="auto">
          <a:xfrm>
            <a:off x="-1" y="1"/>
            <a:ext cx="7492153" cy="4295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299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a:t>Opzioni di erogazione della formazione</a:t>
            </a:r>
          </a:p>
          <a:p>
            <a:endParaRPr lang="en-US" dirty="0"/>
          </a:p>
        </p:txBody>
      </p:sp>
      <p:sp>
        <p:nvSpPr>
          <p:cNvPr id="4" name="Text Placeholder 3">
            <a:extLst>
              <a:ext uri="{FF2B5EF4-FFF2-40B4-BE49-F238E27FC236}">
                <a16:creationId xmlns:a16="http://schemas.microsoft.com/office/drawing/2014/main" id="{CD2A2E28-019B-E44C-B8DD-DB3551F427B3}"/>
              </a:ext>
            </a:extLst>
          </p:cNvPr>
          <p:cNvSpPr>
            <a:spLocks noGrp="1"/>
          </p:cNvSpPr>
          <p:nvPr>
            <p:ph type="body" sz="quarter" idx="48"/>
          </p:nvPr>
        </p:nvSpPr>
        <p:spPr>
          <a:xfrm>
            <a:off x="284446" y="940309"/>
            <a:ext cx="6500272" cy="1103637"/>
          </a:xfrm>
        </p:spPr>
        <p:txBody>
          <a:bodyPr numCol="1"/>
          <a:lstStyle/>
          <a:p>
            <a:r>
              <a:rPr lang="en-US" sz="1200" b="1" dirty="0">
                <a:solidFill>
                  <a:srgbClr val="7654A2"/>
                </a:solidFill>
              </a:rPr>
              <a:t>Meccanismi di consegna suggeriti:</a:t>
            </a:r>
            <a:endParaRPr lang="en-US" b="1" dirty="0">
              <a:solidFill>
                <a:srgbClr val="7654A2"/>
              </a:solidFill>
            </a:endParaRPr>
          </a:p>
          <a:p>
            <a:r>
              <a:rPr lang="en-US" b="1" dirty="0"/>
              <a:t>Discussioni in piccoli gruppi: </a:t>
            </a:r>
            <a:r>
              <a:rPr lang="en-US" dirty="0"/>
              <a:t>Suddividete i partecipanti in gruppi più piccoli e date loro dei casi di studio tratti dalle risorse o dalle situazioni lavorative da discutere o risolvere. Questo permette di trasferire le conoscenze tra i partecipanti.</a:t>
            </a:r>
          </a:p>
          <a:p>
            <a:endParaRPr lang="en-US" dirty="0"/>
          </a:p>
          <a:p>
            <a:r>
              <a:rPr lang="en-US" b="1" dirty="0"/>
              <a:t>Sessioni di domande e risposte: </a:t>
            </a:r>
            <a:r>
              <a:rPr lang="en-US" dirty="0"/>
              <a:t>Le sessioni informali di domande e risposte sono più efficaci in piccoli gruppi e per aggiornare le competenze piuttosto che per insegnarne di nuove. Dovrebbero essere utilizzate frequentemente durante l'erogazione del corso.</a:t>
            </a:r>
          </a:p>
          <a:p>
            <a:endParaRPr lang="en-US" dirty="0"/>
          </a:p>
          <a:p>
            <a:r>
              <a:rPr lang="en-US" b="1" dirty="0"/>
              <a:t>Multimedia: </a:t>
            </a:r>
            <a:r>
              <a:rPr lang="en-US" dirty="0"/>
              <a:t>I materiali formativi multimediali tendono a essere più proattivi e impegnativi e, quindi, più stimolanti per la mente degli adulti. I formatori devono assicurarsi che tutti gli strumenti incorporati siano utilizzati al massimo delle loro potenzialità.</a:t>
            </a:r>
          </a:p>
          <a:p>
            <a:endParaRPr lang="en-US" dirty="0"/>
          </a:p>
          <a:p>
            <a:r>
              <a:rPr lang="en-US" b="1" dirty="0"/>
              <a:t>Strumenti interattivi: </a:t>
            </a:r>
            <a:r>
              <a:rPr lang="en-US" dirty="0"/>
              <a:t>Il coinvolgimento degli studenti può essere facilmente ottenuto utilizzando strumenti interattivi. Un esempio di strumento gratuito è Kahoot! che è una piattaforma di apprendimento basata su giochi e quiz utilizzata in classe, in ufficio e in contesti sociali. È possibile creare un quiz a cui gli studenti possono rispondere dai loro telefoni/tablet/computer. È possibile ottenere feedback e risultati immediati.</a:t>
            </a:r>
          </a:p>
          <a:p>
            <a:endParaRPr lang="en-US" dirty="0"/>
          </a:p>
          <a:p>
            <a:r>
              <a:rPr lang="en-US" sz="1200" b="1" dirty="0">
                <a:solidFill>
                  <a:srgbClr val="7654A2"/>
                </a:solidFill>
              </a:rPr>
              <a:t>Altre metodologie di insegnamento:</a:t>
            </a:r>
          </a:p>
          <a:p>
            <a:r>
              <a:rPr lang="en-US" b="1" dirty="0"/>
              <a:t>Flipped Classroom </a:t>
            </a:r>
            <a:r>
              <a:rPr lang="en-US" dirty="0"/>
              <a:t>- In una flipped classroom gli studenti studiano il contenuto del modulo prima della lezione, concentrandosi su esercizi e compiti in classe. Il trasferimento delle conoscenze in classe lascia il posto all'istruzione online al di fuori della classe. In questo modo si crea più spazio per esercitarsi in classe, per fornire ulteriori spiegazioni quando necessario e si offre la possibilità di approfondire i materiali durante le ore di lezione.</a:t>
            </a:r>
          </a:p>
          <a:p>
            <a:endParaRPr lang="en-US" dirty="0"/>
          </a:p>
          <a:p>
            <a:r>
              <a:rPr lang="en-US" b="1" dirty="0"/>
              <a:t>Apprendimento misto </a:t>
            </a:r>
            <a:r>
              <a:rPr lang="en-US" dirty="0"/>
              <a:t>- Combina i media digitali online con i metodi tradizionali in classe. Richiede la presenza fisica di insegnante e discente, con qualche elemento di controllo da parte del discente su tempo, luogo, percorso o ritmo. Gli studenti frequentano un'aula con la presenza di un formatore, con pratiche d'aula faccia a faccia combinate con attività mediate dal computer per quanto riguarda i contenuti e la consegna.</a:t>
            </a:r>
          </a:p>
          <a:p>
            <a:endParaRPr lang="en-US" dirty="0"/>
          </a:p>
          <a:p>
            <a:r>
              <a:rPr lang="en-US" b="1" dirty="0"/>
              <a:t>Apprendimento collaborativo/da pari a pari </a:t>
            </a:r>
            <a:r>
              <a:rPr lang="en-US" dirty="0"/>
              <a:t>- È un approccio educativo all'insegnamento e all'apprendimento che coinvolge gruppi di studenti che lavorano insieme. Un esempio per stimolare l'apprendimento collaborativo e peer-to-peer è la Peer review: I pari in classe sono riuniti per valutare congiuntamente il lavoro di una o più persone con competenze simili a quelle dei produttori del lavoro. I pari non solo valutano le prestazioni degli altri, ma condividono anche le loro esperienze e il loro know-how.</a:t>
            </a:r>
          </a:p>
          <a:p>
            <a:endParaRPr lang="en-US" dirty="0"/>
          </a:p>
          <a:p>
            <a:r>
              <a:rPr lang="en-US" dirty="0"/>
              <a:t>Se la formazione in aula non è possibile nel vostro luogo di lavoro, abbiamo sviluppato le risorse per essere utilizzate sia come risorsa per l'apprendimento in gruppo, sia per l'apprendimento in solitaria. Se l'apprendimento in gruppo non è possibile, consigliamo di seguire le risorse con il proprio ritmo.</a:t>
            </a:r>
          </a:p>
          <a:p>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t>14</a:t>
            </a:fld>
            <a:endParaRPr lang="en-US" dirty="0"/>
          </a:p>
        </p:txBody>
      </p:sp>
      <p:pic>
        <p:nvPicPr>
          <p:cNvPr id="3" name="Picture 2">
            <a:extLst>
              <a:ext uri="{FF2B5EF4-FFF2-40B4-BE49-F238E27FC236}">
                <a16:creationId xmlns:a16="http://schemas.microsoft.com/office/drawing/2014/main" id="{3B91213A-B0FE-FDDC-7599-CE48E4C16A44}"/>
              </a:ext>
            </a:extLst>
          </p:cNvPr>
          <p:cNvPicPr>
            <a:picLocks noChangeAspect="1"/>
          </p:cNvPicPr>
          <p:nvPr/>
        </p:nvPicPr>
        <p:blipFill>
          <a:blip r:embed="rId2"/>
          <a:stretch>
            <a:fillRect/>
          </a:stretch>
        </p:blipFill>
        <p:spPr>
          <a:xfrm>
            <a:off x="1024744" y="7795647"/>
            <a:ext cx="5019675" cy="2787248"/>
          </a:xfrm>
          <a:prstGeom prst="rect">
            <a:avLst/>
          </a:prstGeom>
        </p:spPr>
      </p:pic>
    </p:spTree>
    <p:extLst>
      <p:ext uri="{BB962C8B-B14F-4D97-AF65-F5344CB8AC3E}">
        <p14:creationId xmlns:p14="http://schemas.microsoft.com/office/powerpoint/2010/main" val="1330732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a:t>Di cosa trattano i moduli?</a:t>
            </a:r>
          </a:p>
          <a:p>
            <a:endParaRPr lang="en-US" dirty="0"/>
          </a:p>
        </p:txBody>
      </p:sp>
      <p:sp>
        <p:nvSpPr>
          <p:cNvPr id="4" name="Text Placeholder 3">
            <a:extLst>
              <a:ext uri="{FF2B5EF4-FFF2-40B4-BE49-F238E27FC236}">
                <a16:creationId xmlns:a16="http://schemas.microsoft.com/office/drawing/2014/main" id="{CD2A2E28-019B-E44C-B8DD-DB3551F427B3}"/>
              </a:ext>
            </a:extLst>
          </p:cNvPr>
          <p:cNvSpPr>
            <a:spLocks noGrp="1"/>
          </p:cNvSpPr>
          <p:nvPr>
            <p:ph type="body" sz="quarter" idx="48"/>
          </p:nvPr>
        </p:nvSpPr>
        <p:spPr>
          <a:xfrm>
            <a:off x="284446" y="1219278"/>
            <a:ext cx="6500272" cy="1103637"/>
          </a:xfrm>
        </p:spPr>
        <p:txBody>
          <a:bodyPr numCol="1"/>
          <a:lstStyle/>
          <a:p>
            <a:r>
              <a:rPr lang="en-US" sz="1600" b="1" dirty="0">
                <a:solidFill>
                  <a:schemeClr val="bg1"/>
                </a:solidFill>
                <a:highlight>
                  <a:srgbClr val="B79974"/>
                </a:highlight>
              </a:rPr>
              <a:t>Modulo 1: Introduzione al lavoro digitale e al benessere digitale</a:t>
            </a:r>
          </a:p>
          <a:p>
            <a:r>
              <a:rPr lang="en-US" sz="1200" dirty="0"/>
              <a:t>Nel modulo Digital Working, gli studenti esploreranno il concetto di lavoro digitale, comprenderanno cosa comporta il benessere digitale e la sua importanza, ed esamineranno gli effetti dell'uso della tecnologia sul benessere. Inoltre, il modulo affronta i vantaggi del lavoro digitale, compresa un'analisi del telelavoro e dei suoi vantaggi per le aziende. </a:t>
            </a:r>
          </a:p>
          <a:p>
            <a:endParaRPr lang="en-US" sz="1200" b="1" dirty="0">
              <a:solidFill>
                <a:schemeClr val="bg1"/>
              </a:solidFill>
              <a:highlight>
                <a:srgbClr val="7654A2"/>
              </a:highlight>
            </a:endParaRPr>
          </a:p>
          <a:p>
            <a:r>
              <a:rPr lang="en-US" sz="1600" b="1" dirty="0">
                <a:solidFill>
                  <a:schemeClr val="bg1"/>
                </a:solidFill>
                <a:highlight>
                  <a:srgbClr val="7654A2"/>
                </a:highlight>
              </a:rPr>
              <a:t>Modulo 2: Comunicazione digitale</a:t>
            </a:r>
          </a:p>
          <a:p>
            <a:r>
              <a:rPr lang="en-US" sz="1200" dirty="0"/>
              <a:t>Il modulo sulla comunicazione digitale tratta l'importanza di una comunicazione digitale efficace nelle aziende, compresi i piani di sessione e i vantaggi. Vengono analizzate le caratteristiche del lavoro di alta qualità, l'importanza delle interazioni sociali digitali per il benessere dei dipendenti remoti, le varie piattaforme di conferenza virtuale, la creazione di reti di supporto per i lavoratori remoti e un caso di studio sulle pratiche di lavoro remoto di un'azienda spagnola durante il COVID-19.</a:t>
            </a:r>
          </a:p>
          <a:p>
            <a:endParaRPr lang="en-US" sz="1200" dirty="0"/>
          </a:p>
          <a:p>
            <a:r>
              <a:rPr lang="en-US" sz="1600" b="1" dirty="0">
                <a:solidFill>
                  <a:schemeClr val="bg1"/>
                </a:solidFill>
                <a:highlight>
                  <a:srgbClr val="B79974"/>
                </a:highlight>
              </a:rPr>
              <a:t>Modulo 3: Salute fisica digitale</a:t>
            </a:r>
          </a:p>
          <a:p>
            <a:r>
              <a:rPr lang="en-US" sz="1200" dirty="0"/>
              <a:t>In questo modulo imparerete a </a:t>
            </a:r>
            <a:r>
              <a:rPr lang="en-US" sz="1200" dirty="0" err="1"/>
              <a:t>familiarizzare </a:t>
            </a:r>
            <a:r>
              <a:rPr lang="en-US" sz="1200" dirty="0"/>
              <a:t>con i potenziali rischi del lavoro al computer e vi fornirà strategie efficaci per </a:t>
            </a:r>
            <a:r>
              <a:rPr lang="en-US" sz="1200" dirty="0" err="1"/>
              <a:t>ridurli al minimo</a:t>
            </a:r>
            <a:r>
              <a:rPr lang="en-US" sz="1200" dirty="0"/>
              <a:t>. Inoltre, imparerete modi semplici ma efficaci per mantenere il vostro benessere fisico mentre lavorate in un ambiente d'ufficio.</a:t>
            </a:r>
          </a:p>
          <a:p>
            <a:endParaRPr lang="en-US" sz="1200" b="1" dirty="0">
              <a:solidFill>
                <a:schemeClr val="bg1"/>
              </a:solidFill>
              <a:highlight>
                <a:srgbClr val="7654A2"/>
              </a:highlight>
            </a:endParaRPr>
          </a:p>
          <a:p>
            <a:r>
              <a:rPr lang="en-US" sz="1600" b="1" dirty="0">
                <a:solidFill>
                  <a:schemeClr val="bg1"/>
                </a:solidFill>
                <a:highlight>
                  <a:srgbClr val="7654A2"/>
                </a:highlight>
              </a:rPr>
              <a:t>Modulo 4: Benessere mentale </a:t>
            </a:r>
          </a:p>
          <a:p>
            <a:r>
              <a:rPr lang="en-US" sz="1200" dirty="0"/>
              <a:t>In questo modulo imparerete a conoscere l'importanza della salute mentale sul posto di lavoro e come questa possa influire sulle prestazioni dei dipendenti, a comprendere il sovraccarico digitale e a individuare le strategie per gestirlo. Imparerete inoltre a riflettere sul vostro rapporto con i dispositivi digitali attraverso uno strumento di valutazione del benessere digitale.</a:t>
            </a:r>
          </a:p>
          <a:p>
            <a:endParaRPr lang="en-US" sz="1200" b="1" dirty="0">
              <a:solidFill>
                <a:schemeClr val="bg1"/>
              </a:solidFill>
              <a:highlight>
                <a:srgbClr val="B79974"/>
              </a:highlight>
            </a:endParaRPr>
          </a:p>
          <a:p>
            <a:r>
              <a:rPr lang="en-US" sz="1600" b="1" dirty="0">
                <a:solidFill>
                  <a:schemeClr val="bg1"/>
                </a:solidFill>
                <a:highlight>
                  <a:srgbClr val="B79974"/>
                </a:highlight>
              </a:rPr>
              <a:t>Modulo 5: Gestione di una forza lavoro digitale</a:t>
            </a:r>
          </a:p>
          <a:p>
            <a:endParaRPr lang="en-US" sz="1200" dirty="0"/>
          </a:p>
          <a:p>
            <a:r>
              <a:rPr lang="en-US" sz="1200" dirty="0"/>
              <a:t>In questo modulo si comprenderà il ruolo cruciale della leadership digitale nell'implementazione del telelavoro, le competenze necessarie affinché la vostra </a:t>
            </a:r>
            <a:r>
              <a:rPr lang="en-US" sz="1200" dirty="0" err="1"/>
              <a:t>organizzazione </a:t>
            </a:r>
            <a:r>
              <a:rPr lang="en-US" sz="1200" dirty="0"/>
              <a:t>possa trarre pieno vantaggio dal telelavoro e le strategie per supportare la vostra forza lavoro nel </a:t>
            </a:r>
            <a:r>
              <a:rPr lang="en-US" sz="1200" dirty="0" err="1"/>
              <a:t>massimizzare i </a:t>
            </a:r>
            <a:r>
              <a:rPr lang="en-US" sz="1200" dirty="0"/>
              <a:t>vantaggi del telelavoro e nel mitigarne i rischi.</a:t>
            </a:r>
            <a:endParaRPr lang="en-US" sz="800" b="1"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t>15</a:t>
            </a:fld>
            <a:endParaRPr lang="en-US" dirty="0"/>
          </a:p>
        </p:txBody>
      </p:sp>
      <p:pic>
        <p:nvPicPr>
          <p:cNvPr id="5" name="Picture 4">
            <a:extLst>
              <a:ext uri="{FF2B5EF4-FFF2-40B4-BE49-F238E27FC236}">
                <a16:creationId xmlns:a16="http://schemas.microsoft.com/office/drawing/2014/main" id="{B822D50D-14F9-850E-7E27-F0E47F642119}"/>
              </a:ext>
            </a:extLst>
          </p:cNvPr>
          <p:cNvPicPr>
            <a:picLocks noChangeAspect="1"/>
          </p:cNvPicPr>
          <p:nvPr/>
        </p:nvPicPr>
        <p:blipFill>
          <a:blip r:embed="rId2"/>
          <a:stretch>
            <a:fillRect/>
          </a:stretch>
        </p:blipFill>
        <p:spPr>
          <a:xfrm>
            <a:off x="1109403" y="7249145"/>
            <a:ext cx="5000625" cy="3333750"/>
          </a:xfrm>
          <a:prstGeom prst="rect">
            <a:avLst/>
          </a:prstGeom>
        </p:spPr>
      </p:pic>
    </p:spTree>
    <p:extLst>
      <p:ext uri="{BB962C8B-B14F-4D97-AF65-F5344CB8AC3E}">
        <p14:creationId xmlns:p14="http://schemas.microsoft.com/office/powerpoint/2010/main" val="3375224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a:t>Panoramica dei contenuti del corso</a:t>
            </a:r>
          </a:p>
          <a:p>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t>16</a:t>
            </a:fld>
            <a:endParaRPr lang="en-US" dirty="0"/>
          </a:p>
        </p:txBody>
      </p:sp>
      <p:graphicFrame>
        <p:nvGraphicFramePr>
          <p:cNvPr id="6" name="Table 4">
            <a:extLst>
              <a:ext uri="{FF2B5EF4-FFF2-40B4-BE49-F238E27FC236}">
                <a16:creationId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640629637"/>
              </p:ext>
            </p:extLst>
          </p:nvPr>
        </p:nvGraphicFramePr>
        <p:xfrm>
          <a:off x="662036" y="1592063"/>
          <a:ext cx="6235597" cy="8040686"/>
        </p:xfrm>
        <a:graphic>
          <a:graphicData uri="http://schemas.openxmlformats.org/drawingml/2006/table">
            <a:tbl>
              <a:tblPr firstRow="1" bandRow="1">
                <a:tableStyleId>{5FD0F851-EC5A-4D38-B0AD-8093EC10F338}</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MODULO 1</a:t>
                      </a:r>
                    </a:p>
                  </a:txBody>
                  <a:tcPr>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US" sz="1600" b="1" u="none" strike="noStrike" kern="1200" cap="none" spc="0" normalizeH="0" baseline="0" noProof="0" dirty="0">
                          <a:ln>
                            <a:noFill/>
                          </a:ln>
                          <a:solidFill>
                            <a:schemeClr val="bg1"/>
                          </a:solidFill>
                          <a:effectLst/>
                          <a:highlight>
                            <a:srgbClr val="7654A2"/>
                          </a:highlight>
                          <a:uLnTx/>
                          <a:uFillTx/>
                        </a:rPr>
                        <a:t>Introduzione al lavoro digitale e al benessere digitale</a:t>
                      </a:r>
                    </a:p>
                    <a:p>
                      <a:endParaRPr lang="en-IE" dirty="0">
                        <a:solidFill>
                          <a:schemeClr val="bg1"/>
                        </a:solidFill>
                        <a:highlight>
                          <a:srgbClr val="FED103"/>
                        </a:highlight>
                      </a:endParaRPr>
                    </a:p>
                  </a:txBody>
                  <a:tcPr>
                    <a:solidFill>
                      <a:srgbClr val="7654A2"/>
                    </a:solidFill>
                  </a:tcPr>
                </a:tc>
                <a:extLst>
                  <a:ext uri="{0D108BD9-81ED-4DB2-BD59-A6C34878D82A}">
                    <a16:rowId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Panoramica</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n-IE" sz="1200" dirty="0"/>
                        <a:t>Questo modulo è un'introduzione al benessere digitale sul posto di lavoro e i contenuti sono di livello iniziale.</a:t>
                      </a:r>
                    </a:p>
                  </a:txBody>
                  <a:tcPr/>
                </a:tc>
                <a:extLst>
                  <a:ext uri="{0D108BD9-81ED-4DB2-BD59-A6C34878D82A}">
                    <a16:rowId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Obiettivi di apprendimento</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en-US" sz="1200" dirty="0">
                          <a:solidFill>
                            <a:schemeClr val="tx1"/>
                          </a:solidFill>
                          <a:effectLst/>
                        </a:rPr>
                        <a:t>Fornire agli studenti informazioni su cosa sia il benessere digitale, quali siano gli impatti negativi della tecnologia digitale e cosa si possa fare per prevenirli.</a:t>
                      </a:r>
                    </a:p>
                  </a:txBody>
                  <a:tcPr marL="68580" marR="68580" marT="0" marB="0"/>
                </a:tc>
                <a:extLst>
                  <a:ext uri="{0D108BD9-81ED-4DB2-BD59-A6C34878D82A}">
                    <a16:rowId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Argomenti trattati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Introduzione al lavoro digitale e al benessere digitale</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Vantaggi del lavoro digitale</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Che cos'è il sovraccarico digitale/il burnout?</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Uso sicuro della tecnologia</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Impostazione dei confini</a:t>
                      </a:r>
                    </a:p>
                    <a:p>
                      <a:endParaRPr lang="en-US" sz="1200" dirty="0"/>
                    </a:p>
                  </a:txBody>
                  <a:tcPr/>
                </a:tc>
                <a:extLst>
                  <a:ext uri="{0D108BD9-81ED-4DB2-BD59-A6C34878D82A}">
                    <a16:rowId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Indice dei contenuti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Introduzione al lavoro digitale e al benessere digitale</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Vantaggi del lavoro digitale</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Che cos'è il sovraccarico digitale/il burnout?</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Uso sicuro della tecnologia</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Impostazione dei confini</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Casi di studio e attività</a:t>
                      </a:r>
                    </a:p>
                    <a:p>
                      <a:pPr marL="171450" indent="-171450">
                        <a:buClr>
                          <a:srgbClr val="7654A2"/>
                        </a:buClr>
                        <a:buFont typeface="Arial" panose="020B0604020202020204" pitchFamily="34" charset="0"/>
                        <a:buChar char="•"/>
                      </a:pPr>
                      <a:r>
                        <a:rPr lang="en-GB" sz="1200" dirty="0"/>
                        <a:t>Sintesi</a:t>
                      </a:r>
                    </a:p>
                  </a:txBody>
                  <a:tcPr/>
                </a:tc>
                <a:extLst>
                  <a:ext uri="{0D108BD9-81ED-4DB2-BD59-A6C34878D82A}">
                    <a16:rowId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rPr>
                        <a:t>Casi di studio</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dirty="0"/>
                        <a:t>Diapositiva 34 - Il progetto Balance Guard</a:t>
                      </a:r>
                    </a:p>
                    <a:p>
                      <a:endParaRPr lang="en-IE" sz="1200" dirty="0"/>
                    </a:p>
                  </a:txBody>
                  <a:tcPr/>
                </a:tc>
                <a:extLst>
                  <a:ext uri="{0D108BD9-81ED-4DB2-BD59-A6C34878D82A}">
                    <a16:rowId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Domande</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Che cosa significa per lei il lavoro digitale e come lo vede evolvere in futuro?</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Può descrivere alcune strategie o pratiche che promuovono il benessere digitale in un ambiente di lavoro?</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Come pensate che il lavoro digitale influisca sul benessere di un individuo? Potete fornire esempi tratti dalla vostra esperienza o dalle vostre osservazioni?</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Quali sono i principali vantaggi che vede nel lavoro digitale, in particolare nel telelavoro, sia per i dipendenti che per i datori di lavoro?</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Quali misure possono adottare le </a:t>
                      </a:r>
                      <a:r>
                        <a:rPr lang="en-US" sz="1200" kern="1200" dirty="0" err="1">
                          <a:solidFill>
                            <a:schemeClr val="dk1"/>
                          </a:solidFill>
                        </a:rPr>
                        <a:t>organizzazioni </a:t>
                      </a:r>
                      <a:r>
                        <a:rPr lang="en-US" sz="1200" kern="1200" dirty="0">
                          <a:solidFill>
                            <a:schemeClr val="dk1"/>
                          </a:solidFill>
                        </a:rPr>
                        <a:t>per garantire che i benefici del lavoro digitale siano </a:t>
                      </a:r>
                      <a:r>
                        <a:rPr lang="en-US" sz="1200" kern="1200" dirty="0" err="1">
                          <a:solidFill>
                            <a:schemeClr val="dk1"/>
                          </a:solidFill>
                        </a:rPr>
                        <a:t>massimizzati</a:t>
                      </a:r>
                      <a:r>
                        <a:rPr lang="en-US" sz="1200" kern="1200" dirty="0">
                          <a:solidFill>
                            <a:schemeClr val="dk1"/>
                          </a:solidFill>
                        </a:rPr>
                        <a:t>, riducendo al minimo gli effetti negativi?</a:t>
                      </a:r>
                      <a:endParaRPr lang="en-IE" sz="1200" kern="1200" dirty="0">
                        <a:solidFill>
                          <a:schemeClr val="dk1"/>
                        </a:solidFill>
                        <a:latin typeface="+mn-lt"/>
                        <a:ea typeface="+mn-ea"/>
                        <a:cs typeface="+mn-cs"/>
                      </a:endParaRPr>
                    </a:p>
                  </a:txBody>
                  <a:tcPr/>
                </a:tc>
                <a:extLst>
                  <a:ext uri="{0D108BD9-81ED-4DB2-BD59-A6C34878D82A}">
                    <a16:rowId xmlns:a16="http://schemas.microsoft.com/office/drawing/2014/main" val="4138694532"/>
                  </a:ext>
                </a:extLst>
              </a:tr>
            </a:tbl>
          </a:graphicData>
        </a:graphic>
      </p:graphicFrame>
    </p:spTree>
    <p:extLst>
      <p:ext uri="{BB962C8B-B14F-4D97-AF65-F5344CB8AC3E}">
        <p14:creationId xmlns:p14="http://schemas.microsoft.com/office/powerpoint/2010/main" val="2788485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a:t>Panoramica dei contenuti del corso</a:t>
            </a:r>
          </a:p>
          <a:p>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t>17</a:t>
            </a:fld>
            <a:endParaRPr lang="en-US" dirty="0"/>
          </a:p>
        </p:txBody>
      </p:sp>
      <p:graphicFrame>
        <p:nvGraphicFramePr>
          <p:cNvPr id="6" name="Table 4">
            <a:extLst>
              <a:ext uri="{FF2B5EF4-FFF2-40B4-BE49-F238E27FC236}">
                <a16:creationId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2390667108"/>
              </p:ext>
            </p:extLst>
          </p:nvPr>
        </p:nvGraphicFramePr>
        <p:xfrm>
          <a:off x="662036" y="1149169"/>
          <a:ext cx="6235597" cy="8907906"/>
        </p:xfrm>
        <a:graphic>
          <a:graphicData uri="http://schemas.openxmlformats.org/drawingml/2006/table">
            <a:tbl>
              <a:tblPr firstRow="1" bandRow="1">
                <a:tableStyleId>{5FD0F851-EC5A-4D38-B0AD-8093EC10F338}</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476045">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MODULO 2</a:t>
                      </a:r>
                    </a:p>
                  </a:txBody>
                  <a:tcPr>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highlight>
                            <a:srgbClr val="7654A2"/>
                          </a:highlight>
                        </a:rPr>
                        <a:t>Comunicazione digitale</a:t>
                      </a:r>
                    </a:p>
                    <a:p>
                      <a:endParaRPr lang="en-IE" dirty="0">
                        <a:solidFill>
                          <a:schemeClr val="bg1"/>
                        </a:solidFill>
                        <a:highlight>
                          <a:srgbClr val="FED103"/>
                        </a:highlight>
                      </a:endParaRPr>
                    </a:p>
                  </a:txBody>
                  <a:tcPr>
                    <a:solidFill>
                      <a:srgbClr val="7654A2"/>
                    </a:solidFill>
                  </a:tcPr>
                </a:tc>
                <a:extLst>
                  <a:ext uri="{0D108BD9-81ED-4DB2-BD59-A6C34878D82A}">
                    <a16:rowId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Panoramica</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n-US" sz="1200" dirty="0"/>
                        <a:t>Questo modulo comprende la comunicazione digitale efficace nel mondo degli affari, gli attributi di lavoro di alta qualità, le interazioni sociali digitali per i lavoratori a distanza, i vari strumenti di conferenza virtuale, le strategie di rete di supporto per i dipendenti a distanza e un caso di studio delle pratiche di lavoro a distanza di un'azienda spagnola durante il COVID-19. I </a:t>
                      </a:r>
                      <a:r>
                        <a:rPr lang="en-IE" sz="1200" dirty="0"/>
                        <a:t>contenuti sono di livello principiante.</a:t>
                      </a:r>
                    </a:p>
                  </a:txBody>
                  <a:tcPr/>
                </a:tc>
                <a:extLst>
                  <a:ext uri="{0D108BD9-81ED-4DB2-BD59-A6C34878D82A}">
                    <a16:rowId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Obiettivi di apprendimento</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en-US" sz="1200" dirty="0">
                          <a:solidFill>
                            <a:schemeClr val="tx1"/>
                          </a:solidFill>
                          <a:effectLst/>
                        </a:rPr>
                        <a:t>Fornire ai discenti informazioni sulla comunicazione digitale e sul suo impatto sul posto di lavoro. Gli studenti riceveranno inoltre informazioni sui diversi aspetti della comunicazione sociale digitale.</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Argomenti trattati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Comunicazioni relative al lavoro</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Caratteristiche di un lavoro di buona qualità</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Comunicazioni sociali</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Strumenti di conferenza virtuale per le valutazioni</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Costruire il morale del team/reti di supporto</a:t>
                      </a:r>
                    </a:p>
                  </a:txBody>
                  <a:tcPr/>
                </a:tc>
                <a:extLst>
                  <a:ext uri="{0D108BD9-81ED-4DB2-BD59-A6C34878D82A}">
                    <a16:rowId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Indice dei contenuti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Comunicazioni relative al lavoro</a:t>
                      </a:r>
                    </a:p>
                    <a:p>
                      <a:pPr marL="171450" indent="-171450">
                        <a:buClr>
                          <a:srgbClr val="7654A2"/>
                        </a:buClr>
                        <a:buFont typeface="Arial" panose="020B0604020202020204" pitchFamily="34" charset="0"/>
                        <a:buChar char="•"/>
                      </a:pPr>
                      <a:r>
                        <a:rPr lang="en-US" sz="1200" dirty="0"/>
                        <a:t>Caratteristiche di un lavoro di buona qualità</a:t>
                      </a:r>
                    </a:p>
                    <a:p>
                      <a:pPr marL="171450" indent="-171450">
                        <a:buClr>
                          <a:srgbClr val="7654A2"/>
                        </a:buClr>
                        <a:buFont typeface="Arial" panose="020B0604020202020204" pitchFamily="34" charset="0"/>
                        <a:buChar char="•"/>
                      </a:pPr>
                      <a:r>
                        <a:rPr lang="en-US" sz="1200" dirty="0"/>
                        <a:t>Comunicazioni sociali</a:t>
                      </a:r>
                    </a:p>
                    <a:p>
                      <a:pPr marL="171450" indent="-171450">
                        <a:buClr>
                          <a:srgbClr val="7654A2"/>
                        </a:buClr>
                        <a:buFont typeface="Arial" panose="020B0604020202020204" pitchFamily="34" charset="0"/>
                        <a:buChar char="•"/>
                      </a:pPr>
                      <a:r>
                        <a:rPr lang="en-US" sz="1200" dirty="0"/>
                        <a:t>Strumenti di conferenza virtuale per le valutazioni</a:t>
                      </a:r>
                    </a:p>
                    <a:p>
                      <a:pPr marL="171450" indent="-171450">
                        <a:buClr>
                          <a:srgbClr val="7654A2"/>
                        </a:buClr>
                        <a:buFont typeface="Arial" panose="020B0604020202020204" pitchFamily="34" charset="0"/>
                        <a:buChar char="•"/>
                      </a:pPr>
                      <a:r>
                        <a:rPr lang="en-US" sz="1200" dirty="0"/>
                        <a:t>Costruire il morale del team/reti di supporto</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IE" sz="1200" dirty="0"/>
                        <a:t>Casi di studio e attività</a:t>
                      </a:r>
                    </a:p>
                  </a:txBody>
                  <a:tcPr/>
                </a:tc>
                <a:extLst>
                  <a:ext uri="{0D108BD9-81ED-4DB2-BD59-A6C34878D82A}">
                    <a16:rowId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rPr>
                        <a:t>Casi di studio</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dirty="0"/>
                        <a:t>Diapositiva 37 - T2CLIENT</a:t>
                      </a:r>
                    </a:p>
                  </a:txBody>
                  <a:tcPr/>
                </a:tc>
                <a:extLst>
                  <a:ext uri="{0D108BD9-81ED-4DB2-BD59-A6C34878D82A}">
                    <a16:rowId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Domande</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Perché ritenete che una comunicazione digitale efficace sia importante in un contesto aziendale e come può essere migliorata?</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Secondo lei, quali sono le caratteristiche principali di un lavoro di alta qualità in un contesto digitale e in che modo la comunicazione digitale vi contribuisce?</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In che modo le interazioni sociali digitali influiscono sul benessere dei dipendenti remoti e perché sono importanti per una collaborazione e un coinvolgimento di successo?</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Può illustrare i vantaggi delle varie piattaforme di conferenza virtuale e come si adattano ai diversi settori di attività?</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Quali strategie possono essere utilizzate per costruire reti di supporto efficaci per i lavoratori a distanza e quali sono le potenziali conseguenze per le aziende che non riescono a fornirle?</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Riflettendo sul caso di studio di T2Client, quali buone pratiche si possono apprendere dalla loro gestione delle sfide del lavoro remoto durante il blocco di COVID-19?</a:t>
                      </a:r>
                    </a:p>
                  </a:txBody>
                  <a:tcPr/>
                </a:tc>
                <a:extLst>
                  <a:ext uri="{0D108BD9-81ED-4DB2-BD59-A6C34878D82A}">
                    <a16:rowId xmlns:a16="http://schemas.microsoft.com/office/drawing/2014/main" val="4138694532"/>
                  </a:ext>
                </a:extLst>
              </a:tr>
            </a:tbl>
          </a:graphicData>
        </a:graphic>
      </p:graphicFrame>
    </p:spTree>
    <p:extLst>
      <p:ext uri="{BB962C8B-B14F-4D97-AF65-F5344CB8AC3E}">
        <p14:creationId xmlns:p14="http://schemas.microsoft.com/office/powerpoint/2010/main" val="3643218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a:t>Panoramica dei contenuti del corso</a:t>
            </a:r>
          </a:p>
          <a:p>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t>18</a:t>
            </a:fld>
            <a:endParaRPr lang="en-US" dirty="0"/>
          </a:p>
        </p:txBody>
      </p:sp>
      <p:graphicFrame>
        <p:nvGraphicFramePr>
          <p:cNvPr id="6" name="Table 4">
            <a:extLst>
              <a:ext uri="{FF2B5EF4-FFF2-40B4-BE49-F238E27FC236}">
                <a16:creationId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491266753"/>
              </p:ext>
            </p:extLst>
          </p:nvPr>
        </p:nvGraphicFramePr>
        <p:xfrm>
          <a:off x="662036" y="1160405"/>
          <a:ext cx="6235597" cy="8907081"/>
        </p:xfrm>
        <a:graphic>
          <a:graphicData uri="http://schemas.openxmlformats.org/drawingml/2006/table">
            <a:tbl>
              <a:tblPr firstRow="1" bandRow="1">
                <a:tableStyleId>{5FD0F851-EC5A-4D38-B0AD-8093EC10F338}</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476045">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MODULO 3</a:t>
                      </a:r>
                    </a:p>
                  </a:txBody>
                  <a:tcPr>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highlight>
                            <a:srgbClr val="7654A2"/>
                          </a:highlight>
                        </a:rPr>
                        <a:t>Salute fisica digitale</a:t>
                      </a:r>
                    </a:p>
                    <a:p>
                      <a:endParaRPr lang="en-IE" dirty="0">
                        <a:solidFill>
                          <a:schemeClr val="bg1"/>
                        </a:solidFill>
                        <a:highlight>
                          <a:srgbClr val="FED103"/>
                        </a:highlight>
                      </a:endParaRPr>
                    </a:p>
                  </a:txBody>
                  <a:tcPr>
                    <a:solidFill>
                      <a:srgbClr val="7654A2"/>
                    </a:solidFill>
                  </a:tcPr>
                </a:tc>
                <a:extLst>
                  <a:ext uri="{0D108BD9-81ED-4DB2-BD59-A6C34878D82A}">
                    <a16:rowId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Panoramica</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n-GB" sz="1200" dirty="0"/>
                        <a:t>Questo modulo vi farà conoscere i potenziali rischi fisici del lavoro al computer e vi fornirà strategie efficaci per ridurli al minimo. Questo modulo è rivolto a studenti di livello intermedio.</a:t>
                      </a:r>
                      <a:endParaRPr lang="en-IE" sz="1200" dirty="0"/>
                    </a:p>
                  </a:txBody>
                  <a:tcPr/>
                </a:tc>
                <a:extLst>
                  <a:ext uri="{0D108BD9-81ED-4DB2-BD59-A6C34878D82A}">
                    <a16:rowId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Obiettivi di apprendimento</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en-US" sz="1200" dirty="0">
                          <a:solidFill>
                            <a:schemeClr val="tx1"/>
                          </a:solidFill>
                          <a:effectLst/>
                        </a:rPr>
                        <a:t>Gli studenti comprenderanno come l'uso estensivo del digitale possa influire sulla salute fisica, compresa l'identificazione dei problemi più comuni e delle implicazioni a lungo termine. Gli studenti scopriranno anche come condurre una valutazione dei rischi.</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Argomenti trattati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Impatto dell'uso del digitale sulla salute fisica</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Valutazione del rischio</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Ambiente di lavoro ed ergonomia</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Attività fisica spontanea</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Attività fisica mirata</a:t>
                      </a:r>
                    </a:p>
                  </a:txBody>
                  <a:tcPr/>
                </a:tc>
                <a:extLst>
                  <a:ext uri="{0D108BD9-81ED-4DB2-BD59-A6C34878D82A}">
                    <a16:rowId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Indice dei contenuti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Impatto dell'uso del digitale sulla salute fisica</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Valutazione del rischio</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Ambiente di lavoro ed ergonomia</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Attività fisica spontanea</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Attività fisica mirata</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IE" sz="1200" dirty="0"/>
                        <a:t>Studio di caso</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Fonti ed esercizi</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Riassunto/ quiz</a:t>
                      </a:r>
                    </a:p>
                  </a:txBody>
                  <a:tcPr/>
                </a:tc>
                <a:extLst>
                  <a:ext uri="{0D108BD9-81ED-4DB2-BD59-A6C34878D82A}">
                    <a16:rowId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err="1">
                          <a:solidFill>
                            <a:schemeClr val="tx1"/>
                          </a:solidFill>
                          <a:effectLst/>
                        </a:rPr>
                        <a:t>Casi</a:t>
                      </a:r>
                      <a:r>
                        <a:rPr lang="en-US" sz="1200" b="1" dirty="0">
                          <a:solidFill>
                            <a:schemeClr val="tx1"/>
                          </a:solidFill>
                          <a:effectLst/>
                        </a:rPr>
                        <a:t> di studio</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dirty="0"/>
                        <a:t>Diapositiva 34 - </a:t>
                      </a:r>
                      <a:r>
                        <a:rPr lang="en-US" sz="1200" dirty="0">
                          <a:latin typeface="Calibri"/>
                          <a:ea typeface="Open Sans"/>
                          <a:cs typeface="Calibri"/>
                        </a:rPr>
                        <a:t>APPLICAZIONE DEL CUCKOO</a:t>
                      </a:r>
                      <a:endParaRPr lang="en-IE" sz="1200" dirty="0"/>
                    </a:p>
                  </a:txBody>
                  <a:tcPr/>
                </a:tc>
                <a:extLst>
                  <a:ext uri="{0D108BD9-81ED-4DB2-BD59-A6C34878D82A}">
                    <a16:rowId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Domande</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Quali sono i principali rischi per la salute fisica associati all'uso prolungato dei dispositivi digitali e come possono influire sul benessere generale?</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Come si possono applicare i principi ergonomici per creare un ambiente di lavoro digitale più sano e quali sono alcuni esempi di miglioramenti ergonomici?</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Quali strategie possono essere adottate per bilanciare il tempo trascorso sullo schermo con l'attività fisica e come questo equilibrio può contribuire a migliorare la salute?</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Quali misure preventive si possono adottare per ridurre i rischi per la salute fisica derivanti dall'uso dei dispositivi digitali, comprese le soluzioni hardware (come le apparecchiature) e software (come le app o le impostazioni)?</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In che modo le pause regolari e l'esercizio fisico contribuiscono a mantenere la salute fisica in un ambiente digitale e quali sono le pratiche consigliate?</a:t>
                      </a:r>
                    </a:p>
                    <a:p>
                      <a:pPr marL="285750" indent="-285750" algn="l" defTabSz="755934" rtl="0" eaLnBrk="1" latinLnBrk="0" hangingPunct="1">
                        <a:buClr>
                          <a:srgbClr val="7654A2"/>
                        </a:buClr>
                        <a:buFont typeface="Wingdings" panose="05000000000000000000" pitchFamily="2" charset="2"/>
                        <a:buChar char="§"/>
                      </a:pPr>
                      <a:endParaRPr lang="en-US"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endParaRPr lang="en-US" sz="1200" kern="1200" dirty="0">
                        <a:solidFill>
                          <a:schemeClr val="dk1"/>
                        </a:solidFill>
                      </a:endParaRPr>
                    </a:p>
                  </a:txBody>
                  <a:tcPr/>
                </a:tc>
                <a:extLst>
                  <a:ext uri="{0D108BD9-81ED-4DB2-BD59-A6C34878D82A}">
                    <a16:rowId xmlns:a16="http://schemas.microsoft.com/office/drawing/2014/main" val="4138694532"/>
                  </a:ext>
                </a:extLst>
              </a:tr>
            </a:tbl>
          </a:graphicData>
        </a:graphic>
      </p:graphicFrame>
    </p:spTree>
    <p:extLst>
      <p:ext uri="{BB962C8B-B14F-4D97-AF65-F5344CB8AC3E}">
        <p14:creationId xmlns:p14="http://schemas.microsoft.com/office/powerpoint/2010/main" val="4189930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a:t>Panoramica dei contenuti del corso</a:t>
            </a:r>
          </a:p>
          <a:p>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t>19</a:t>
            </a:fld>
            <a:endParaRPr lang="en-US" dirty="0"/>
          </a:p>
        </p:txBody>
      </p:sp>
      <p:graphicFrame>
        <p:nvGraphicFramePr>
          <p:cNvPr id="6" name="Table 4">
            <a:extLst>
              <a:ext uri="{FF2B5EF4-FFF2-40B4-BE49-F238E27FC236}">
                <a16:creationId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2341361370"/>
              </p:ext>
            </p:extLst>
          </p:nvPr>
        </p:nvGraphicFramePr>
        <p:xfrm>
          <a:off x="662036" y="1226340"/>
          <a:ext cx="6235597" cy="9089961"/>
        </p:xfrm>
        <a:graphic>
          <a:graphicData uri="http://schemas.openxmlformats.org/drawingml/2006/table">
            <a:tbl>
              <a:tblPr firstRow="1" bandRow="1">
                <a:tableStyleId>{5FD0F851-EC5A-4D38-B0AD-8093EC10F338}</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476045">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MODULO 4</a:t>
                      </a:r>
                    </a:p>
                  </a:txBody>
                  <a:tcPr>
                    <a:lnB w="12700" cmpd="sng">
                      <a:noFill/>
                    </a:lnB>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t>Benessere mentale</a:t>
                      </a:r>
                    </a:p>
                    <a:p>
                      <a:endParaRPr lang="en-IE" dirty="0">
                        <a:solidFill>
                          <a:schemeClr val="bg1"/>
                        </a:solidFill>
                        <a:highlight>
                          <a:srgbClr val="FED103"/>
                        </a:highlight>
                      </a:endParaRPr>
                    </a:p>
                  </a:txBody>
                  <a:tcPr>
                    <a:solidFill>
                      <a:srgbClr val="7654A2"/>
                    </a:solidFill>
                  </a:tcPr>
                </a:tc>
                <a:extLst>
                  <a:ext uri="{0D108BD9-81ED-4DB2-BD59-A6C34878D82A}">
                    <a16:rowId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Panoramica</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mpd="sng">
                      <a:noFill/>
                    </a:lnT>
                    <a:lnB>
                      <a:noFill/>
                    </a:lnB>
                    <a:lnTlToBr w="12700" cmpd="sng">
                      <a:noFill/>
                      <a:prstDash val="solid"/>
                    </a:lnTlToBr>
                    <a:lnBlToTr w="12700" cmpd="sng">
                      <a:noFill/>
                      <a:prstDash val="solid"/>
                    </a:lnBlToTr>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n-GB" sz="1200" dirty="0"/>
                        <a:t>Questo modulo è un approfondimento di alcuni dei contenuti trattati nel Modulo 1. Trattandosi di un modulo più approfondito, i contenuti sono rivolti a un livello intermedio/esperto.</a:t>
                      </a:r>
                      <a:endParaRPr lang="en-IE" sz="1200" dirty="0"/>
                    </a:p>
                  </a:txBody>
                  <a:tcPr>
                    <a:lnL>
                      <a:noFill/>
                    </a:lnL>
                  </a:tcPr>
                </a:tc>
                <a:extLst>
                  <a:ext uri="{0D108BD9-81ED-4DB2-BD59-A6C34878D82A}">
                    <a16:rowId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Obiettivi di apprendimento</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a:noFill/>
                    </a:lnT>
                    <a:lnB w="12700" cap="flat" cmpd="sng" algn="ctr">
                      <a:noFill/>
                      <a:prstDash val="solid"/>
                      <a:round/>
                      <a:headEnd type="none" w="med" len="med"/>
                      <a:tailEnd type="none" w="med" len="med"/>
                    </a:lnB>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en-US" sz="1200" dirty="0">
                          <a:solidFill>
                            <a:schemeClr val="tx1"/>
                          </a:solidFill>
                          <a:effectLst/>
                        </a:rPr>
                        <a:t>Gli studenti comprenderanno come l'uso estensivo del digitale possa influire sulla salute fisica, compresa l'identificazione dei problemi più comuni e delle implicazioni a lungo termine. Gli studenti scopriranno anche come condurre una valutazione dei rischi.</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Argomenti trattati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Obiettivi di apprendimento</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Benessere mentale sul posto di lavoro</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Uno sguardo più approfondito al sovraccarico digitale e al tecnostress</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Equilibrio vita-lavoro</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Proteggere dagli impatti negativi della tecnologia</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Indice dei contenuti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noFill/>
                      <a:prstDash val="solid"/>
                      <a:round/>
                      <a:headEnd type="none" w="med" len="med"/>
                      <a:tailEnd type="none" w="med" len="med"/>
                    </a:lnT>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Obiettivi di apprendimento</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Benessere mentale sul posto di lavoro</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Uno sguardo più approfondito al sovraccarico digitale e al tecnostress</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Equilibrio vita-lavoro</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Proteggere dagli impatti negativi della tecnologia</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Casi di studio ed esercitazioni</a:t>
                      </a:r>
                    </a:p>
                  </a:txBody>
                  <a:tcPr/>
                </a:tc>
                <a:extLst>
                  <a:ext uri="{0D108BD9-81ED-4DB2-BD59-A6C34878D82A}">
                    <a16:rowId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rPr>
                        <a:t>Casi di studio</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dirty="0"/>
                        <a:t>Diapositiva 41 - </a:t>
                      </a:r>
                      <a:r>
                        <a:rPr lang="en-US" sz="1200" dirty="0"/>
                        <a:t>Valutazione DORA</a:t>
                      </a:r>
                      <a:endParaRPr lang="en-IE" sz="1200" dirty="0"/>
                    </a:p>
                  </a:txBody>
                  <a:tcPr/>
                </a:tc>
                <a:extLst>
                  <a:ext uri="{0D108BD9-81ED-4DB2-BD59-A6C34878D82A}">
                    <a16:rowId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Domande</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In che modo l'ambiente di lavoro digitale influisce sul benessere mentale e quali strategie si possono adottare per migliorarlo?</a:t>
                      </a:r>
                    </a:p>
                    <a:p>
                      <a:pPr marL="285750" indent="-285750" algn="l" defTabSz="755934" rtl="0" eaLnBrk="1" latinLnBrk="0" hangingPunct="1">
                        <a:buClr>
                          <a:srgbClr val="7654A2"/>
                        </a:buClr>
                        <a:buFont typeface="Wingdings" panose="05000000000000000000" pitchFamily="2" charset="2"/>
                        <a:buChar char="§"/>
                      </a:pPr>
                      <a:endParaRPr lang="en-US"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Può definire il sovraccarico digitale e il tecnostress e come si manifestano sul posto di lavoro?</a:t>
                      </a:r>
                    </a:p>
                    <a:p>
                      <a:pPr marL="285750" indent="-285750" algn="l" defTabSz="755934" rtl="0" eaLnBrk="1" latinLnBrk="0" hangingPunct="1">
                        <a:buClr>
                          <a:srgbClr val="7654A2"/>
                        </a:buClr>
                        <a:buFont typeface="Wingdings" panose="05000000000000000000" pitchFamily="2" charset="2"/>
                        <a:buChar char="§"/>
                      </a:pPr>
                      <a:endParaRPr lang="en-US"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Quali sono le sfide per mantenere l'equilibrio tra lavoro e vita privata in un mondo digitalmente connesso e come possono essere affrontate?</a:t>
                      </a:r>
                    </a:p>
                    <a:p>
                      <a:pPr marL="285750" indent="-285750" algn="l" defTabSz="755934" rtl="0" eaLnBrk="1" latinLnBrk="0" hangingPunct="1">
                        <a:buClr>
                          <a:srgbClr val="7654A2"/>
                        </a:buClr>
                        <a:buFont typeface="Wingdings" panose="05000000000000000000" pitchFamily="2" charset="2"/>
                        <a:buChar char="§"/>
                      </a:pPr>
                      <a:endParaRPr lang="en-US"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Quali misure si possono adottare per proteggere i dipendenti dagli impatti negativi dell'uso della tecnologia sul posto di lavoro?</a:t>
                      </a:r>
                    </a:p>
                    <a:p>
                      <a:pPr marL="285750" indent="-285750" algn="l" defTabSz="755934" rtl="0" eaLnBrk="1" latinLnBrk="0" hangingPunct="1">
                        <a:buClr>
                          <a:srgbClr val="7654A2"/>
                        </a:buClr>
                        <a:buFont typeface="Wingdings" panose="05000000000000000000" pitchFamily="2" charset="2"/>
                        <a:buChar char="§"/>
                      </a:pPr>
                      <a:endParaRPr lang="en-US"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Quali misure preventive possono essere messe in atto per proteggere i dipendenti dagli effetti negativi dell'uso eccessivo della tecnologia sul posto di lavoro?</a:t>
                      </a:r>
                    </a:p>
                    <a:p>
                      <a:pPr marL="285750" indent="-285750" algn="l" defTabSz="755934" rtl="0" eaLnBrk="1" latinLnBrk="0" hangingPunct="1">
                        <a:buClr>
                          <a:srgbClr val="7654A2"/>
                        </a:buClr>
                        <a:buFont typeface="Wingdings" panose="05000000000000000000" pitchFamily="2" charset="2"/>
                        <a:buChar char="§"/>
                      </a:pPr>
                      <a:endParaRPr lang="en-US"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Come può un'</a:t>
                      </a:r>
                      <a:r>
                        <a:rPr lang="en-US" sz="1200" kern="1200" dirty="0" err="1">
                          <a:solidFill>
                            <a:schemeClr val="dk1"/>
                          </a:solidFill>
                        </a:rPr>
                        <a:t>organizzazione </a:t>
                      </a:r>
                      <a:r>
                        <a:rPr lang="en-US" sz="1200" kern="1200" dirty="0">
                          <a:solidFill>
                            <a:schemeClr val="dk1"/>
                          </a:solidFill>
                        </a:rPr>
                        <a:t>identificare i segnali di tecnostress tra i propri dipendenti e quali misure può adottare per alleviarlo?</a:t>
                      </a:r>
                    </a:p>
                  </a:txBody>
                  <a:tcPr/>
                </a:tc>
                <a:extLst>
                  <a:ext uri="{0D108BD9-81ED-4DB2-BD59-A6C34878D82A}">
                    <a16:rowId xmlns:a16="http://schemas.microsoft.com/office/drawing/2014/main" val="4138694532"/>
                  </a:ext>
                </a:extLst>
              </a:tr>
            </a:tbl>
          </a:graphicData>
        </a:graphic>
      </p:graphicFrame>
    </p:spTree>
    <p:extLst>
      <p:ext uri="{BB962C8B-B14F-4D97-AF65-F5344CB8AC3E}">
        <p14:creationId xmlns:p14="http://schemas.microsoft.com/office/powerpoint/2010/main" val="1142420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p:txBody>
          <a:bodyPr/>
          <a:lstStyle/>
          <a:p>
            <a:r>
              <a:rPr lang="en-US" dirty="0"/>
              <a:t>01</a:t>
            </a:r>
          </a:p>
        </p:txBody>
      </p:sp>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p:txBody>
          <a:bodyPr/>
          <a:lstStyle/>
          <a:p>
            <a:r>
              <a:rPr lang="en-US" dirty="0"/>
              <a:t>Benvenuti</a:t>
            </a:r>
          </a:p>
        </p:txBody>
      </p:sp>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13"/>
          </p:nvPr>
        </p:nvSpPr>
        <p:spPr/>
        <p:txBody>
          <a:bodyPr/>
          <a:lstStyle/>
          <a:p>
            <a:r>
              <a:rPr lang="en-US" dirty="0"/>
              <a:t>02</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p:txBody>
          <a:bodyPr/>
          <a:lstStyle/>
          <a:p>
            <a:r>
              <a:rPr lang="en-US" dirty="0"/>
              <a:t>Il curriculum</a:t>
            </a: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p:txBody>
          <a:bodyPr/>
          <a:lstStyle/>
          <a:p>
            <a:r>
              <a:rPr lang="en-US" dirty="0"/>
              <a:t>03</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p:txBody>
          <a:bodyPr/>
          <a:lstStyle/>
          <a:p>
            <a:r>
              <a:rPr lang="en-US" dirty="0"/>
              <a:t>Istruzioni generali per formatori ed educatori</a:t>
            </a:r>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17"/>
          </p:nvPr>
        </p:nvSpPr>
        <p:spPr/>
        <p:txBody>
          <a:bodyPr/>
          <a:lstStyle/>
          <a:p>
            <a:r>
              <a:rPr lang="en-US" dirty="0"/>
              <a:t>04</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p:txBody>
          <a:bodyPr/>
          <a:lstStyle/>
          <a:p>
            <a:r>
              <a:rPr lang="en-US" dirty="0"/>
              <a:t>Opzioni di erogazione della formazione</a:t>
            </a:r>
          </a:p>
        </p:txBody>
      </p:sp>
      <p:sp>
        <p:nvSpPr>
          <p:cNvPr id="3" name="Slide Number Placeholder 2">
            <a:extLst>
              <a:ext uri="{FF2B5EF4-FFF2-40B4-BE49-F238E27FC236}">
                <a16:creationId xmlns:a16="http://schemas.microsoft.com/office/drawing/2014/main" id="{75825C16-B171-4E4C-B8D6-F0EEA42D18C5}"/>
              </a:ext>
            </a:extLst>
          </p:cNvPr>
          <p:cNvSpPr>
            <a:spLocks noGrp="1"/>
          </p:cNvSpPr>
          <p:nvPr>
            <p:ph type="sldNum" sz="quarter" idx="4"/>
          </p:nvPr>
        </p:nvSpPr>
        <p:spPr/>
        <p:txBody>
          <a:bodyPr/>
          <a:lstStyle/>
          <a:p>
            <a:fld id="{CB2079F2-58AF-ED44-82D7-E04B2F6FD686}" type="slidenum">
              <a:rPr lang="en-US" smtClean="0"/>
              <a:t>2</a:t>
            </a:fld>
            <a:endParaRPr lang="en-US" dirty="0"/>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p:txBody>
          <a:bodyPr/>
          <a:lstStyle/>
          <a:p>
            <a:r>
              <a:rPr lang="en-US" dirty="0"/>
              <a:t>INDICE DEI CONTENUTI</a:t>
            </a: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a:t>Panoramica dei contenuti del corso?</a:t>
            </a:r>
          </a:p>
          <a:p>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t>20</a:t>
            </a:fld>
            <a:endParaRPr lang="en-US" dirty="0"/>
          </a:p>
        </p:txBody>
      </p:sp>
      <p:graphicFrame>
        <p:nvGraphicFramePr>
          <p:cNvPr id="6" name="Table 4">
            <a:extLst>
              <a:ext uri="{FF2B5EF4-FFF2-40B4-BE49-F238E27FC236}">
                <a16:creationId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3872165455"/>
              </p:ext>
            </p:extLst>
          </p:nvPr>
        </p:nvGraphicFramePr>
        <p:xfrm>
          <a:off x="662038" y="1149169"/>
          <a:ext cx="6235597" cy="9115615"/>
        </p:xfrm>
        <a:graphic>
          <a:graphicData uri="http://schemas.openxmlformats.org/drawingml/2006/table">
            <a:tbl>
              <a:tblPr firstRow="1" bandRow="1">
                <a:tableStyleId>{5FD0F851-EC5A-4D38-B0AD-8093EC10F338}</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476045">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MODULO 5</a:t>
                      </a:r>
                    </a:p>
                  </a:txBody>
                  <a:tcPr>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highlight>
                            <a:srgbClr val="7654A2"/>
                          </a:highlight>
                        </a:rPr>
                        <a:t>Guidare una forza lavoro digitale</a:t>
                      </a:r>
                    </a:p>
                    <a:p>
                      <a:endParaRPr lang="en-IE" dirty="0">
                        <a:solidFill>
                          <a:schemeClr val="bg1"/>
                        </a:solidFill>
                        <a:highlight>
                          <a:srgbClr val="FED103"/>
                        </a:highlight>
                      </a:endParaRPr>
                    </a:p>
                  </a:txBody>
                  <a:tcPr>
                    <a:solidFill>
                      <a:srgbClr val="7654A2"/>
                    </a:solidFill>
                  </a:tcPr>
                </a:tc>
                <a:extLst>
                  <a:ext uri="{0D108BD9-81ED-4DB2-BD59-A6C34878D82A}">
                    <a16:rowId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Panoramica</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n-GB" sz="1200" dirty="0"/>
                        <a:t>Questo modulo è un'immersione più profonda nel concetto di lavoro digitale/telelavoro, ma con un focus sulle persone di un'organizzazione. Il modulo si rivolge a dirigenti e proprietari di aziende, quindi è di livello intermedio/esperto.</a:t>
                      </a:r>
                    </a:p>
                  </a:txBody>
                  <a:tcPr/>
                </a:tc>
                <a:extLst>
                  <a:ext uri="{0D108BD9-81ED-4DB2-BD59-A6C34878D82A}">
                    <a16:rowId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Obiettivi di apprendimento</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en-US" sz="1200" dirty="0">
                          <a:solidFill>
                            <a:schemeClr val="tx1"/>
                          </a:solidFill>
                          <a:effectLst/>
                        </a:rPr>
                        <a:t>Gli studenti svilupperanno una comprensione della leadership digitale e del telelavoro, concentrandosi sulle qualità e le competenze essenziali necessarie per una leadership a distanza efficace. Impareranno a modellare un </a:t>
                      </a:r>
                      <a:r>
                        <a:rPr lang="en-US" sz="1200" dirty="0" err="1">
                          <a:solidFill>
                            <a:schemeClr val="tx1"/>
                          </a:solidFill>
                          <a:effectLst/>
                        </a:rPr>
                        <a:t>comportamento </a:t>
                      </a:r>
                      <a:r>
                        <a:rPr lang="en-US" sz="1200" dirty="0">
                          <a:solidFill>
                            <a:schemeClr val="tx1"/>
                          </a:solidFill>
                          <a:effectLst/>
                        </a:rPr>
                        <a:t>digitale positivo e a definire aspettative chiare per i team remoti, promuovendo una cultura di responsabilità e impegno. </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Argomenti trattati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Leadership digitale e telelavoro</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Modellare il </a:t>
                      </a:r>
                      <a:r>
                        <a:rPr lang="en-US" sz="1200" dirty="0" err="1"/>
                        <a:t>comportamento </a:t>
                      </a:r>
                      <a:r>
                        <a:rPr lang="en-US" sz="1200" dirty="0"/>
                        <a:t>e definire le aspettative</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Focus sulle persone</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Orientamento a lungo termine</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latin typeface="Calibri" panose="020F0502020204030204" pitchFamily="34" charset="0"/>
                          <a:ea typeface="Calibri" panose="020F0502020204030204" pitchFamily="34" charset="0"/>
                          <a:cs typeface="Calibri" panose="020F0502020204030204" pitchFamily="34" charset="0"/>
                        </a:rPr>
                        <a:t>Competenza digitale</a:t>
                      </a:r>
                      <a:endParaRPr lang="en-IE" sz="1200" dirty="0">
                        <a:latin typeface="Calibri" panose="020F0502020204030204" pitchFamily="34" charset="0"/>
                        <a:ea typeface="Calibri" panose="020F0502020204030204" pitchFamily="34" charset="0"/>
                        <a:cs typeface="Calibri" panose="020F0502020204030204" pitchFamily="34" charset="0"/>
                      </a:endParaRPr>
                    </a:p>
                    <a:p>
                      <a:pPr marL="171450" indent="-171450">
                        <a:buClr>
                          <a:srgbClr val="7654A2"/>
                        </a:buClr>
                        <a:buFont typeface="Arial" panose="020B0604020202020204" pitchFamily="34" charset="0"/>
                        <a:buChar char="•"/>
                      </a:pPr>
                      <a:endParaRPr lang="en-US" sz="1200" dirty="0"/>
                    </a:p>
                  </a:txBody>
                  <a:tcPr/>
                </a:tc>
                <a:extLst>
                  <a:ext uri="{0D108BD9-81ED-4DB2-BD59-A6C34878D82A}">
                    <a16:rowId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Indice dei contenuti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Obiettivi di apprendimento</a:t>
                      </a:r>
                    </a:p>
                    <a:p>
                      <a:pPr marL="171450" indent="-171450">
                        <a:buClr>
                          <a:srgbClr val="7654A2"/>
                        </a:buClr>
                        <a:buFont typeface="Arial" panose="020B0604020202020204" pitchFamily="34" charset="0"/>
                        <a:buChar char="•"/>
                      </a:pPr>
                      <a:r>
                        <a:rPr lang="en-US" sz="1200" dirty="0"/>
                        <a:t>Leadership digitale e telelavoro</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Modellare il </a:t>
                      </a:r>
                      <a:r>
                        <a:rPr lang="en-US" sz="1200" dirty="0" err="1"/>
                        <a:t>comportamento </a:t>
                      </a:r>
                      <a:r>
                        <a:rPr lang="en-US" sz="1200" dirty="0"/>
                        <a:t>e definire le aspettative</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Focus sulle persone</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Orientamento a lungo termine</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latin typeface="Calibri" panose="020F0502020204030204" pitchFamily="34" charset="0"/>
                          <a:ea typeface="Calibri" panose="020F0502020204030204" pitchFamily="34" charset="0"/>
                          <a:cs typeface="Calibri" panose="020F0502020204030204" pitchFamily="34" charset="0"/>
                        </a:rPr>
                        <a:t>Competenza digitale</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latin typeface="Calibri" panose="020F0502020204030204" pitchFamily="34" charset="0"/>
                          <a:ea typeface="Calibri" panose="020F0502020204030204" pitchFamily="34" charset="0"/>
                          <a:cs typeface="Calibri" panose="020F0502020204030204" pitchFamily="34" charset="0"/>
                        </a:rPr>
                        <a:t>Casi di studio e attività</a:t>
                      </a:r>
                      <a:endParaRPr lang="en-IE" sz="1200" dirty="0">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Quiz</a:t>
                      </a:r>
                      <a:endParaRPr lang="en-IE" sz="12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rPr>
                        <a:t>Casi di studio</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dirty="0"/>
                        <a:t>Diapositiva 43 - Un mix di esempi di casi studio più piccoli</a:t>
                      </a:r>
                    </a:p>
                  </a:txBody>
                  <a:tcPr/>
                </a:tc>
                <a:extLst>
                  <a:ext uri="{0D108BD9-81ED-4DB2-BD59-A6C34878D82A}">
                    <a16:rowId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Domande</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Leadership digitale: Come si applicano i principi tradizionali della leadership in un ambiente digitale e di telelavoro e quali sono le nuove competenze essenziali per la leadership digitale?</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Quali strategie sono fondamentali per un </a:t>
                      </a:r>
                      <a:r>
                        <a:rPr lang="en-US" sz="1200" kern="1200" dirty="0" err="1">
                          <a:solidFill>
                            <a:schemeClr val="dk1"/>
                          </a:solidFill>
                        </a:rPr>
                        <a:t>comportamento </a:t>
                      </a:r>
                      <a:r>
                        <a:rPr lang="en-US" sz="1200" kern="1200" dirty="0">
                          <a:solidFill>
                            <a:schemeClr val="dk1"/>
                          </a:solidFill>
                        </a:rPr>
                        <a:t>digitale positivo e come fanno i leader a comunicare e far rispettare le aspettative di lavoro a distanza in modo efficace?</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Come può un leader migliorare il coinvolgimento e il benessere dei dipendenti in ambito digitale e quali sono le sfide da affrontare per mantenere coesi i team remoti?</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Come dovrebbe cambiare la pianificazione a lungo termine per adattarsi alle incertezze di un ambiente di lavoro digitale e qual è il ruolo dell'apprendimento continuo?</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Quali competenze digitali sono fondamentali per i leader di oggi e come possono stare al passo con l'evoluzione delle tecnologie e delle tendenze?</a:t>
                      </a:r>
                    </a:p>
                  </a:txBody>
                  <a:tcPr/>
                </a:tc>
                <a:extLst>
                  <a:ext uri="{0D108BD9-81ED-4DB2-BD59-A6C34878D82A}">
                    <a16:rowId xmlns:a16="http://schemas.microsoft.com/office/drawing/2014/main" val="4138694532"/>
                  </a:ext>
                </a:extLst>
              </a:tr>
            </a:tbl>
          </a:graphicData>
        </a:graphic>
      </p:graphicFrame>
    </p:spTree>
    <p:extLst>
      <p:ext uri="{BB962C8B-B14F-4D97-AF65-F5344CB8AC3E}">
        <p14:creationId xmlns:p14="http://schemas.microsoft.com/office/powerpoint/2010/main" val="905233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t>21</a:t>
            </a:fld>
            <a:endParaRPr lang="en-US" dirty="0"/>
          </a:p>
        </p:txBody>
      </p:sp>
      <p:sp>
        <p:nvSpPr>
          <p:cNvPr id="5" name="Text Placeholder 5">
            <a:extLst>
              <a:ext uri="{FF2B5EF4-FFF2-40B4-BE49-F238E27FC236}">
                <a16:creationId xmlns:a16="http://schemas.microsoft.com/office/drawing/2014/main" id="{BE50563F-C385-C397-43C3-AE89C29C1E84}"/>
              </a:ext>
            </a:extLst>
          </p:cNvPr>
          <p:cNvSpPr txBox="1">
            <a:spLocks/>
          </p:cNvSpPr>
          <p:nvPr/>
        </p:nvSpPr>
        <p:spPr>
          <a:xfrm>
            <a:off x="303477" y="4121021"/>
            <a:ext cx="6952724" cy="70831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endParaRPr lang="en-US" sz="1100" b="0" dirty="0">
              <a:solidFill>
                <a:srgbClr val="404040"/>
              </a:solidFill>
              <a:ea typeface="Calibri" panose="020F0502020204030204" pitchFamily="34" charset="0"/>
            </a:endParaRPr>
          </a:p>
          <a:p>
            <a:pPr>
              <a:lnSpc>
                <a:spcPct val="100000"/>
              </a:lnSpc>
            </a:pPr>
            <a:r>
              <a:rPr lang="en-GB" sz="1100" dirty="0">
                <a:solidFill>
                  <a:srgbClr val="7654A2"/>
                </a:solidFill>
                <a:ea typeface="Calibri" panose="020F0502020204030204" pitchFamily="34" charset="0"/>
              </a:rPr>
              <a:t>Settimana 1: Modulo 1 </a:t>
            </a:r>
            <a:r>
              <a:rPr lang="en-US" sz="1100" dirty="0">
                <a:solidFill>
                  <a:srgbClr val="7654A2"/>
                </a:solidFill>
                <a:ea typeface="Calibri" panose="020F0502020204030204" pitchFamily="34" charset="0"/>
              </a:rPr>
              <a:t>Introduzione al lavoro digitale e al benessere digitale (3 ore)</a:t>
            </a: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Introduzione al corso e panoramica degli obiettivi didattici</a:t>
            </a: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Comprendere le basi del benessere digitale e i diversi aspetti legati a questo concetto.</a:t>
            </a: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Capire cos'è il burnout digitale e come identificarne i sintomi</a:t>
            </a: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Individuare come stabilire dei limiti per aiutare a gestire gli impatti negativi della tecnologia digitale.</a:t>
            </a:r>
          </a:p>
          <a:p>
            <a:pPr>
              <a:lnSpc>
                <a:spcPct val="100000"/>
              </a:lnSpc>
            </a:pPr>
            <a:r>
              <a:rPr lang="en-GB" sz="1100" dirty="0">
                <a:solidFill>
                  <a:srgbClr val="7654A2"/>
                </a:solidFill>
                <a:ea typeface="Calibri" panose="020F0502020204030204" pitchFamily="34" charset="0"/>
              </a:rPr>
              <a:t>Settimana 2: Modulo 2 Comunicazione digitale </a:t>
            </a:r>
            <a:r>
              <a:rPr lang="en-US" sz="1100" dirty="0">
                <a:solidFill>
                  <a:srgbClr val="7654A2"/>
                </a:solidFill>
                <a:ea typeface="Calibri" panose="020F0502020204030204" pitchFamily="34" charset="0"/>
              </a:rPr>
              <a:t>(3 ore)</a:t>
            </a:r>
            <a:endParaRPr lang="en-GB" sz="1100" dirty="0">
              <a:solidFill>
                <a:srgbClr val="7654A2"/>
              </a:solidFill>
              <a:ea typeface="Calibri" panose="020F0502020204030204" pitchFamily="34" charset="0"/>
            </a:endParaRP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Introduzione al modulo e panoramica degli obiettivi di apprendimento</a:t>
            </a:r>
          </a:p>
          <a:p>
            <a:pPr marL="171450" indent="-171450">
              <a:lnSpc>
                <a:spcPct val="100000"/>
              </a:lnSpc>
              <a:buFont typeface="Arial" panose="020B0604020202020204" pitchFamily="34" charset="0"/>
              <a:buChar char="•"/>
            </a:pPr>
            <a:r>
              <a:rPr lang="en-US" sz="1100" b="0" dirty="0">
                <a:solidFill>
                  <a:srgbClr val="404040"/>
                </a:solidFill>
                <a:ea typeface="Calibri" panose="020F0502020204030204" pitchFamily="34" charset="0"/>
              </a:rPr>
              <a:t>Esaminare diversi strumenti di conferenza virtuale per le valutazioni, confrontando i diversi strumenti disponibili.</a:t>
            </a:r>
          </a:p>
          <a:p>
            <a:pPr marL="171450" indent="-171450">
              <a:lnSpc>
                <a:spcPct val="100000"/>
              </a:lnSpc>
              <a:buFont typeface="Arial" panose="020B0604020202020204" pitchFamily="34" charset="0"/>
              <a:buChar char="•"/>
            </a:pPr>
            <a:r>
              <a:rPr lang="en-US" sz="1100" b="0" dirty="0">
                <a:solidFill>
                  <a:srgbClr val="404040"/>
                </a:solidFill>
                <a:ea typeface="Calibri" panose="020F0502020204030204" pitchFamily="34" charset="0"/>
              </a:rPr>
              <a:t>Individuare come costruire il morale del team e le reti di supporto</a:t>
            </a:r>
            <a:endParaRPr lang="en-GB" sz="1100" b="0" dirty="0">
              <a:solidFill>
                <a:srgbClr val="404040"/>
              </a:solidFill>
              <a:ea typeface="Calibri" panose="020F0502020204030204" pitchFamily="34" charset="0"/>
            </a:endParaRPr>
          </a:p>
          <a:p>
            <a:pPr>
              <a:lnSpc>
                <a:spcPct val="100000"/>
              </a:lnSpc>
            </a:pPr>
            <a:r>
              <a:rPr lang="en-GB" sz="1100" dirty="0">
                <a:solidFill>
                  <a:srgbClr val="7654A2"/>
                </a:solidFill>
                <a:ea typeface="Calibri" panose="020F0502020204030204" pitchFamily="34" charset="0"/>
              </a:rPr>
              <a:t>Settimana 3: Modulo 3 Salute fisica digitale </a:t>
            </a:r>
            <a:r>
              <a:rPr lang="en-US" sz="1100" dirty="0">
                <a:solidFill>
                  <a:srgbClr val="7654A2"/>
                </a:solidFill>
                <a:ea typeface="Calibri" panose="020F0502020204030204" pitchFamily="34" charset="0"/>
              </a:rPr>
              <a:t>(3 ore)</a:t>
            </a:r>
            <a:endParaRPr lang="en-GB" sz="1100" dirty="0">
              <a:solidFill>
                <a:srgbClr val="7654A2"/>
              </a:solidFill>
              <a:ea typeface="Calibri" panose="020F0502020204030204" pitchFamily="34" charset="0"/>
            </a:endParaRP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Introduzione al modulo e panoramica degli obiettivi di apprendimento</a:t>
            </a: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Identificare l'importanza della salute fisica sul posto di lavoro e come la tecnologia digitale può influire su questo aspetto.</a:t>
            </a: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Esaminare i fattori di rischio sul posto di lavoro che possono influire sulla salute fisica.</a:t>
            </a:r>
          </a:p>
          <a:p>
            <a:pPr>
              <a:lnSpc>
                <a:spcPct val="100000"/>
              </a:lnSpc>
            </a:pPr>
            <a:r>
              <a:rPr lang="en-GB" sz="1100" dirty="0">
                <a:solidFill>
                  <a:srgbClr val="7654A2"/>
                </a:solidFill>
                <a:ea typeface="Calibri" panose="020F0502020204030204" pitchFamily="34" charset="0"/>
              </a:rPr>
              <a:t>Settimana 4: Modulo 4 - Benessere mentale </a:t>
            </a:r>
            <a:r>
              <a:rPr lang="en-US" sz="1100" dirty="0">
                <a:solidFill>
                  <a:srgbClr val="7654A2"/>
                </a:solidFill>
                <a:ea typeface="Calibri" panose="020F0502020204030204" pitchFamily="34" charset="0"/>
              </a:rPr>
              <a:t>(3 ore)</a:t>
            </a:r>
            <a:endParaRPr lang="en-GB" sz="1100" dirty="0">
              <a:solidFill>
                <a:srgbClr val="7654A2"/>
              </a:solidFill>
              <a:ea typeface="Calibri" panose="020F0502020204030204" pitchFamily="34" charset="0"/>
            </a:endParaRP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Introduzione al modulo e panoramica degli obiettivi di apprendimento</a:t>
            </a: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Comprendere l'importanza di promuovere la salute e il benessere sul posto di lavoro.</a:t>
            </a: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Esplorare il concetto di equilibrio tra lavoro e vita privata e individuare nuovi modi per migliorare il proprio.</a:t>
            </a:r>
          </a:p>
          <a:p>
            <a:pPr>
              <a:lnSpc>
                <a:spcPct val="100000"/>
              </a:lnSpc>
            </a:pPr>
            <a:r>
              <a:rPr lang="en-GB" sz="1100" dirty="0">
                <a:solidFill>
                  <a:srgbClr val="7654A2"/>
                </a:solidFill>
                <a:ea typeface="Calibri" panose="020F0502020204030204" pitchFamily="34" charset="0"/>
              </a:rPr>
              <a:t>Settimana 5: Modulo 5 Guida della forza lavoro digitale </a:t>
            </a:r>
            <a:r>
              <a:rPr lang="en-US" sz="1100" dirty="0">
                <a:solidFill>
                  <a:srgbClr val="7654A2"/>
                </a:solidFill>
                <a:ea typeface="Calibri" panose="020F0502020204030204" pitchFamily="34" charset="0"/>
              </a:rPr>
              <a:t>(3 ore)</a:t>
            </a:r>
            <a:endParaRPr lang="en-GB" sz="1100" dirty="0">
              <a:solidFill>
                <a:srgbClr val="7654A2"/>
              </a:solidFill>
              <a:ea typeface="Calibri" panose="020F0502020204030204" pitchFamily="34" charset="0"/>
            </a:endParaRPr>
          </a:p>
          <a:p>
            <a:pPr marL="171450" indent="-171450">
              <a:lnSpc>
                <a:spcPct val="100000"/>
              </a:lnSpc>
              <a:buFont typeface="Arial" panose="020B0604020202020204" pitchFamily="34" charset="0"/>
              <a:buChar char="•"/>
            </a:pPr>
            <a:r>
              <a:rPr lang="en-US" sz="1100" b="0" dirty="0">
                <a:solidFill>
                  <a:srgbClr val="404040"/>
                </a:solidFill>
                <a:ea typeface="Calibri" panose="020F0502020204030204" pitchFamily="34" charset="0"/>
              </a:rPr>
              <a:t>Introduzione al modulo e panoramica degli obiettivi di apprendimento</a:t>
            </a:r>
          </a:p>
          <a:p>
            <a:pPr marL="171450" indent="-171450">
              <a:lnSpc>
                <a:spcPct val="100000"/>
              </a:lnSpc>
              <a:buFont typeface="Arial" panose="020B0604020202020204" pitchFamily="34" charset="0"/>
              <a:buChar char="•"/>
            </a:pPr>
            <a:r>
              <a:rPr lang="en-US" sz="1100" b="0" dirty="0">
                <a:solidFill>
                  <a:srgbClr val="404040"/>
                </a:solidFill>
                <a:ea typeface="Calibri" panose="020F0502020204030204" pitchFamily="34" charset="0"/>
              </a:rPr>
              <a:t>Comprendere l'importanza della leadership digitale quando si lavora da remoto</a:t>
            </a:r>
          </a:p>
          <a:p>
            <a:pPr marL="171450" indent="-171450">
              <a:lnSpc>
                <a:spcPct val="100000"/>
              </a:lnSpc>
              <a:buFont typeface="Arial" panose="020B0604020202020204" pitchFamily="34" charset="0"/>
              <a:buChar char="•"/>
            </a:pPr>
            <a:r>
              <a:rPr lang="en-US" sz="1100" b="0" dirty="0">
                <a:solidFill>
                  <a:srgbClr val="404040"/>
                </a:solidFill>
                <a:ea typeface="Calibri" panose="020F0502020204030204" pitchFamily="34" charset="0"/>
              </a:rPr>
              <a:t>Creare un focus sulle persone del luogo di lavoro</a:t>
            </a:r>
          </a:p>
          <a:p>
            <a:pPr>
              <a:lnSpc>
                <a:spcPct val="100000"/>
              </a:lnSpc>
            </a:pPr>
            <a:endParaRPr lang="en-GB" sz="1100" b="0" dirty="0">
              <a:solidFill>
                <a:srgbClr val="404040"/>
              </a:solidFill>
              <a:ea typeface="Calibri" panose="020F0502020204030204" pitchFamily="34" charset="0"/>
            </a:endParaRPr>
          </a:p>
        </p:txBody>
      </p:sp>
      <p:pic>
        <p:nvPicPr>
          <p:cNvPr id="7" name="Picture Placeholder 15" descr="Calendar dates">
            <a:extLst>
              <a:ext uri="{FF2B5EF4-FFF2-40B4-BE49-F238E27FC236}">
                <a16:creationId xmlns:a16="http://schemas.microsoft.com/office/drawing/2014/main" id="{8EDD4CC0-952F-99A9-858F-54DEE6FBAD0B}"/>
              </a:ext>
            </a:extLst>
          </p:cNvPr>
          <p:cNvPicPr>
            <a:picLocks noChangeAspect="1"/>
          </p:cNvPicPr>
          <p:nvPr/>
        </p:nvPicPr>
        <p:blipFill rotWithShape="1">
          <a:blip r:embed="rId2">
            <a:extLst>
              <a:ext uri="{28A0092B-C50C-407E-A947-70E740481C1C}">
                <a14:useLocalDpi xmlns:a14="http://schemas.microsoft.com/office/drawing/2010/main" val="0"/>
              </a:ext>
            </a:extLst>
          </a:blip>
          <a:srcRect t="4851" b="36627"/>
          <a:stretch/>
        </p:blipFill>
        <p:spPr>
          <a:xfrm>
            <a:off x="0" y="0"/>
            <a:ext cx="7559675" cy="2844000"/>
          </a:xfrm>
          <a:custGeom>
            <a:avLst/>
            <a:gdLst>
              <a:gd name="connsiteX0" fmla="*/ 0 w 9654406"/>
              <a:gd name="connsiteY0" fmla="*/ 0 h 6557477"/>
              <a:gd name="connsiteX1" fmla="*/ 9654406 w 9654406"/>
              <a:gd name="connsiteY1" fmla="*/ 0 h 6557477"/>
              <a:gd name="connsiteX2" fmla="*/ 9654406 w 9654406"/>
              <a:gd name="connsiteY2" fmla="*/ 6557477 h 6557477"/>
              <a:gd name="connsiteX3" fmla="*/ 0 w 9654406"/>
              <a:gd name="connsiteY3" fmla="*/ 6557477 h 6557477"/>
            </a:gdLst>
            <a:ahLst/>
            <a:cxnLst>
              <a:cxn ang="0">
                <a:pos x="connsiteX0" y="connsiteY0"/>
              </a:cxn>
              <a:cxn ang="0">
                <a:pos x="connsiteX1" y="connsiteY1"/>
              </a:cxn>
              <a:cxn ang="0">
                <a:pos x="connsiteX2" y="connsiteY2"/>
              </a:cxn>
              <a:cxn ang="0">
                <a:pos x="connsiteX3" y="connsiteY3"/>
              </a:cxn>
            </a:cxnLst>
            <a:rect l="l" t="t" r="r" b="b"/>
            <a:pathLst>
              <a:path w="9654406" h="6557477">
                <a:moveTo>
                  <a:pt x="0" y="0"/>
                </a:moveTo>
                <a:lnTo>
                  <a:pt x="9654406" y="0"/>
                </a:lnTo>
                <a:lnTo>
                  <a:pt x="9654406" y="6557477"/>
                </a:lnTo>
                <a:lnTo>
                  <a:pt x="0" y="6557477"/>
                </a:lnTo>
                <a:close/>
              </a:path>
            </a:pathLst>
          </a:custGeom>
        </p:spPr>
      </p:pic>
      <p:sp>
        <p:nvSpPr>
          <p:cNvPr id="8" name="TextBox 7">
            <a:extLst>
              <a:ext uri="{FF2B5EF4-FFF2-40B4-BE49-F238E27FC236}">
                <a16:creationId xmlns:a16="http://schemas.microsoft.com/office/drawing/2014/main" id="{5AC37E38-1057-1B0B-9800-D1645ADF3859}"/>
              </a:ext>
            </a:extLst>
          </p:cNvPr>
          <p:cNvSpPr txBox="1"/>
          <p:nvPr/>
        </p:nvSpPr>
        <p:spPr>
          <a:xfrm>
            <a:off x="211240" y="2782862"/>
            <a:ext cx="7044961" cy="1443921"/>
          </a:xfrm>
          <a:prstGeom prst="rect">
            <a:avLst/>
          </a:prstGeom>
          <a:noFill/>
        </p:spPr>
        <p:txBody>
          <a:bodyPr wrap="square">
            <a:spAutoFit/>
          </a:bodyPr>
          <a:lstStyle/>
          <a:p>
            <a:endParaRPr lang="en-IE" b="1" dirty="0">
              <a:solidFill>
                <a:srgbClr val="EB7339"/>
              </a:solidFill>
            </a:endParaRPr>
          </a:p>
          <a:p>
            <a:r>
              <a:rPr lang="en-IE" sz="2400" b="1" dirty="0">
                <a:solidFill>
                  <a:srgbClr val="7654A2"/>
                </a:solidFill>
                <a:latin typeface="Calibri" panose="020F0502020204030204" pitchFamily="34" charset="0"/>
                <a:ea typeface="Calibri" panose="020F0502020204030204" pitchFamily="34" charset="0"/>
                <a:cs typeface="Calibri" panose="020F0502020204030204" pitchFamily="34" charset="0"/>
              </a:rPr>
              <a:t>Esempio di orario</a:t>
            </a:r>
            <a:endParaRPr lang="en-US" sz="2400" b="1" dirty="0">
              <a:solidFill>
                <a:srgbClr val="7654A2"/>
              </a:solidFill>
              <a:latin typeface="Calibri" panose="020F0502020204030204" pitchFamily="34" charset="0"/>
              <a:ea typeface="Calibri" panose="020F0502020204030204" pitchFamily="34" charset="0"/>
              <a:cs typeface="Calibri" panose="020F0502020204030204" pitchFamily="34" charset="0"/>
            </a:endParaRPr>
          </a:p>
          <a:p>
            <a:endParaRPr lang="en-US" sz="700" b="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r>
              <a:rPr lang="en-US" sz="1100" b="0" dirty="0">
                <a:solidFill>
                  <a:srgbClr val="404040"/>
                </a:solidFill>
                <a:latin typeface="Calibri" panose="020F0502020204030204" pitchFamily="34" charset="0"/>
                <a:ea typeface="Calibri" panose="020F0502020204030204" pitchFamily="34" charset="0"/>
                <a:cs typeface="Calibri" panose="020F0502020204030204" pitchFamily="34" charset="0"/>
              </a:rPr>
              <a:t>Si raccomanda di mantenere i workshop a una durata massima di 2,5 - 3 ore. Poiché i materiali didattici sono piuttosto intensi e nuovi per gli insegnanti e gli studenti, si raccomanda di distribuire le informazioni su più giorni. Per un'elaborazione ottimale, si può scegliere di distribuire i workshop su più settimane, ad esempio un pomeriggio a settimana per </a:t>
            </a:r>
            <a:r>
              <a:rPr lang="en-US" sz="1100" dirty="0">
                <a:solidFill>
                  <a:srgbClr val="404040"/>
                </a:solidFill>
                <a:latin typeface="Calibri" panose="020F0502020204030204" pitchFamily="34" charset="0"/>
                <a:ea typeface="Calibri" panose="020F0502020204030204" pitchFamily="34" charset="0"/>
                <a:cs typeface="Calibri" panose="020F0502020204030204" pitchFamily="34" charset="0"/>
              </a:rPr>
              <a:t>5 </a:t>
            </a:r>
            <a:r>
              <a:rPr lang="en-US" sz="1100" b="0" dirty="0">
                <a:solidFill>
                  <a:srgbClr val="404040"/>
                </a:solidFill>
                <a:latin typeface="Calibri" panose="020F0502020204030204" pitchFamily="34" charset="0"/>
                <a:ea typeface="Calibri" panose="020F0502020204030204" pitchFamily="34" charset="0"/>
                <a:cs typeface="Calibri" panose="020F0502020204030204" pitchFamily="34" charset="0"/>
              </a:rPr>
              <a:t>settimane. Assicuratevi di includere discussioni, di coinvolgere relatori ospiti e di concludere il programma con una celebrazione. </a:t>
            </a:r>
          </a:p>
        </p:txBody>
      </p:sp>
    </p:spTree>
    <p:extLst>
      <p:ext uri="{BB962C8B-B14F-4D97-AF65-F5344CB8AC3E}">
        <p14:creationId xmlns:p14="http://schemas.microsoft.com/office/powerpoint/2010/main" val="2610237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aphic 3">
            <a:extLst>
              <a:ext uri="{FF2B5EF4-FFF2-40B4-BE49-F238E27FC236}">
                <a16:creationId xmlns:a16="http://schemas.microsoft.com/office/drawing/2014/main" id="{745E2A9B-8441-C840-81C8-75A307DDB7A8}"/>
              </a:ext>
            </a:extLst>
          </p:cNvPr>
          <p:cNvGrpSpPr/>
          <p:nvPr/>
        </p:nvGrpSpPr>
        <p:grpSpPr>
          <a:xfrm>
            <a:off x="1967511" y="7811373"/>
            <a:ext cx="280634" cy="280634"/>
            <a:chOff x="1950027" y="2499889"/>
            <a:chExt cx="850463" cy="850463"/>
          </a:xfrm>
        </p:grpSpPr>
        <p:sp>
          <p:nvSpPr>
            <p:cNvPr id="58" name="Freeform 57">
              <a:extLst>
                <a:ext uri="{FF2B5EF4-FFF2-40B4-BE49-F238E27FC236}">
                  <a16:creationId xmlns:a16="http://schemas.microsoft.com/office/drawing/2014/main" id="{070AA376-97BF-E748-8928-F551335A43CD}"/>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59" name="Graphic 3">
              <a:extLst>
                <a:ext uri="{FF2B5EF4-FFF2-40B4-BE49-F238E27FC236}">
                  <a16:creationId xmlns:a16="http://schemas.microsoft.com/office/drawing/2014/main" id="{A2E5257D-EA82-2D43-9E85-AF7C5721A500}"/>
                </a:ext>
              </a:extLst>
            </p:cNvPr>
            <p:cNvGrpSpPr/>
            <p:nvPr/>
          </p:nvGrpSpPr>
          <p:grpSpPr>
            <a:xfrm>
              <a:off x="2107521" y="2657382"/>
              <a:ext cx="535476" cy="535477"/>
              <a:chOff x="2107521" y="2657382"/>
              <a:chExt cx="535476" cy="535477"/>
            </a:xfrm>
            <a:solidFill>
              <a:srgbClr val="FFFFFF"/>
            </a:solidFill>
          </p:grpSpPr>
          <p:sp>
            <p:nvSpPr>
              <p:cNvPr id="60" name="Freeform 59">
                <a:extLst>
                  <a:ext uri="{FF2B5EF4-FFF2-40B4-BE49-F238E27FC236}">
                    <a16:creationId xmlns:a16="http://schemas.microsoft.com/office/drawing/2014/main" id="{92ED0864-DFD1-6F42-BD1C-F7C373473E2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6D00E9F6-C582-AD49-B57D-5397A451A855}"/>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2" name="Freeform 61">
                <a:extLst>
                  <a:ext uri="{FF2B5EF4-FFF2-40B4-BE49-F238E27FC236}">
                    <a16:creationId xmlns:a16="http://schemas.microsoft.com/office/drawing/2014/main" id="{468FAA70-361A-4F44-A944-700A94350646}"/>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46" name="Graphic 3">
            <a:extLst>
              <a:ext uri="{FF2B5EF4-FFF2-40B4-BE49-F238E27FC236}">
                <a16:creationId xmlns:a16="http://schemas.microsoft.com/office/drawing/2014/main" id="{6C9D30E8-35DE-4C49-95DC-9498C3BD1A5F}"/>
              </a:ext>
            </a:extLst>
          </p:cNvPr>
          <p:cNvGrpSpPr/>
          <p:nvPr/>
        </p:nvGrpSpPr>
        <p:grpSpPr>
          <a:xfrm>
            <a:off x="1275280" y="7811373"/>
            <a:ext cx="280634" cy="280634"/>
            <a:chOff x="-147782" y="2499889"/>
            <a:chExt cx="850463" cy="850463"/>
          </a:xfrm>
        </p:grpSpPr>
        <p:sp>
          <p:nvSpPr>
            <p:cNvPr id="56" name="Freeform 55">
              <a:extLst>
                <a:ext uri="{FF2B5EF4-FFF2-40B4-BE49-F238E27FC236}">
                  <a16:creationId xmlns:a16="http://schemas.microsoft.com/office/drawing/2014/main" id="{FD29B358-BB52-D348-A680-150723799993}"/>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33A1E602-B533-804F-95F8-3152E642A924}"/>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7" name="Graphic 3">
            <a:extLst>
              <a:ext uri="{FF2B5EF4-FFF2-40B4-BE49-F238E27FC236}">
                <a16:creationId xmlns:a16="http://schemas.microsoft.com/office/drawing/2014/main" id="{DBA3E9DB-F14F-E145-8241-FE48371DB308}"/>
              </a:ext>
            </a:extLst>
          </p:cNvPr>
          <p:cNvGrpSpPr/>
          <p:nvPr/>
        </p:nvGrpSpPr>
        <p:grpSpPr>
          <a:xfrm>
            <a:off x="2313419" y="7811373"/>
            <a:ext cx="280634" cy="280634"/>
            <a:chOff x="2998302" y="2499889"/>
            <a:chExt cx="850463" cy="850463"/>
          </a:xfrm>
        </p:grpSpPr>
        <p:sp>
          <p:nvSpPr>
            <p:cNvPr id="54" name="Freeform 53">
              <a:extLst>
                <a:ext uri="{FF2B5EF4-FFF2-40B4-BE49-F238E27FC236}">
                  <a16:creationId xmlns:a16="http://schemas.microsoft.com/office/drawing/2014/main" id="{14246E63-9061-D644-AC8A-1269D063783B}"/>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F31D68C0-624E-004B-86D9-7A8943F7D93F}"/>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8" name="Graphic 3">
            <a:extLst>
              <a:ext uri="{FF2B5EF4-FFF2-40B4-BE49-F238E27FC236}">
                <a16:creationId xmlns:a16="http://schemas.microsoft.com/office/drawing/2014/main" id="{018B97FD-1FF5-7E47-8AEB-C3C20D764D0B}"/>
              </a:ext>
            </a:extLst>
          </p:cNvPr>
          <p:cNvGrpSpPr/>
          <p:nvPr/>
        </p:nvGrpSpPr>
        <p:grpSpPr>
          <a:xfrm>
            <a:off x="929373" y="7811373"/>
            <a:ext cx="280634" cy="280842"/>
            <a:chOff x="-1196056" y="2499889"/>
            <a:chExt cx="850463" cy="851093"/>
          </a:xfrm>
        </p:grpSpPr>
        <p:sp>
          <p:nvSpPr>
            <p:cNvPr id="52" name="Freeform 51">
              <a:extLst>
                <a:ext uri="{FF2B5EF4-FFF2-40B4-BE49-F238E27FC236}">
                  <a16:creationId xmlns:a16="http://schemas.microsoft.com/office/drawing/2014/main" id="{8DED7E50-1CEF-914D-8881-72F654649628}"/>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A484FE74-F660-AA4B-AE37-72C7F7DCB7DA}"/>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50" name="Freeform 49">
            <a:extLst>
              <a:ext uri="{FF2B5EF4-FFF2-40B4-BE49-F238E27FC236}">
                <a16:creationId xmlns:a16="http://schemas.microsoft.com/office/drawing/2014/main" id="{7CC0CAE8-B65F-BD4D-B3B7-FD466467261B}"/>
              </a:ext>
            </a:extLst>
          </p:cNvPr>
          <p:cNvSpPr/>
          <p:nvPr/>
        </p:nvSpPr>
        <p:spPr>
          <a:xfrm>
            <a:off x="1621396"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70" name="Group 69">
            <a:extLst>
              <a:ext uri="{FF2B5EF4-FFF2-40B4-BE49-F238E27FC236}">
                <a16:creationId xmlns:a16="http://schemas.microsoft.com/office/drawing/2014/main" id="{B60B5279-2981-B44F-B225-38D42061CF72}"/>
              </a:ext>
            </a:extLst>
          </p:cNvPr>
          <p:cNvGrpSpPr/>
          <p:nvPr/>
        </p:nvGrpSpPr>
        <p:grpSpPr>
          <a:xfrm>
            <a:off x="5309192" y="9810584"/>
            <a:ext cx="1959435" cy="484201"/>
            <a:chOff x="0" y="9355361"/>
            <a:chExt cx="1959435" cy="484201"/>
          </a:xfrm>
        </p:grpSpPr>
        <p:sp>
          <p:nvSpPr>
            <p:cNvPr id="71" name="Rectangle 70">
              <a:extLst>
                <a:ext uri="{FF2B5EF4-FFF2-40B4-BE49-F238E27FC236}">
                  <a16:creationId xmlns:a16="http://schemas.microsoft.com/office/drawing/2014/main" id="{2CC32056-2BC7-EF4C-BCC3-4BFD0A114051}"/>
                </a:ext>
              </a:extLst>
            </p:cNvPr>
            <p:cNvSpPr/>
            <p:nvPr/>
          </p:nvSpPr>
          <p:spPr>
            <a:xfrm>
              <a:off x="0" y="9355361"/>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C2EBC5CF-F1C2-6E4B-8FE3-00A879E26A47}"/>
                </a:ext>
              </a:extLst>
            </p:cNvPr>
            <p:cNvPicPr/>
            <p:nvPr/>
          </p:nvPicPr>
          <p:blipFill rotWithShape="1">
            <a:blip r:embed="rId2" cstate="print">
              <a:extLst>
                <a:ext uri="{28A0092B-C50C-407E-A947-70E740481C1C}">
                  <a14:useLocalDpi xmlns:a14="http://schemas.microsoft.com/office/drawing/2010/main"/>
                </a:ext>
              </a:extLst>
            </a:blip>
            <a:srcRect r="44449"/>
            <a:stretch/>
          </p:blipFill>
          <p:spPr bwMode="auto">
            <a:xfrm>
              <a:off x="380380" y="9442982"/>
              <a:ext cx="1280061" cy="293943"/>
            </a:xfrm>
            <a:prstGeom prst="rect">
              <a:avLst/>
            </a:prstGeom>
            <a:ln>
              <a:noFill/>
            </a:ln>
            <a:extLst>
              <a:ext uri="{53640926-AAD7-44D8-BBD7-CCE9431645EC}">
                <a14:shadowObscured xmlns:a14="http://schemas.microsoft.com/office/drawing/2010/main"/>
              </a:ext>
            </a:extLst>
          </p:spPr>
        </p:pic>
      </p:grpSp>
      <p:sp>
        <p:nvSpPr>
          <p:cNvPr id="9" name="Text Placeholder 8">
            <a:extLst>
              <a:ext uri="{FF2B5EF4-FFF2-40B4-BE49-F238E27FC236}">
                <a16:creationId xmlns:a16="http://schemas.microsoft.com/office/drawing/2014/main" id="{1D71F804-32EE-DADE-75E4-B16194A31ADB}"/>
              </a:ext>
            </a:extLst>
          </p:cNvPr>
          <p:cNvSpPr>
            <a:spLocks noGrp="1"/>
          </p:cNvSpPr>
          <p:nvPr>
            <p:ph type="body" sz="quarter" idx="20"/>
          </p:nvPr>
        </p:nvSpPr>
        <p:spPr/>
        <p:txBody>
          <a:bodyPr/>
          <a:lstStyle/>
          <a:p>
            <a:r>
              <a:rPr lang="en-US" b="1" dirty="0" err="1">
                <a:solidFill>
                  <a:srgbClr val="7654A2"/>
                </a:solidFill>
              </a:rPr>
              <a:t>www.digiworkwell.eu</a:t>
            </a:r>
            <a:endParaRPr lang="en-US" dirty="0"/>
          </a:p>
        </p:txBody>
      </p:sp>
      <p:sp>
        <p:nvSpPr>
          <p:cNvPr id="11" name="Text Placeholder 10">
            <a:extLst>
              <a:ext uri="{FF2B5EF4-FFF2-40B4-BE49-F238E27FC236}">
                <a16:creationId xmlns:a16="http://schemas.microsoft.com/office/drawing/2014/main" id="{6FD99D73-EE61-B549-E209-5C9BBFB4316D}"/>
              </a:ext>
            </a:extLst>
          </p:cNvPr>
          <p:cNvSpPr>
            <a:spLocks noGrp="1"/>
          </p:cNvSpPr>
          <p:nvPr>
            <p:ph type="body" sz="quarter" idx="30"/>
          </p:nvPr>
        </p:nvSpPr>
        <p:spPr>
          <a:xfrm>
            <a:off x="820963" y="6179603"/>
            <a:ext cx="3784904" cy="907341"/>
          </a:xfrm>
        </p:spPr>
        <p:txBody>
          <a:bodyPr/>
          <a:lstStyle/>
          <a:p>
            <a:r>
              <a:rPr lang="en-US" dirty="0"/>
              <a:t>Grazie</a:t>
            </a:r>
          </a:p>
          <a:p>
            <a:r>
              <a:rPr lang="en-US" dirty="0"/>
              <a:t>Segui il nostro viaggio</a:t>
            </a:r>
          </a:p>
        </p:txBody>
      </p:sp>
      <p:pic>
        <p:nvPicPr>
          <p:cNvPr id="12" name="Graphic 11" descr="World with solid fill">
            <a:extLst>
              <a:ext uri="{FF2B5EF4-FFF2-40B4-BE49-F238E27FC236}">
                <a16:creationId xmlns:a16="http://schemas.microsoft.com/office/drawing/2014/main" id="{CCD0BD79-792F-9A74-8B91-C1F8EE29B5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38675" y="7828652"/>
            <a:ext cx="246077" cy="246077"/>
          </a:xfrm>
          <a:prstGeom prst="rect">
            <a:avLst/>
          </a:prstGeom>
        </p:spPr>
      </p:pic>
      <p:sp>
        <p:nvSpPr>
          <p:cNvPr id="35" name="Freeform 34">
            <a:extLst>
              <a:ext uri="{FF2B5EF4-FFF2-40B4-BE49-F238E27FC236}">
                <a16:creationId xmlns:a16="http://schemas.microsoft.com/office/drawing/2014/main" id="{ACEFDACD-7205-9FF4-8813-CDE497B7848B}"/>
              </a:ext>
            </a:extLst>
          </p:cNvPr>
          <p:cNvSpPr/>
          <p:nvPr/>
        </p:nvSpPr>
        <p:spPr>
          <a:xfrm>
            <a:off x="3984176" y="5073971"/>
            <a:ext cx="4218413" cy="3781775"/>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solidFill>
            <a:schemeClr val="bg1">
              <a:alpha val="23000"/>
            </a:schemeClr>
          </a:solidFill>
          <a:ln w="8132" cap="flat">
            <a:noFill/>
            <a:prstDash val="solid"/>
            <a:miter/>
          </a:ln>
        </p:spPr>
        <p:txBody>
          <a:bodyPr rtlCol="0" anchor="ctr"/>
          <a:lstStyle/>
          <a:p>
            <a:endParaRPr lang="en-US" dirty="0"/>
          </a:p>
        </p:txBody>
      </p:sp>
    </p:spTree>
    <p:extLst>
      <p:ext uri="{BB962C8B-B14F-4D97-AF65-F5344CB8AC3E}">
        <p14:creationId xmlns:p14="http://schemas.microsoft.com/office/powerpoint/2010/main" val="4291396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01</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SEZIONE</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b="1" dirty="0">
                <a:solidFill>
                  <a:schemeClr val="tx1"/>
                </a:solidFill>
              </a:rPr>
              <a:t>BENVENUTO</a:t>
            </a:r>
          </a:p>
        </p:txBody>
      </p:sp>
      <p:pic>
        <p:nvPicPr>
          <p:cNvPr id="16" name="Picture Placeholder 15">
            <a:extLst>
              <a:ext uri="{FF2B5EF4-FFF2-40B4-BE49-F238E27FC236}">
                <a16:creationId xmlns:a16="http://schemas.microsoft.com/office/drawing/2014/main" id="{BCD41160-C262-49F0-C2E5-F922CAF64A36}"/>
              </a:ext>
            </a:extLst>
          </p:cNvPr>
          <p:cNvPicPr>
            <a:picLocks noGrp="1" noChangeAspect="1"/>
          </p:cNvPicPr>
          <p:nvPr>
            <p:ph type="pic" sz="quarter" idx="16"/>
          </p:nvPr>
        </p:nvPicPr>
        <p:blipFill>
          <a:blip r:embed="rId2"/>
          <a:srcRect l="28251" r="28251"/>
          <a:stretch>
            <a:fillRect/>
          </a:stretch>
        </p:blipFill>
        <p:spPr/>
      </p:pic>
    </p:spTree>
    <p:extLst>
      <p:ext uri="{BB962C8B-B14F-4D97-AF65-F5344CB8AC3E}">
        <p14:creationId xmlns:p14="http://schemas.microsoft.com/office/powerpoint/2010/main" val="3218203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B402B-D40D-3B42-A970-6C83C91392B1}"/>
              </a:ext>
            </a:extLst>
          </p:cNvPr>
          <p:cNvSpPr>
            <a:spLocks noGrp="1"/>
          </p:cNvSpPr>
          <p:nvPr>
            <p:ph type="body" sz="quarter" idx="30"/>
          </p:nvPr>
        </p:nvSpPr>
        <p:spPr/>
        <p:txBody>
          <a:bodyPr/>
          <a:lstStyle/>
          <a:p>
            <a:r>
              <a:rPr lang="en-US" dirty="0">
                <a:latin typeface="Montserrat" panose="00000500000000000000" pitchFamily="50" charset="0"/>
              </a:rPr>
              <a:t>Benvenuti al progetto </a:t>
            </a:r>
            <a:r>
              <a:rPr lang="en-US" dirty="0" err="1">
                <a:latin typeface="Montserrat" panose="00000500000000000000" pitchFamily="50" charset="0"/>
              </a:rPr>
              <a:t>DigiWorkWell</a:t>
            </a:r>
          </a:p>
        </p:txBody>
      </p:sp>
      <p:sp>
        <p:nvSpPr>
          <p:cNvPr id="4" name="Text Placeholder 3">
            <a:extLst>
              <a:ext uri="{FF2B5EF4-FFF2-40B4-BE49-F238E27FC236}">
                <a16:creationId xmlns:a16="http://schemas.microsoft.com/office/drawing/2014/main" id="{9D4A7D21-48CE-724C-B6F9-0612E4281973}"/>
              </a:ext>
            </a:extLst>
          </p:cNvPr>
          <p:cNvSpPr>
            <a:spLocks noGrp="1"/>
          </p:cNvSpPr>
          <p:nvPr>
            <p:ph type="body" sz="quarter" idx="48"/>
          </p:nvPr>
        </p:nvSpPr>
        <p:spPr>
          <a:xfrm>
            <a:off x="529701" y="1955079"/>
            <a:ext cx="6500272" cy="8052878"/>
          </a:xfrm>
        </p:spPr>
        <p:txBody>
          <a:bodyPr numCol="2"/>
          <a:lstStyle/>
          <a:p>
            <a:pPr algn="just"/>
            <a:r>
              <a:rPr lang="en-US" b="1" dirty="0"/>
              <a:t>Che cos'è il progetto </a:t>
            </a:r>
            <a:r>
              <a:rPr lang="en-US" b="1" dirty="0" err="1"/>
              <a:t>DigiWorkWell</a:t>
            </a:r>
            <a:r>
              <a:rPr lang="en-US" b="1" dirty="0"/>
              <a:t>?</a:t>
            </a:r>
          </a:p>
          <a:p>
            <a:pPr algn="just"/>
            <a:r>
              <a:rPr lang="en-US" dirty="0" err="1"/>
              <a:t>La digitalizzazione </a:t>
            </a:r>
            <a:r>
              <a:rPr lang="en-US" dirty="0"/>
              <a:t>e la tecnologia hanno creato nuove opportunità di lavoro e di comunicazione, indipendentemente dalla distanza e dal tempo. Se da un lato ciò ha avuto molti effetti positivi, dall'altro questi cambiamenti possono avere anche conseguenze negative per i datori di lavoro e i dipendenti.</a:t>
            </a:r>
          </a:p>
          <a:p>
            <a:pPr algn="just"/>
            <a:endParaRPr lang="en-US" dirty="0"/>
          </a:p>
          <a:p>
            <a:pPr algn="just"/>
            <a:r>
              <a:rPr lang="en-US" dirty="0"/>
              <a:t>Il benessere digitale è diventato sempre più importante per le Piccole e Medie Imprese (PMI), soprattutto a causa dei cambiamenti apportati dalla COVID-19. Il passaggio al lavoro da remoto e il maggiore utilizzo di strumenti digitali hanno evidenziato la necessità di una gestione efficace di queste tecnologie.</a:t>
            </a:r>
          </a:p>
          <a:p>
            <a:pPr algn="just"/>
            <a:endParaRPr lang="en-US" dirty="0"/>
          </a:p>
          <a:p>
            <a:pPr algn="just"/>
            <a:r>
              <a:rPr lang="en-US" dirty="0"/>
              <a:t>Per le PMI, ciò significa garantire che il loro utilizzo favorisca la salute e la produttività dei dipendenti, evitando problemi come il burnout e lo scarso equilibrio tra lavoro e vita privata. La pandemia ha reso evidente che le PMI hanno bisogno di strategie per il benessere digitale che aiutino i dipendenti a gestire in modo sano il loro carico di lavoro digitale. Questo è fondamentale non solo per la salute dei dipendenti, ma anche per la produttività e l'adattabilità dell'azienda in un ambiente digitale in continua evoluzione.</a:t>
            </a:r>
          </a:p>
          <a:p>
            <a:pPr algn="just"/>
            <a:endParaRPr lang="en-US" dirty="0"/>
          </a:p>
          <a:p>
            <a:pPr algn="just"/>
            <a:r>
              <a:rPr lang="en-US" dirty="0"/>
              <a:t>Le PMI sono in ritardo rispetto alle grandi aziende in termini di politiche e iniziative per il benessere digitale dei dipendenti, con l'82% dei datori di lavoro delle PMI che NON hanno politiche per la salute o il benessere digitale né intendono introdurle.</a:t>
            </a:r>
          </a:p>
          <a:p>
            <a:pPr algn="just"/>
            <a:endParaRPr lang="en-US" dirty="0"/>
          </a:p>
          <a:p>
            <a:pPr algn="just"/>
            <a:r>
              <a:rPr lang="en-US" dirty="0"/>
              <a:t>Il progetto </a:t>
            </a:r>
            <a:r>
              <a:rPr lang="en-US" dirty="0" err="1"/>
              <a:t>DigiWorkWell</a:t>
            </a:r>
            <a:r>
              <a:rPr lang="en-US" dirty="0"/>
              <a:t>, finanziato da Erasmus+, è stato concepito per affrontare le sfide in evoluzione del benessere digitale sul posto di lavoro, particolarmente rilevanti per le piccole e medie imprese (PMI). Il progetto è nato in risposta alla pandemia COVID-19, che ha modificato in modo significativo il panorama lavorativo, introducendo nuove opzioni di lavoro flessibile ma anche imponendo sfide alla salute fisica e mentale sul posto di lavoro.</a:t>
            </a:r>
          </a:p>
          <a:p>
            <a:pPr algn="just"/>
            <a:endParaRPr lang="en-US" dirty="0"/>
          </a:p>
          <a:p>
            <a:pPr algn="just"/>
            <a:r>
              <a:rPr lang="en-US" dirty="0"/>
              <a:t>Uno degli obiettivi principali di </a:t>
            </a:r>
            <a:r>
              <a:rPr lang="en-US" dirty="0" err="1"/>
              <a:t>DigiWorkWell </a:t>
            </a:r>
            <a:r>
              <a:rPr lang="en-US" dirty="0"/>
              <a:t>è quello di sviluppare e implementare nuovi approcci formativi per i manager delle PMI e gli insegnanti di imprenditoria in tutta Europa, concentrandosi sul benessere digitale. Il progetto mira a migliorare le competenze digitali dei manager, mettendoli in grado di gestire al meglio la transizione alla vita lavorativa digitale e di prevenire il declino della forza lavoro dovuto al sovraccarico digitale.</a:t>
            </a:r>
          </a:p>
          <a:p>
            <a:pPr algn="just"/>
            <a:r>
              <a:rPr lang="en-US" dirty="0"/>
              <a:t>.</a:t>
            </a:r>
          </a:p>
          <a:p>
            <a:pPr algn="just"/>
            <a:r>
              <a:rPr lang="en-US" b="1" dirty="0"/>
              <a:t>Che cos'è la Guida per gli insegnanti </a:t>
            </a:r>
            <a:r>
              <a:rPr lang="en-US" b="1" dirty="0" err="1"/>
              <a:t>di DigiWorkWell</a:t>
            </a:r>
            <a:r>
              <a:rPr lang="en-US" b="1" dirty="0"/>
              <a:t>?</a:t>
            </a:r>
          </a:p>
          <a:p>
            <a:pPr algn="just"/>
            <a:r>
              <a:rPr lang="en-US" dirty="0"/>
              <a:t>Lo scopo della Guida per il facilitatore è quello di consentire l'uso delle risorse educative aperte sviluppate come prodotti chiave del progetto </a:t>
            </a:r>
            <a:r>
              <a:rPr lang="en-US" dirty="0" err="1"/>
              <a:t>DigiWorkWell</a:t>
            </a:r>
            <a:r>
              <a:rPr lang="en-US" dirty="0"/>
              <a:t>. All'interno di questa Guida, gli educatori saranno attrezzati per utilizzare al meglio le risorse educative aperte (OER). Oltre alle OER, gli educatori e i manager possono utilizzare la Guida </a:t>
            </a:r>
            <a:r>
              <a:rPr lang="en-US" dirty="0" err="1"/>
              <a:t>DigiWorkWell </a:t>
            </a:r>
            <a:r>
              <a:rPr lang="en-US" dirty="0"/>
              <a:t>(PR1) e lo strumento Digital Wellbeing Check Up (PR2) per garantire i migliori risultati di apprendimento possibili per le PMI.</a:t>
            </a:r>
          </a:p>
          <a:p>
            <a:pPr algn="just"/>
            <a:endParaRPr lang="en-US" dirty="0"/>
          </a:p>
          <a:p>
            <a:pPr algn="just"/>
            <a:r>
              <a:rPr lang="en-US" dirty="0"/>
              <a:t>All'interno di questa Guida per il facilitatore, gli educatori all'imprenditorialità e i dirigenti delle PMI troveranno una spiegazione del rapporto tra la Guida </a:t>
            </a:r>
            <a:r>
              <a:rPr lang="en-US" dirty="0" err="1"/>
              <a:t>DigiWorkWell</a:t>
            </a:r>
            <a:r>
              <a:rPr lang="en-US" dirty="0"/>
              <a:t>, lo Strumento di Check Up del Benessere Digitale e il </a:t>
            </a:r>
            <a:r>
              <a:rPr lang="en-US" dirty="0" err="1"/>
              <a:t>Programma di </a:t>
            </a:r>
            <a:r>
              <a:rPr lang="en-US" dirty="0"/>
              <a:t>Formazione sul Benessere Digitale, insieme a raccomandazioni su come utilizzarli insieme. Abbiamo anche incluso diversi scenari su come queste risorse possono essere utilizzate (tra cui l'apprendimento individuale, l'apprendimento in un contesto di gruppo o come manager di PMI).</a:t>
            </a:r>
          </a:p>
          <a:p>
            <a:pPr algn="just"/>
            <a:endParaRPr lang="en-US" dirty="0"/>
          </a:p>
          <a:p>
            <a:pPr algn="just"/>
            <a:r>
              <a:rPr lang="en-US" dirty="0"/>
              <a:t>Gli esperti che hanno sviluppato il </a:t>
            </a:r>
            <a:r>
              <a:rPr lang="en-US" dirty="0" err="1"/>
              <a:t>programma di </a:t>
            </a:r>
            <a:r>
              <a:rPr lang="en-US" dirty="0"/>
              <a:t>formazione sul benessere digitale sono appassionati del benessere digitale e dell'impatto che può avere sui dipendenti e sull'azienda stessa. Questi OER sono stati sviluppati per fornire alle PMI diversi modi per identificare le aree problematiche in cui la loro </a:t>
            </a:r>
            <a:r>
              <a:rPr lang="en-US" dirty="0" err="1"/>
              <a:t>organizzazione </a:t>
            </a:r>
            <a:r>
              <a:rPr lang="en-US" dirty="0"/>
              <a:t>potrebbe aver bisogno di migliorare, lo stato del Digital Wellbeing nelle PMI (trovato nel rapporto) e le informazioni e le tecniche su come questo può essere migliorato sia dai manager che dai consulenti aziendali.</a:t>
            </a:r>
          </a:p>
          <a:p>
            <a:pPr algn="just"/>
            <a:endParaRPr lang="en-US" b="1" dirty="0"/>
          </a:p>
        </p:txBody>
      </p:sp>
      <p:sp>
        <p:nvSpPr>
          <p:cNvPr id="10" name="Slide Number Placeholder 22">
            <a:extLst>
              <a:ext uri="{FF2B5EF4-FFF2-40B4-BE49-F238E27FC236}">
                <a16:creationId xmlns:a16="http://schemas.microsoft.com/office/drawing/2014/main" id="{6B632C10-F9D5-4741-A8EE-C0D3D62373C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t>4</a:t>
            </a:fld>
            <a:endParaRPr lang="en-US" dirty="0"/>
          </a:p>
        </p:txBody>
      </p:sp>
    </p:spTree>
    <p:extLst>
      <p:ext uri="{BB962C8B-B14F-4D97-AF65-F5344CB8AC3E}">
        <p14:creationId xmlns:p14="http://schemas.microsoft.com/office/powerpoint/2010/main" val="2027655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B402B-D40D-3B42-A970-6C83C91392B1}"/>
              </a:ext>
            </a:extLst>
          </p:cNvPr>
          <p:cNvSpPr>
            <a:spLocks noGrp="1"/>
          </p:cNvSpPr>
          <p:nvPr>
            <p:ph type="body" sz="quarter" idx="30"/>
          </p:nvPr>
        </p:nvSpPr>
        <p:spPr>
          <a:xfrm>
            <a:off x="529700" y="406263"/>
            <a:ext cx="6500273" cy="743603"/>
          </a:xfrm>
        </p:spPr>
        <p:txBody>
          <a:bodyPr/>
          <a:lstStyle/>
          <a:p>
            <a:r>
              <a:rPr lang="en-US" dirty="0">
                <a:latin typeface="Montserrat" panose="00000500000000000000" pitchFamily="50" charset="0"/>
              </a:rPr>
              <a:t>Introduzione al team del progetto </a:t>
            </a:r>
            <a:r>
              <a:rPr lang="en-US" dirty="0" err="1">
                <a:latin typeface="Montserrat" panose="00000500000000000000" pitchFamily="50" charset="0"/>
              </a:rPr>
              <a:t>DigiWorkWell</a:t>
            </a:r>
          </a:p>
        </p:txBody>
      </p:sp>
      <p:sp>
        <p:nvSpPr>
          <p:cNvPr id="10" name="Slide Number Placeholder 22">
            <a:extLst>
              <a:ext uri="{FF2B5EF4-FFF2-40B4-BE49-F238E27FC236}">
                <a16:creationId xmlns:a16="http://schemas.microsoft.com/office/drawing/2014/main" id="{6B632C10-F9D5-4741-A8EE-C0D3D62373C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t>5</a:t>
            </a:fld>
            <a:endParaRPr lang="en-US" dirty="0"/>
          </a:p>
        </p:txBody>
      </p:sp>
      <p:pic>
        <p:nvPicPr>
          <p:cNvPr id="7" name="Picture 6">
            <a:extLst>
              <a:ext uri="{FF2B5EF4-FFF2-40B4-BE49-F238E27FC236}">
                <a16:creationId xmlns:a16="http://schemas.microsoft.com/office/drawing/2014/main" id="{5FFE4D01-8EB1-596E-B04C-EA9D69240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656" y="3008637"/>
            <a:ext cx="1621706" cy="389542"/>
          </a:xfrm>
          <a:prstGeom prst="rect">
            <a:avLst/>
          </a:prstGeom>
        </p:spPr>
      </p:pic>
      <p:sp>
        <p:nvSpPr>
          <p:cNvPr id="9" name="TextBox 8">
            <a:extLst>
              <a:ext uri="{FF2B5EF4-FFF2-40B4-BE49-F238E27FC236}">
                <a16:creationId xmlns:a16="http://schemas.microsoft.com/office/drawing/2014/main" id="{A27540D6-27E9-6FB8-A4CA-9B5F2BCEA6D8}"/>
              </a:ext>
            </a:extLst>
          </p:cNvPr>
          <p:cNvSpPr txBox="1"/>
          <p:nvPr/>
        </p:nvSpPr>
        <p:spPr>
          <a:xfrm>
            <a:off x="2312894" y="1715975"/>
            <a:ext cx="4589930" cy="1015663"/>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La Camera di Commercio del Nord - Polonia </a:t>
            </a:r>
            <a:r>
              <a:rPr lang="en-US" sz="1200" dirty="0">
                <a:latin typeface="Calibri" panose="020F0502020204030204" pitchFamily="34" charset="0"/>
                <a:ea typeface="Calibri" panose="020F0502020204030204" pitchFamily="34" charset="0"/>
                <a:cs typeface="Calibri" panose="020F0502020204030204" pitchFamily="34" charset="0"/>
              </a:rPr>
              <a:t>è stata fondata nel 1997 </a:t>
            </a:r>
            <a:r>
              <a:rPr lang="en-US" sz="1200" dirty="0" err="1">
                <a:latin typeface="Calibri" panose="020F0502020204030204" pitchFamily="34" charset="0"/>
                <a:ea typeface="Calibri" panose="020F0502020204030204" pitchFamily="34" charset="0"/>
                <a:cs typeface="Calibri" panose="020F0502020204030204" pitchFamily="34" charset="0"/>
              </a:rPr>
              <a:t>e </a:t>
            </a:r>
            <a:r>
              <a:rPr lang="en-US" sz="1200" dirty="0">
                <a:latin typeface="Calibri" panose="020F0502020204030204" pitchFamily="34" charset="0"/>
                <a:ea typeface="Calibri" panose="020F0502020204030204" pitchFamily="34" charset="0"/>
                <a:cs typeface="Calibri" panose="020F0502020204030204" pitchFamily="34" charset="0"/>
              </a:rPr>
              <a:t>rappresenta 1500 aziende. Ha sede a Stettino ed è la più grande camera di commercio della Polonia. Il compito principale della </a:t>
            </a:r>
            <a:r>
              <a:rPr lang="en-US" sz="1200" dirty="0" err="1">
                <a:latin typeface="Calibri" panose="020F0502020204030204" pitchFamily="34" charset="0"/>
                <a:ea typeface="Calibri" panose="020F0502020204030204" pitchFamily="34" charset="0"/>
                <a:cs typeface="Calibri" panose="020F0502020204030204" pitchFamily="34" charset="0"/>
              </a:rPr>
              <a:t>NCC è quello </a:t>
            </a:r>
            <a:r>
              <a:rPr lang="en-US" sz="1200" dirty="0">
                <a:latin typeface="Calibri" panose="020F0502020204030204" pitchFamily="34" charset="0"/>
                <a:ea typeface="Calibri" panose="020F0502020204030204" pitchFamily="34" charset="0"/>
                <a:cs typeface="Calibri" panose="020F0502020204030204" pitchFamily="34" charset="0"/>
              </a:rPr>
              <a:t>di fornire servizi alle aziende associate, tra cui formazione e istruzione e altro ancora.</a:t>
            </a:r>
            <a:endParaRPr lang="en-US" dirty="0"/>
          </a:p>
        </p:txBody>
      </p:sp>
      <p:sp>
        <p:nvSpPr>
          <p:cNvPr id="11" name="TextBox 10">
            <a:extLst>
              <a:ext uri="{FF2B5EF4-FFF2-40B4-BE49-F238E27FC236}">
                <a16:creationId xmlns:a16="http://schemas.microsoft.com/office/drawing/2014/main" id="{C263D60C-147A-26B8-C6D9-C789580C4DAC}"/>
              </a:ext>
            </a:extLst>
          </p:cNvPr>
          <p:cNvSpPr txBox="1"/>
          <p:nvPr/>
        </p:nvSpPr>
        <p:spPr>
          <a:xfrm>
            <a:off x="2312894" y="3008637"/>
            <a:ext cx="4375176" cy="1213089"/>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Momentum, Irlanda, </a:t>
            </a:r>
            <a:r>
              <a:rPr lang="en-US" sz="1200" dirty="0">
                <a:latin typeface="Calibri" panose="020F0502020204030204" pitchFamily="34" charset="0"/>
                <a:ea typeface="Calibri" panose="020F0502020204030204" pitchFamily="34" charset="0"/>
                <a:cs typeface="Calibri" panose="020F0502020204030204" pitchFamily="34" charset="0"/>
              </a:rPr>
              <a:t>è un'azienda irlandese pluripremiata che si occupa di sviluppare programmi di apprendimento progressivo (sviluppo di programmi e contenuti) e piattaforme per l'istruzione, con particolare attenzione all'istruzione VET, al benessere digitale, all'innovazione e all'educazione all'imprenditorialità. </a:t>
            </a:r>
          </a:p>
          <a:p>
            <a:endParaRPr lang="en-IE" dirty="0"/>
          </a:p>
        </p:txBody>
      </p:sp>
      <p:sp>
        <p:nvSpPr>
          <p:cNvPr id="12" name="TextBox 11">
            <a:extLst>
              <a:ext uri="{FF2B5EF4-FFF2-40B4-BE49-F238E27FC236}">
                <a16:creationId xmlns:a16="http://schemas.microsoft.com/office/drawing/2014/main" id="{3A5673FF-DD5C-33EF-E73F-2FDD2A5F84F2}"/>
              </a:ext>
            </a:extLst>
          </p:cNvPr>
          <p:cNvSpPr txBox="1"/>
          <p:nvPr/>
        </p:nvSpPr>
        <p:spPr>
          <a:xfrm>
            <a:off x="2312894" y="4301299"/>
            <a:ext cx="4589930" cy="1015663"/>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ENWHP - Italia La </a:t>
            </a:r>
            <a:r>
              <a:rPr lang="en-US" sz="1200" dirty="0">
                <a:latin typeface="Calibri" panose="020F0502020204030204" pitchFamily="34" charset="0"/>
                <a:ea typeface="Calibri" panose="020F0502020204030204" pitchFamily="34" charset="0"/>
                <a:cs typeface="Calibri" panose="020F0502020204030204" pitchFamily="34" charset="0"/>
              </a:rPr>
              <a:t>Rete europea per la promozione della salute nei luoghi di lavoro è stata fondata nel 1996 ed è una rete di agenzie, istituzioni e </a:t>
            </a:r>
            <a:r>
              <a:rPr lang="en-US" sz="1200" dirty="0" err="1">
                <a:latin typeface="Calibri" panose="020F0502020204030204" pitchFamily="34" charset="0"/>
                <a:ea typeface="Calibri" panose="020F0502020204030204" pitchFamily="34" charset="0"/>
                <a:cs typeface="Calibri" panose="020F0502020204030204" pitchFamily="34" charset="0"/>
              </a:rPr>
              <a:t>organizzazioni </a:t>
            </a:r>
            <a:r>
              <a:rPr lang="en-US" sz="1200" dirty="0">
                <a:latin typeface="Calibri" panose="020F0502020204030204" pitchFamily="34" charset="0"/>
                <a:ea typeface="Calibri" panose="020F0502020204030204" pitchFamily="34" charset="0"/>
                <a:cs typeface="Calibri" panose="020F0502020204030204" pitchFamily="34" charset="0"/>
              </a:rPr>
              <a:t>dedicate alla promozione della salute nei luoghi di lavoro (WHP) nell'Unione Europea. È un'</a:t>
            </a:r>
            <a:r>
              <a:rPr lang="en-US" sz="1200" dirty="0" err="1">
                <a:latin typeface="Calibri" panose="020F0502020204030204" pitchFamily="34" charset="0"/>
                <a:ea typeface="Calibri" panose="020F0502020204030204" pitchFamily="34" charset="0"/>
                <a:cs typeface="Calibri" panose="020F0502020204030204" pitchFamily="34" charset="0"/>
              </a:rPr>
              <a:t>organizzazione </a:t>
            </a:r>
            <a:r>
              <a:rPr lang="en-US" sz="1200" dirty="0">
                <a:latin typeface="Calibri" panose="020F0502020204030204" pitchFamily="34" charset="0"/>
                <a:ea typeface="Calibri" panose="020F0502020204030204" pitchFamily="34" charset="0"/>
                <a:cs typeface="Calibri" panose="020F0502020204030204" pitchFamily="34" charset="0"/>
              </a:rPr>
              <a:t>associativa aperta ai datori di lavoro e agli organismi di rappresentanza.</a:t>
            </a:r>
            <a:endParaRPr lang="en-IE" dirty="0">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0A1B27C8-99B6-10EB-7E8F-9A24041C5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14" y="8564737"/>
            <a:ext cx="1295316" cy="561613"/>
          </a:xfrm>
          <a:prstGeom prst="rect">
            <a:avLst/>
          </a:prstGeom>
        </p:spPr>
      </p:pic>
      <p:sp>
        <p:nvSpPr>
          <p:cNvPr id="16" name="TextBox 15">
            <a:extLst>
              <a:ext uri="{FF2B5EF4-FFF2-40B4-BE49-F238E27FC236}">
                <a16:creationId xmlns:a16="http://schemas.microsoft.com/office/drawing/2014/main" id="{4A141322-BDE4-D249-DDDC-81CBA110634B}"/>
              </a:ext>
            </a:extLst>
          </p:cNvPr>
          <p:cNvSpPr txBox="1"/>
          <p:nvPr/>
        </p:nvSpPr>
        <p:spPr>
          <a:xfrm>
            <a:off x="2388460" y="5521753"/>
            <a:ext cx="4514364" cy="830997"/>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XAMK- Finlandia </a:t>
            </a:r>
            <a:r>
              <a:rPr lang="en-US" sz="1200" dirty="0">
                <a:latin typeface="Calibri" panose="020F0502020204030204" pitchFamily="34" charset="0"/>
                <a:ea typeface="Calibri" panose="020F0502020204030204" pitchFamily="34" charset="0"/>
                <a:cs typeface="Calibri" panose="020F0502020204030204" pitchFamily="34" charset="0"/>
              </a:rPr>
              <a:t>L'Università di Scienze Applicate della Finlandia Sud-Orientale è un'università di scienze applicate in Finlandia. È stata istituita all'inizio del 2017, quando l'Università di Scienze Applicate </a:t>
            </a:r>
            <a:r>
              <a:rPr lang="en-US" sz="1200" dirty="0" err="1">
                <a:latin typeface="Calibri" panose="020F0502020204030204" pitchFamily="34" charset="0"/>
                <a:ea typeface="Calibri" panose="020F0502020204030204" pitchFamily="34" charset="0"/>
                <a:cs typeface="Calibri" panose="020F0502020204030204" pitchFamily="34" charset="0"/>
              </a:rPr>
              <a:t>di Kymenlaakso </a:t>
            </a:r>
            <a:r>
              <a:rPr lang="en-US" sz="1200" dirty="0">
                <a:latin typeface="Calibri" panose="020F0502020204030204" pitchFamily="34" charset="0"/>
                <a:ea typeface="Calibri" panose="020F0502020204030204" pitchFamily="34" charset="0"/>
                <a:cs typeface="Calibri" panose="020F0502020204030204" pitchFamily="34" charset="0"/>
              </a:rPr>
              <a:t>e l'Università di Scienze Applicate di Mikkeli si sono fuse.</a:t>
            </a:r>
          </a:p>
        </p:txBody>
      </p:sp>
      <p:sp>
        <p:nvSpPr>
          <p:cNvPr id="17" name="TextBox 16">
            <a:extLst>
              <a:ext uri="{FF2B5EF4-FFF2-40B4-BE49-F238E27FC236}">
                <a16:creationId xmlns:a16="http://schemas.microsoft.com/office/drawing/2014/main" id="{8C355C2F-A8A0-6AF5-2EAD-34E934A48F61}"/>
              </a:ext>
            </a:extLst>
          </p:cNvPr>
          <p:cNvSpPr txBox="1"/>
          <p:nvPr/>
        </p:nvSpPr>
        <p:spPr>
          <a:xfrm>
            <a:off x="2479328" y="6866001"/>
            <a:ext cx="4423496" cy="1213089"/>
          </a:xfrm>
          <a:prstGeom prst="rect">
            <a:avLst/>
          </a:prstGeom>
          <a:noFill/>
        </p:spPr>
        <p:txBody>
          <a:bodyPr wrap="square" rtlCol="0">
            <a:spAutoFit/>
          </a:bodyPr>
          <a:lstStyle/>
          <a:p>
            <a:r>
              <a:rPr lang="en-IE" sz="1200" b="1" dirty="0">
                <a:latin typeface="Calibri" panose="020F0502020204030204" pitchFamily="34" charset="0"/>
                <a:ea typeface="Calibri" panose="020F0502020204030204" pitchFamily="34" charset="0"/>
                <a:cs typeface="Calibri" panose="020F0502020204030204" pitchFamily="34" charset="0"/>
              </a:rPr>
              <a:t>BIC EURONOVA- Spagna </a:t>
            </a:r>
            <a:r>
              <a:rPr lang="en-IE" sz="1200" dirty="0">
                <a:latin typeface="Calibri" panose="020F0502020204030204" pitchFamily="34" charset="0"/>
                <a:ea typeface="Calibri" panose="020F0502020204030204" pitchFamily="34" charset="0"/>
                <a:cs typeface="Calibri" panose="020F0502020204030204" pitchFamily="34" charset="0"/>
              </a:rPr>
              <a:t>è </a:t>
            </a:r>
            <a:r>
              <a:rPr lang="en-US" sz="1200" dirty="0">
                <a:latin typeface="Calibri" panose="020F0502020204030204" pitchFamily="34" charset="0"/>
                <a:ea typeface="Calibri" panose="020F0502020204030204" pitchFamily="34" charset="0"/>
                <a:cs typeface="Calibri" panose="020F0502020204030204" pitchFamily="34" charset="0"/>
              </a:rPr>
              <a:t>il Centro Europeo per le Imprese e l'Innovazione (CEEI) di Malaga è stato fondato nel 1991 grazie a un'iniziativa della Commissione Europea, per sostenere la creazione di PMI innovative, promuovere l'avvio di attività innovative delle PMI esistenti e delle amministrazioni pubbliche.</a:t>
            </a:r>
          </a:p>
          <a:p>
            <a:endParaRPr lang="en-IE" dirty="0"/>
          </a:p>
        </p:txBody>
      </p:sp>
      <p:sp>
        <p:nvSpPr>
          <p:cNvPr id="18" name="TextBox 17">
            <a:extLst>
              <a:ext uri="{FF2B5EF4-FFF2-40B4-BE49-F238E27FC236}">
                <a16:creationId xmlns:a16="http://schemas.microsoft.com/office/drawing/2014/main" id="{56E98414-3DED-A711-42D1-677E3A88C8E9}"/>
              </a:ext>
            </a:extLst>
          </p:cNvPr>
          <p:cNvSpPr txBox="1"/>
          <p:nvPr/>
        </p:nvSpPr>
        <p:spPr>
          <a:xfrm>
            <a:off x="2479328" y="8664685"/>
            <a:ext cx="4423496" cy="461665"/>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Lo European E-Learning Institute - Danimarca è </a:t>
            </a:r>
            <a:r>
              <a:rPr lang="en-GB" sz="1200" dirty="0">
                <a:latin typeface="Calibri" panose="020F0502020204030204" pitchFamily="34" charset="0"/>
                <a:ea typeface="Calibri" panose="020F0502020204030204" pitchFamily="34" charset="0"/>
                <a:cs typeface="Calibri" panose="020F0502020204030204" pitchFamily="34" charset="0"/>
              </a:rPr>
              <a:t>uno dei principali fornitori di soluzioni di eLearning e blended learning in Europa. </a:t>
            </a:r>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B8B00BBD-7CC1-EC13-CA83-0E2392EDF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061" y="1571033"/>
            <a:ext cx="952500" cy="962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982D1AF-4EE6-8D9C-C529-34A65FBB0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00" y="5371202"/>
            <a:ext cx="1621706" cy="6458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59694C7-1593-D3E4-2771-17D468F4AD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851" y="6866001"/>
            <a:ext cx="1295316" cy="8117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42C6543-F246-9535-E413-4C5B4AB38B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734" y="3875196"/>
            <a:ext cx="97155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053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02</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a:xfrm>
            <a:off x="383722" y="746271"/>
            <a:ext cx="2635807" cy="954513"/>
          </a:xfrm>
        </p:spPr>
        <p:txBody>
          <a:bodyPr/>
          <a:lstStyle/>
          <a:p>
            <a:r>
              <a:rPr lang="en-US" dirty="0"/>
              <a:t>SEZIONE</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a:solidFill>
                  <a:schemeClr val="tx1"/>
                </a:solidFill>
              </a:rPr>
              <a:t>SUL PROGRAMMA DI STUDI</a:t>
            </a:r>
          </a:p>
        </p:txBody>
      </p:sp>
      <p:pic>
        <p:nvPicPr>
          <p:cNvPr id="10" name="Picture Placeholder 9">
            <a:extLst>
              <a:ext uri="{FF2B5EF4-FFF2-40B4-BE49-F238E27FC236}">
                <a16:creationId xmlns:a16="http://schemas.microsoft.com/office/drawing/2014/main" id="{B6CBBF19-72B1-742A-5E5A-8C941AE7CB26}"/>
              </a:ext>
            </a:extLst>
          </p:cNvPr>
          <p:cNvPicPr>
            <a:picLocks noGrp="1" noChangeAspect="1"/>
          </p:cNvPicPr>
          <p:nvPr>
            <p:ph type="pic" sz="quarter" idx="16"/>
          </p:nvPr>
        </p:nvPicPr>
        <p:blipFill rotWithShape="1">
          <a:blip r:embed="rId2"/>
          <a:srcRect l="41369" t="2416" r="16479" b="697"/>
          <a:stretch/>
        </p:blipFill>
        <p:spPr>
          <a:xfrm>
            <a:off x="3634150" y="3859237"/>
            <a:ext cx="3943454" cy="6042845"/>
          </a:xfrm>
        </p:spPr>
      </p:pic>
    </p:spTree>
    <p:extLst>
      <p:ext uri="{BB962C8B-B14F-4D97-AF65-F5344CB8AC3E}">
        <p14:creationId xmlns:p14="http://schemas.microsoft.com/office/powerpoint/2010/main" val="928554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CDFA02-469A-D340-A1EB-1137E124337C}"/>
              </a:ext>
            </a:extLst>
          </p:cNvPr>
          <p:cNvSpPr>
            <a:spLocks noGrp="1"/>
          </p:cNvSpPr>
          <p:nvPr>
            <p:ph type="body" sz="quarter" idx="30"/>
          </p:nvPr>
        </p:nvSpPr>
        <p:spPr>
          <a:xfrm>
            <a:off x="529700" y="4813683"/>
            <a:ext cx="6500273" cy="743603"/>
          </a:xfrm>
        </p:spPr>
        <p:txBody>
          <a:bodyPr/>
          <a:lstStyle/>
          <a:p>
            <a:r>
              <a:rPr lang="en-US" dirty="0"/>
              <a:t>Informazioni sul programma di formazione </a:t>
            </a:r>
            <a:r>
              <a:rPr lang="en-US" dirty="0" err="1"/>
              <a:t>DigiWorkWell</a:t>
            </a: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529699" y="5874219"/>
            <a:ext cx="6500272" cy="3363346"/>
          </a:xfrm>
        </p:spPr>
        <p:txBody>
          <a:bodyPr/>
          <a:lstStyle/>
          <a:p>
            <a:pPr algn="just"/>
            <a:r>
              <a:rPr lang="en-US" b="0" i="0" dirty="0">
                <a:solidFill>
                  <a:srgbClr val="374151"/>
                </a:solidFill>
                <a:effectLst/>
                <a:ea typeface="Calibri" panose="020F0502020204030204" pitchFamily="34" charset="0"/>
              </a:rPr>
              <a:t>Il progetto </a:t>
            </a:r>
            <a:r>
              <a:rPr lang="en-US" b="0" i="0" dirty="0" err="1">
                <a:solidFill>
                  <a:srgbClr val="374151"/>
                </a:solidFill>
                <a:effectLst/>
                <a:ea typeface="Calibri" panose="020F0502020204030204" pitchFamily="34" charset="0"/>
              </a:rPr>
              <a:t>DigiWorkWell</a:t>
            </a:r>
            <a:r>
              <a:rPr lang="en-US" b="0" i="0" dirty="0">
                <a:solidFill>
                  <a:srgbClr val="374151"/>
                </a:solidFill>
                <a:effectLst/>
                <a:ea typeface="Calibri" panose="020F0502020204030204" pitchFamily="34" charset="0"/>
              </a:rPr>
              <a:t>, sostenuto da Erasmus+, introduce una suite completa di moduli educativi progettati per migliorare il benessere digitale nelle piccole e medie imprese (PMI) in tutta Europa. Questi moduli, parte integrante delle risorse didattiche aperte del progetto, sono appositamente studiati per i dirigenti delle PMI e per gli educatori all'imprenditorialità. Si concentrano sul miglioramento delle competenze digitali e sull'aumento della capacità </a:t>
            </a:r>
            <a:r>
              <a:rPr lang="en-US" b="0" i="0" dirty="0" err="1">
                <a:solidFill>
                  <a:srgbClr val="374151"/>
                </a:solidFill>
                <a:effectLst/>
                <a:ea typeface="Calibri" panose="020F0502020204030204" pitchFamily="34" charset="0"/>
              </a:rPr>
              <a:t>organizzativa </a:t>
            </a:r>
            <a:r>
              <a:rPr lang="en-US" b="0" i="0" dirty="0">
                <a:solidFill>
                  <a:srgbClr val="374151"/>
                </a:solidFill>
                <a:effectLst/>
                <a:ea typeface="Calibri" panose="020F0502020204030204" pitchFamily="34" charset="0"/>
              </a:rPr>
              <a:t>di gestire le transizioni nella vita lavorativa digitale.</a:t>
            </a:r>
          </a:p>
          <a:p>
            <a:pPr algn="just"/>
            <a:endParaRPr lang="en-US" b="0" i="0" dirty="0">
              <a:solidFill>
                <a:srgbClr val="374151"/>
              </a:solidFill>
              <a:effectLst/>
              <a:ea typeface="Calibri" panose="020F0502020204030204" pitchFamily="34" charset="0"/>
            </a:endParaRPr>
          </a:p>
          <a:p>
            <a:pPr algn="just"/>
            <a:r>
              <a:rPr lang="en-US" b="0" i="0" dirty="0">
                <a:solidFill>
                  <a:srgbClr val="374151"/>
                </a:solidFill>
                <a:effectLst/>
                <a:ea typeface="Calibri" panose="020F0502020204030204" pitchFamily="34" charset="0"/>
              </a:rPr>
              <a:t>Il contenuto è costituito da un insieme di risorse multimediali come presentazioni in PowerPoint, documenti, fogli di lavoro, video e quiz interattivi, ed è suddiviso in cinque moduli dettagliati.</a:t>
            </a:r>
          </a:p>
          <a:p>
            <a:pPr algn="just"/>
            <a:endParaRPr lang="en-US" dirty="0">
              <a:solidFill>
                <a:srgbClr val="374151"/>
              </a:solidFill>
              <a:ea typeface="Calibri" panose="020F0502020204030204" pitchFamily="34" charset="0"/>
            </a:endParaRPr>
          </a:p>
          <a:p>
            <a:pPr algn="just"/>
            <a:r>
              <a:rPr lang="en-US" b="0" i="0" dirty="0">
                <a:solidFill>
                  <a:srgbClr val="374151"/>
                </a:solidFill>
                <a:effectLst/>
                <a:ea typeface="Calibri" panose="020F0502020204030204" pitchFamily="34" charset="0"/>
              </a:rPr>
              <a:t>Ogni modulo affronta aspetti specifici del benessere digitale sul posto di lavoro, con l'obiettivo di fornire ai professionisti strumenti e strategie pratiche per affrontare le sfide poste da un ambiente di lavoro sempre più </a:t>
            </a:r>
            <a:r>
              <a:rPr lang="en-US" b="0" i="0" dirty="0" err="1">
                <a:solidFill>
                  <a:srgbClr val="374151"/>
                </a:solidFill>
                <a:effectLst/>
                <a:ea typeface="Calibri" panose="020F0502020204030204" pitchFamily="34" charset="0"/>
              </a:rPr>
              <a:t>digitalizzato</a:t>
            </a:r>
            <a:r>
              <a:rPr lang="en-US" b="0" i="0" dirty="0">
                <a:solidFill>
                  <a:srgbClr val="374151"/>
                </a:solidFill>
                <a:effectLst/>
                <a:ea typeface="Calibri" panose="020F0502020204030204" pitchFamily="34" charset="0"/>
              </a:rPr>
              <a:t>, in particolare in un mondo post-pandemico.</a:t>
            </a:r>
          </a:p>
          <a:p>
            <a:pPr algn="just"/>
            <a:endParaRPr lang="en-US" b="0" i="0" dirty="0">
              <a:solidFill>
                <a:srgbClr val="374151"/>
              </a:solidFill>
              <a:effectLst/>
              <a:ea typeface="Calibri" panose="020F0502020204030204" pitchFamily="34" charset="0"/>
            </a:endParaRPr>
          </a:p>
          <a:p>
            <a:pPr algn="just"/>
            <a:r>
              <a:rPr lang="en-US" b="0" i="0" dirty="0">
                <a:solidFill>
                  <a:srgbClr val="374151"/>
                </a:solidFill>
                <a:effectLst/>
                <a:ea typeface="Calibri" panose="020F0502020204030204" pitchFamily="34" charset="0"/>
              </a:rPr>
              <a:t>I moduli di </a:t>
            </a:r>
            <a:r>
              <a:rPr lang="en-US" b="0" i="0" dirty="0" err="1">
                <a:solidFill>
                  <a:srgbClr val="374151"/>
                </a:solidFill>
                <a:effectLst/>
                <a:ea typeface="Calibri" panose="020F0502020204030204" pitchFamily="34" charset="0"/>
              </a:rPr>
              <a:t>DigiWorkWell </a:t>
            </a:r>
            <a:r>
              <a:rPr lang="en-US" b="0" i="0" dirty="0">
                <a:solidFill>
                  <a:srgbClr val="374151"/>
                </a:solidFill>
                <a:effectLst/>
                <a:ea typeface="Calibri" panose="020F0502020204030204" pitchFamily="34" charset="0"/>
              </a:rPr>
              <a:t>sono più che strumenti educativi; rappresentano un approccio proattivo per potenziare le PMI nel loro viaggio attraverso la trasformazione digitale. Arricchendo l'alfabetizzazione digitale e l'acume gestionale dei manager e degli educatori delle PMI, il progetto contribuisce in modo significativo a salvaguardare la salute e la produttività della forza lavoro in un dominio digitale in rapida evoluzione.</a:t>
            </a:r>
          </a:p>
          <a:p>
            <a:pPr algn="just"/>
            <a:endParaRPr lang="en-US" b="0" i="0" dirty="0">
              <a:solidFill>
                <a:srgbClr val="374151"/>
              </a:solidFill>
              <a:effectLst/>
              <a:ea typeface="Calibri" panose="020F0502020204030204" pitchFamily="34" charset="0"/>
            </a:endParaRPr>
          </a:p>
          <a:p>
            <a:pPr algn="just"/>
            <a:r>
              <a:rPr lang="en-US" dirty="0">
                <a:solidFill>
                  <a:srgbClr val="374151"/>
                </a:solidFill>
                <a:ea typeface="Calibri" panose="020F0502020204030204" pitchFamily="34" charset="0"/>
              </a:rPr>
              <a:t>Le risorse, </a:t>
            </a:r>
            <a:r>
              <a:rPr lang="en-US" b="0" i="0" dirty="0">
                <a:solidFill>
                  <a:srgbClr val="374151"/>
                </a:solidFill>
                <a:effectLst/>
                <a:ea typeface="Calibri" panose="020F0502020204030204" pitchFamily="34" charset="0"/>
              </a:rPr>
              <a:t>accessibili online senza alcun costo e progettate con la massima semplicità d'uso, consentono a educatori e manager di impartire e applicare efficacemente argomenti essenziali all'interno delle loro comunità e </a:t>
            </a:r>
            <a:r>
              <a:rPr lang="en-US" b="0" i="0" dirty="0" err="1">
                <a:solidFill>
                  <a:srgbClr val="374151"/>
                </a:solidFill>
                <a:effectLst/>
                <a:ea typeface="Calibri" panose="020F0502020204030204" pitchFamily="34" charset="0"/>
              </a:rPr>
              <a:t>organizzazioni</a:t>
            </a:r>
            <a:r>
              <a:rPr lang="en-US" b="0" i="0" dirty="0">
                <a:solidFill>
                  <a:srgbClr val="374151"/>
                </a:solidFill>
                <a:effectLst/>
                <a:ea typeface="Calibri" panose="020F0502020204030204" pitchFamily="34" charset="0"/>
              </a:rPr>
              <a:t>.</a:t>
            </a:r>
          </a:p>
          <a:p>
            <a:pPr algn="just"/>
            <a:endParaRPr lang="en-US" dirty="0">
              <a:solidFill>
                <a:srgbClr val="374151"/>
              </a:solidFill>
              <a:ea typeface="Calibri" panose="020F0502020204030204" pitchFamily="34" charset="0"/>
            </a:endParaRPr>
          </a:p>
          <a:p>
            <a:pPr algn="just"/>
            <a:r>
              <a:rPr lang="en-US" b="0" i="0" dirty="0">
                <a:solidFill>
                  <a:srgbClr val="374151"/>
                </a:solidFill>
                <a:effectLst/>
                <a:ea typeface="Calibri" panose="020F0502020204030204" pitchFamily="34" charset="0"/>
              </a:rPr>
              <a:t>I moduli che comprendono queste risorse sono:</a:t>
            </a:r>
          </a:p>
          <a:p>
            <a:pPr algn="just"/>
            <a:endParaRPr lang="en-US" dirty="0">
              <a:ea typeface="Calibri" panose="020F0502020204030204" pitchFamily="34" charset="0"/>
            </a:endParaRPr>
          </a:p>
          <a:p>
            <a:pPr algn="just"/>
            <a:r>
              <a:rPr lang="en-US" dirty="0">
                <a:ea typeface="Calibri" panose="020F0502020204030204" pitchFamily="34" charset="0"/>
              </a:rPr>
              <a:t>Modulo 1- Introduzione al lavoro digitale e al benessere digitale</a:t>
            </a:r>
          </a:p>
          <a:p>
            <a:pPr algn="just"/>
            <a:r>
              <a:rPr lang="en-US" dirty="0">
                <a:ea typeface="Calibri" panose="020F0502020204030204" pitchFamily="34" charset="0"/>
              </a:rPr>
              <a:t>Modulo 2- Comunicazione digitale</a:t>
            </a:r>
          </a:p>
          <a:p>
            <a:pPr algn="just"/>
            <a:r>
              <a:rPr lang="en-US" dirty="0">
                <a:ea typeface="Calibri" panose="020F0502020204030204" pitchFamily="34" charset="0"/>
              </a:rPr>
              <a:t>Modulo 3- Salute fisica digitale</a:t>
            </a:r>
          </a:p>
          <a:p>
            <a:pPr algn="just"/>
            <a:r>
              <a:rPr lang="en-US" dirty="0">
                <a:ea typeface="Calibri" panose="020F0502020204030204" pitchFamily="34" charset="0"/>
              </a:rPr>
              <a:t>Modulo 4 - Benessere mentale</a:t>
            </a:r>
          </a:p>
          <a:p>
            <a:pPr algn="just"/>
            <a:r>
              <a:rPr lang="en-US" dirty="0">
                <a:ea typeface="Calibri" panose="020F0502020204030204" pitchFamily="34" charset="0"/>
              </a:rPr>
              <a:t>Modulo 5 - Gestione della forza lavoro digitale</a:t>
            </a:r>
          </a:p>
          <a:p>
            <a:pPr algn="just"/>
            <a:endParaRPr lang="en-US" dirty="0">
              <a:ea typeface="Calibri" panose="020F0502020204030204" pitchFamily="34" charset="0"/>
            </a:endParaRPr>
          </a:p>
          <a:p>
            <a:pPr algn="just"/>
            <a:r>
              <a:rPr lang="en-US" dirty="0">
                <a:ea typeface="Calibri" panose="020F0502020204030204" pitchFamily="34" charset="0"/>
              </a:rPr>
              <a:t>Per un elenco degli argomenti che ogni modulo comprende, passare alla pagina successiva di questa guida.</a:t>
            </a:r>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t>7</a:t>
            </a:fld>
            <a:endParaRPr lang="en-US" dirty="0"/>
          </a:p>
        </p:txBody>
      </p:sp>
      <p:pic>
        <p:nvPicPr>
          <p:cNvPr id="9" name="Picture 8">
            <a:extLst>
              <a:ext uri="{FF2B5EF4-FFF2-40B4-BE49-F238E27FC236}">
                <a16:creationId xmlns:a16="http://schemas.microsoft.com/office/drawing/2014/main" id="{67C803FD-4408-1745-E4E3-7248E1F2FD9F}"/>
              </a:ext>
            </a:extLst>
          </p:cNvPr>
          <p:cNvPicPr>
            <a:picLocks noChangeAspect="1"/>
          </p:cNvPicPr>
          <p:nvPr/>
        </p:nvPicPr>
        <p:blipFill>
          <a:blip r:embed="rId2"/>
          <a:stretch>
            <a:fillRect/>
          </a:stretch>
        </p:blipFill>
        <p:spPr>
          <a:xfrm>
            <a:off x="0" y="-24321"/>
            <a:ext cx="7559675" cy="4712132"/>
          </a:xfrm>
          <a:prstGeom prst="rect">
            <a:avLst/>
          </a:prstGeom>
        </p:spPr>
      </p:pic>
    </p:spTree>
    <p:extLst>
      <p:ext uri="{BB962C8B-B14F-4D97-AF65-F5344CB8AC3E}">
        <p14:creationId xmlns:p14="http://schemas.microsoft.com/office/powerpoint/2010/main" val="3019574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Picture 424">
            <a:extLst>
              <a:ext uri="{FF2B5EF4-FFF2-40B4-BE49-F238E27FC236}">
                <a16:creationId xmlns:a16="http://schemas.microsoft.com/office/drawing/2014/main" id="{688BBD64-C871-7D53-F0B9-574D4705AE10}"/>
              </a:ext>
            </a:extLst>
          </p:cNvPr>
          <p:cNvPicPr>
            <a:picLocks noChangeAspect="1"/>
          </p:cNvPicPr>
          <p:nvPr/>
        </p:nvPicPr>
        <p:blipFill rotWithShape="1">
          <a:blip r:embed="rId2"/>
          <a:srcRect l="6171" t="1625" r="712" b="17106"/>
          <a:stretch/>
        </p:blipFill>
        <p:spPr>
          <a:xfrm>
            <a:off x="2812811" y="4550862"/>
            <a:ext cx="4798433" cy="6281972"/>
          </a:xfrm>
          <a:prstGeom prst="rect">
            <a:avLst/>
          </a:prstGeom>
          <a:solidFill>
            <a:srgbClr val="B79974"/>
          </a:solidFill>
          <a:effectLst>
            <a:softEdge rad="163796"/>
          </a:effectLst>
        </p:spPr>
      </p:pic>
      <p:sp>
        <p:nvSpPr>
          <p:cNvPr id="5" name="Freeform 4">
            <a:extLst>
              <a:ext uri="{FF2B5EF4-FFF2-40B4-BE49-F238E27FC236}">
                <a16:creationId xmlns:a16="http://schemas.microsoft.com/office/drawing/2014/main" id="{2E5A2A1D-D261-5C8C-A12F-AC3A763EA015}"/>
              </a:ext>
            </a:extLst>
          </p:cNvPr>
          <p:cNvSpPr/>
          <p:nvPr/>
        </p:nvSpPr>
        <p:spPr>
          <a:xfrm>
            <a:off x="81728" y="0"/>
            <a:ext cx="7389003" cy="10691812"/>
          </a:xfrm>
          <a:custGeom>
            <a:avLst/>
            <a:gdLst>
              <a:gd name="connsiteX0" fmla="*/ 0 w 7553377"/>
              <a:gd name="connsiteY0" fmla="*/ 0 h 10771105"/>
              <a:gd name="connsiteX1" fmla="*/ 0 w 7553377"/>
              <a:gd name="connsiteY1" fmla="*/ 10771105 h 10771105"/>
              <a:gd name="connsiteX2" fmla="*/ 7553377 w 7553377"/>
              <a:gd name="connsiteY2" fmla="*/ 10771105 h 10771105"/>
              <a:gd name="connsiteX3" fmla="*/ 7553377 w 7553377"/>
              <a:gd name="connsiteY3" fmla="*/ 0 h 10771105"/>
            </a:gdLst>
            <a:ahLst/>
            <a:cxnLst>
              <a:cxn ang="0">
                <a:pos x="connsiteX0" y="connsiteY0"/>
              </a:cxn>
              <a:cxn ang="0">
                <a:pos x="connsiteX1" y="connsiteY1"/>
              </a:cxn>
              <a:cxn ang="0">
                <a:pos x="connsiteX2" y="connsiteY2"/>
              </a:cxn>
              <a:cxn ang="0">
                <a:pos x="connsiteX3" y="connsiteY3"/>
              </a:cxn>
            </a:cxnLst>
            <a:rect l="l" t="t" r="r" b="b"/>
            <a:pathLst>
              <a:path w="7553377" h="10771105">
                <a:moveTo>
                  <a:pt x="0" y="0"/>
                </a:moveTo>
                <a:lnTo>
                  <a:pt x="0" y="10771105"/>
                </a:lnTo>
                <a:lnTo>
                  <a:pt x="7553377" y="10771105"/>
                </a:lnTo>
                <a:lnTo>
                  <a:pt x="7553377" y="0"/>
                </a:lnTo>
                <a:close/>
              </a:path>
            </a:pathLst>
          </a:custGeom>
          <a:gradFill>
            <a:gsLst>
              <a:gs pos="0">
                <a:srgbClr val="7654A2"/>
              </a:gs>
              <a:gs pos="63000">
                <a:srgbClr val="805E9C"/>
              </a:gs>
              <a:gs pos="84950">
                <a:srgbClr val="805E9C">
                  <a:alpha val="40000"/>
                </a:srgbClr>
              </a:gs>
            </a:gsLst>
            <a:lin ang="2700000" scaled="1"/>
          </a:gradFill>
          <a:ln w="12667" cap="flat">
            <a:noFill/>
            <a:prstDash val="solid"/>
            <a:miter/>
          </a:ln>
        </p:spPr>
        <p:txBody>
          <a:bodyPr rtlCol="0" anchor="ctr"/>
          <a:lstStyle/>
          <a:p>
            <a:endParaRPr lang="en-US" sz="1275"/>
          </a:p>
        </p:txBody>
      </p:sp>
      <p:grpSp>
        <p:nvGrpSpPr>
          <p:cNvPr id="6" name="Graphic 2">
            <a:extLst>
              <a:ext uri="{FF2B5EF4-FFF2-40B4-BE49-F238E27FC236}">
                <a16:creationId xmlns:a16="http://schemas.microsoft.com/office/drawing/2014/main" id="{10AAFFD0-317D-60A9-0AFC-2F6947A7C372}"/>
              </a:ext>
            </a:extLst>
          </p:cNvPr>
          <p:cNvGrpSpPr/>
          <p:nvPr/>
        </p:nvGrpSpPr>
        <p:grpSpPr>
          <a:xfrm>
            <a:off x="81727" y="2388903"/>
            <a:ext cx="7226233" cy="2615625"/>
            <a:chOff x="-15213" y="2404864"/>
            <a:chExt cx="7274515" cy="2633101"/>
          </a:xfrm>
          <a:solidFill>
            <a:srgbClr val="FFFFFF"/>
          </a:solidFill>
        </p:grpSpPr>
        <p:sp>
          <p:nvSpPr>
            <p:cNvPr id="7" name="Freeform 6">
              <a:extLst>
                <a:ext uri="{FF2B5EF4-FFF2-40B4-BE49-F238E27FC236}">
                  <a16:creationId xmlns:a16="http://schemas.microsoft.com/office/drawing/2014/main" id="{04ABD650-9027-A20E-8D21-B25D1CC381AF}"/>
                </a:ext>
              </a:extLst>
            </p:cNvPr>
            <p:cNvSpPr/>
            <p:nvPr/>
          </p:nvSpPr>
          <p:spPr>
            <a:xfrm>
              <a:off x="-15213" y="2404864"/>
              <a:ext cx="7274515" cy="2633101"/>
            </a:xfrm>
            <a:custGeom>
              <a:avLst/>
              <a:gdLst>
                <a:gd name="connsiteX0" fmla="*/ 0 w 7413945"/>
                <a:gd name="connsiteY0" fmla="*/ 0 h 2818796"/>
                <a:gd name="connsiteX1" fmla="*/ 7413946 w 7413945"/>
                <a:gd name="connsiteY1" fmla="*/ 0 h 2818796"/>
                <a:gd name="connsiteX2" fmla="*/ 7413946 w 7413945"/>
                <a:gd name="connsiteY2" fmla="*/ 2818797 h 2818796"/>
                <a:gd name="connsiteX3" fmla="*/ 0 w 7413945"/>
                <a:gd name="connsiteY3" fmla="*/ 2818797 h 2818796"/>
              </a:gdLst>
              <a:ahLst/>
              <a:cxnLst>
                <a:cxn ang="0">
                  <a:pos x="connsiteX0" y="connsiteY0"/>
                </a:cxn>
                <a:cxn ang="0">
                  <a:pos x="connsiteX1" y="connsiteY1"/>
                </a:cxn>
                <a:cxn ang="0">
                  <a:pos x="connsiteX2" y="connsiteY2"/>
                </a:cxn>
                <a:cxn ang="0">
                  <a:pos x="connsiteX3" y="connsiteY3"/>
                </a:cxn>
              </a:cxnLst>
              <a:rect l="l" t="t" r="r" b="b"/>
              <a:pathLst>
                <a:path w="7413945" h="2818796">
                  <a:moveTo>
                    <a:pt x="0" y="0"/>
                  </a:moveTo>
                  <a:lnTo>
                    <a:pt x="7413946" y="0"/>
                  </a:lnTo>
                  <a:lnTo>
                    <a:pt x="7413946" y="2818797"/>
                  </a:lnTo>
                  <a:lnTo>
                    <a:pt x="0" y="2818797"/>
                  </a:lnTo>
                  <a:close/>
                </a:path>
              </a:pathLst>
            </a:custGeom>
            <a:solidFill>
              <a:srgbClr val="FFFFFF"/>
            </a:solidFill>
            <a:ln w="12667" cap="flat">
              <a:noFill/>
              <a:prstDash val="solid"/>
              <a:miter/>
            </a:ln>
            <a:effectLst>
              <a:outerShdw blurRad="50800" dist="38100" dir="5400000" algn="t" rotWithShape="0">
                <a:prstClr val="black">
                  <a:alpha val="40000"/>
                </a:prstClr>
              </a:outerShdw>
            </a:effectLst>
          </p:spPr>
          <p:txBody>
            <a:bodyPr rtlCol="0" anchor="ctr"/>
            <a:lstStyle/>
            <a:p>
              <a:endParaRPr lang="en-US" sz="1275"/>
            </a:p>
          </p:txBody>
        </p:sp>
      </p:grpSp>
      <p:sp>
        <p:nvSpPr>
          <p:cNvPr id="9" name="TextBox 8">
            <a:extLst>
              <a:ext uri="{FF2B5EF4-FFF2-40B4-BE49-F238E27FC236}">
                <a16:creationId xmlns:a16="http://schemas.microsoft.com/office/drawing/2014/main" id="{9D0F6C85-8DB2-2985-788A-D5D64B1F9C4E}"/>
              </a:ext>
            </a:extLst>
          </p:cNvPr>
          <p:cNvSpPr txBox="1"/>
          <p:nvPr/>
        </p:nvSpPr>
        <p:spPr>
          <a:xfrm>
            <a:off x="346050" y="8787852"/>
            <a:ext cx="2760266" cy="797965"/>
          </a:xfrm>
          <a:prstGeom prst="rect">
            <a:avLst/>
          </a:prstGeom>
          <a:noFill/>
        </p:spPr>
        <p:txBody>
          <a:bodyPr wrap="none" rtlCol="0">
            <a:spAutoFit/>
          </a:bodyPr>
          <a:lstStyle/>
          <a:p>
            <a:r>
              <a:rPr lang="en-US" sz="2310" dirty="0" err="1">
                <a:ln/>
                <a:solidFill>
                  <a:srgbClr val="FFFFFF"/>
                </a:solidFill>
                <a:latin typeface="Avenir-Black"/>
                <a:sym typeface="Avenir-Black"/>
                <a:rtl val="0"/>
              </a:rPr>
              <a:t>www.digiworkwell.eu</a:t>
            </a:r>
            <a:endParaRPr lang="en-US" sz="2310" dirty="0">
              <a:ln/>
              <a:solidFill>
                <a:srgbClr val="FFFFFF"/>
              </a:solidFill>
              <a:latin typeface="Avenir-Black"/>
              <a:sym typeface="Avenir-Black"/>
              <a:rtl val="0"/>
            </a:endParaRPr>
          </a:p>
          <a:p>
            <a:pPr algn="l"/>
            <a:endParaRPr lang="en-US" sz="2310" dirty="0">
              <a:ln/>
              <a:solidFill>
                <a:srgbClr val="FFFFFF"/>
              </a:solidFill>
              <a:latin typeface="Avenir-Roman"/>
              <a:sym typeface="Avenir-Roman"/>
              <a:rtl val="0"/>
            </a:endParaRPr>
          </a:p>
        </p:txBody>
      </p:sp>
      <p:sp>
        <p:nvSpPr>
          <p:cNvPr id="12" name="Freeform 11">
            <a:extLst>
              <a:ext uri="{FF2B5EF4-FFF2-40B4-BE49-F238E27FC236}">
                <a16:creationId xmlns:a16="http://schemas.microsoft.com/office/drawing/2014/main" id="{4E634012-A105-E535-C9CC-AFDBF2EDA95C}"/>
              </a:ext>
            </a:extLst>
          </p:cNvPr>
          <p:cNvSpPr/>
          <p:nvPr/>
        </p:nvSpPr>
        <p:spPr>
          <a:xfrm>
            <a:off x="4917695" y="4236710"/>
            <a:ext cx="2771468" cy="2490429"/>
          </a:xfrm>
          <a:custGeom>
            <a:avLst/>
            <a:gdLst>
              <a:gd name="connsiteX0" fmla="*/ 1317404 w 2789986"/>
              <a:gd name="connsiteY0" fmla="*/ 20316 h 2507069"/>
              <a:gd name="connsiteX1" fmla="*/ 1539227 w 2789986"/>
              <a:gd name="connsiteY1" fmla="*/ 0 h 2507069"/>
              <a:gd name="connsiteX2" fmla="*/ 2202159 w 2789986"/>
              <a:gd name="connsiteY2" fmla="*/ 190459 h 2507069"/>
              <a:gd name="connsiteX3" fmla="*/ 2190752 w 2789986"/>
              <a:gd name="connsiteY3" fmla="*/ 284419 h 2507069"/>
              <a:gd name="connsiteX4" fmla="*/ 2190752 w 2789986"/>
              <a:gd name="connsiteY4" fmla="*/ 284419 h 2507069"/>
              <a:gd name="connsiteX5" fmla="*/ 1351628 w 2789986"/>
              <a:gd name="connsiteY5" fmla="*/ 779613 h 2507069"/>
              <a:gd name="connsiteX6" fmla="*/ 1336417 w 2789986"/>
              <a:gd name="connsiteY6" fmla="*/ 787232 h 2507069"/>
              <a:gd name="connsiteX7" fmla="*/ 1247688 w 2789986"/>
              <a:gd name="connsiteY7" fmla="*/ 749140 h 2507069"/>
              <a:gd name="connsiteX8" fmla="*/ 1243886 w 2789986"/>
              <a:gd name="connsiteY8" fmla="*/ 107927 h 2507069"/>
              <a:gd name="connsiteX9" fmla="*/ 1317404 w 2789986"/>
              <a:gd name="connsiteY9" fmla="*/ 20316 h 2507069"/>
              <a:gd name="connsiteX10" fmla="*/ 1046147 w 2789986"/>
              <a:gd name="connsiteY10" fmla="*/ 1573193 h 2507069"/>
              <a:gd name="connsiteX11" fmla="*/ 1106990 w 2789986"/>
              <a:gd name="connsiteY11" fmla="*/ 1491931 h 2507069"/>
              <a:gd name="connsiteX12" fmla="*/ 1233745 w 2789986"/>
              <a:gd name="connsiteY12" fmla="*/ 1493201 h 2507069"/>
              <a:gd name="connsiteX13" fmla="*/ 1363036 w 2789986"/>
              <a:gd name="connsiteY13" fmla="*/ 1673502 h 2507069"/>
              <a:gd name="connsiteX14" fmla="*/ 1321207 w 2789986"/>
              <a:gd name="connsiteY14" fmla="*/ 1735719 h 2507069"/>
              <a:gd name="connsiteX15" fmla="*/ 1086709 w 2789986"/>
              <a:gd name="connsiteY15" fmla="*/ 1681120 h 2507069"/>
              <a:gd name="connsiteX16" fmla="*/ 1046147 w 2789986"/>
              <a:gd name="connsiteY16" fmla="*/ 1573193 h 2507069"/>
              <a:gd name="connsiteX17" fmla="*/ 563207 w 2789986"/>
              <a:gd name="connsiteY17" fmla="*/ 2012519 h 2507069"/>
              <a:gd name="connsiteX18" fmla="*/ 490957 w 2789986"/>
              <a:gd name="connsiteY18" fmla="*/ 1941415 h 2507069"/>
              <a:gd name="connsiteX19" fmla="*/ 530251 w 2789986"/>
              <a:gd name="connsiteY19" fmla="*/ 1808093 h 2507069"/>
              <a:gd name="connsiteX20" fmla="*/ 662077 w 2789986"/>
              <a:gd name="connsiteY20" fmla="*/ 1736989 h 2507069"/>
              <a:gd name="connsiteX21" fmla="*/ 954883 w 2789986"/>
              <a:gd name="connsiteY21" fmla="*/ 1828409 h 2507069"/>
              <a:gd name="connsiteX22" fmla="*/ 954883 w 2789986"/>
              <a:gd name="connsiteY22" fmla="*/ 1891895 h 2507069"/>
              <a:gd name="connsiteX23" fmla="*/ 563207 w 2789986"/>
              <a:gd name="connsiteY23" fmla="*/ 2012519 h 2507069"/>
              <a:gd name="connsiteX24" fmla="*/ 1802878 w 2789986"/>
              <a:gd name="connsiteY24" fmla="*/ 2479780 h 2507069"/>
              <a:gd name="connsiteX25" fmla="*/ 1581056 w 2789986"/>
              <a:gd name="connsiteY25" fmla="*/ 2506444 h 2507069"/>
              <a:gd name="connsiteX26" fmla="*/ 911785 w 2789986"/>
              <a:gd name="connsiteY26" fmla="*/ 2337570 h 2507069"/>
              <a:gd name="connsiteX27" fmla="*/ 920659 w 2789986"/>
              <a:gd name="connsiteY27" fmla="*/ 2243610 h 2507069"/>
              <a:gd name="connsiteX28" fmla="*/ 920659 w 2789986"/>
              <a:gd name="connsiteY28" fmla="*/ 2243610 h 2507069"/>
              <a:gd name="connsiteX29" fmla="*/ 1743304 w 2789986"/>
              <a:gd name="connsiteY29" fmla="*/ 1720482 h 2507069"/>
              <a:gd name="connsiteX30" fmla="*/ 1758514 w 2789986"/>
              <a:gd name="connsiteY30" fmla="*/ 1712863 h 2507069"/>
              <a:gd name="connsiteX31" fmla="*/ 1848511 w 2789986"/>
              <a:gd name="connsiteY31" fmla="*/ 1748416 h 2507069"/>
              <a:gd name="connsiteX32" fmla="*/ 1872594 w 2789986"/>
              <a:gd name="connsiteY32" fmla="*/ 2389629 h 2507069"/>
              <a:gd name="connsiteX33" fmla="*/ 1802878 w 2789986"/>
              <a:gd name="connsiteY33" fmla="*/ 2479780 h 2507069"/>
              <a:gd name="connsiteX34" fmla="*/ 2719323 w 2789986"/>
              <a:gd name="connsiteY34" fmla="*/ 1674772 h 2507069"/>
              <a:gd name="connsiteX35" fmla="*/ 2625524 w 2789986"/>
              <a:gd name="connsiteY35" fmla="*/ 1877928 h 2507069"/>
              <a:gd name="connsiteX36" fmla="*/ 2129909 w 2789986"/>
              <a:gd name="connsiteY36" fmla="*/ 2359156 h 2507069"/>
              <a:gd name="connsiteX37" fmla="*/ 2053856 w 2789986"/>
              <a:gd name="connsiteY37" fmla="*/ 2302018 h 2507069"/>
              <a:gd name="connsiteX38" fmla="*/ 2053856 w 2789986"/>
              <a:gd name="connsiteY38" fmla="*/ 2302018 h 2507069"/>
              <a:gd name="connsiteX39" fmla="*/ 2042447 w 2789986"/>
              <a:gd name="connsiteY39" fmla="*/ 1326866 h 2507069"/>
              <a:gd name="connsiteX40" fmla="*/ 2043714 w 2789986"/>
              <a:gd name="connsiteY40" fmla="*/ 1310360 h 2507069"/>
              <a:gd name="connsiteX41" fmla="*/ 2121036 w 2789986"/>
              <a:gd name="connsiteY41" fmla="*/ 1251952 h 2507069"/>
              <a:gd name="connsiteX42" fmla="*/ 2677493 w 2789986"/>
              <a:gd name="connsiteY42" fmla="*/ 1568115 h 2507069"/>
              <a:gd name="connsiteX43" fmla="*/ 2719323 w 2789986"/>
              <a:gd name="connsiteY43" fmla="*/ 1674772 h 2507069"/>
              <a:gd name="connsiteX44" fmla="*/ 2789039 w 2789986"/>
              <a:gd name="connsiteY44" fmla="*/ 1295123 h 2507069"/>
              <a:gd name="connsiteX45" fmla="*/ 2701577 w 2789986"/>
              <a:gd name="connsiteY45" fmla="*/ 1331945 h 2507069"/>
              <a:gd name="connsiteX46" fmla="*/ 2701577 w 2789986"/>
              <a:gd name="connsiteY46" fmla="*/ 1331945 h 2507069"/>
              <a:gd name="connsiteX47" fmla="*/ 1852314 w 2789986"/>
              <a:gd name="connsiteY47" fmla="*/ 853258 h 2507069"/>
              <a:gd name="connsiteX48" fmla="*/ 1838371 w 2789986"/>
              <a:gd name="connsiteY48" fmla="*/ 844369 h 2507069"/>
              <a:gd name="connsiteX49" fmla="*/ 1826962 w 2789986"/>
              <a:gd name="connsiteY49" fmla="*/ 749140 h 2507069"/>
              <a:gd name="connsiteX50" fmla="*/ 2379617 w 2789986"/>
              <a:gd name="connsiteY50" fmla="*/ 425359 h 2507069"/>
              <a:gd name="connsiteX51" fmla="*/ 2493698 w 2789986"/>
              <a:gd name="connsiteY51" fmla="*/ 443135 h 2507069"/>
              <a:gd name="connsiteX52" fmla="*/ 2621721 w 2789986"/>
              <a:gd name="connsiteY52" fmla="*/ 625976 h 2507069"/>
              <a:gd name="connsiteX53" fmla="*/ 2789039 w 2789986"/>
              <a:gd name="connsiteY53" fmla="*/ 1295123 h 2507069"/>
              <a:gd name="connsiteX54" fmla="*/ 587291 w 2789986"/>
              <a:gd name="connsiteY54" fmla="*/ 1518595 h 2507069"/>
              <a:gd name="connsiteX55" fmla="*/ 829394 w 2789986"/>
              <a:gd name="connsiteY55" fmla="*/ 1474155 h 2507069"/>
              <a:gd name="connsiteX56" fmla="*/ 839535 w 2789986"/>
              <a:gd name="connsiteY56" fmla="*/ 1433523 h 2507069"/>
              <a:gd name="connsiteX57" fmla="*/ 655739 w 2789986"/>
              <a:gd name="connsiteY57" fmla="*/ 1287504 h 2507069"/>
              <a:gd name="connsiteX58" fmla="*/ 602501 w 2789986"/>
              <a:gd name="connsiteY58" fmla="*/ 1304011 h 2507069"/>
              <a:gd name="connsiteX59" fmla="*/ 551799 w 2789986"/>
              <a:gd name="connsiteY59" fmla="*/ 1477964 h 2507069"/>
              <a:gd name="connsiteX60" fmla="*/ 587291 w 2789986"/>
              <a:gd name="connsiteY60" fmla="*/ 1518595 h 2507069"/>
              <a:gd name="connsiteX61" fmla="*/ 2947 w 2789986"/>
              <a:gd name="connsiteY61" fmla="*/ 1500819 h 2507069"/>
              <a:gd name="connsiteX62" fmla="*/ 52381 w 2789986"/>
              <a:gd name="connsiteY62" fmla="*/ 1555417 h 2507069"/>
              <a:gd name="connsiteX63" fmla="*/ 188010 w 2789986"/>
              <a:gd name="connsiteY63" fmla="*/ 1530023 h 2507069"/>
              <a:gd name="connsiteX64" fmla="*/ 201953 w 2789986"/>
              <a:gd name="connsiteY64" fmla="*/ 1474155 h 2507069"/>
              <a:gd name="connsiteX65" fmla="*/ 101816 w 2789986"/>
              <a:gd name="connsiteY65" fmla="*/ 1394162 h 2507069"/>
              <a:gd name="connsiteX66" fmla="*/ 44776 w 2789986"/>
              <a:gd name="connsiteY66" fmla="*/ 1391622 h 2507069"/>
              <a:gd name="connsiteX67" fmla="*/ 28298 w 2789986"/>
              <a:gd name="connsiteY67" fmla="*/ 1417017 h 2507069"/>
              <a:gd name="connsiteX68" fmla="*/ 28298 w 2789986"/>
              <a:gd name="connsiteY68" fmla="*/ 1418287 h 2507069"/>
              <a:gd name="connsiteX69" fmla="*/ 2947 w 2789986"/>
              <a:gd name="connsiteY69" fmla="*/ 1500819 h 250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789986" h="2507069">
                <a:moveTo>
                  <a:pt x="1317404" y="20316"/>
                </a:moveTo>
                <a:cubicBezTo>
                  <a:pt x="1389655" y="7618"/>
                  <a:pt x="1463173" y="0"/>
                  <a:pt x="1539227" y="0"/>
                </a:cubicBezTo>
                <a:cubicBezTo>
                  <a:pt x="1782598" y="0"/>
                  <a:pt x="2009491" y="69835"/>
                  <a:pt x="2202159" y="190459"/>
                </a:cubicBezTo>
                <a:cubicBezTo>
                  <a:pt x="2251594" y="236170"/>
                  <a:pt x="2190752" y="284419"/>
                  <a:pt x="2190752" y="284419"/>
                </a:cubicBezTo>
                <a:lnTo>
                  <a:pt x="2190752" y="284419"/>
                </a:lnTo>
                <a:lnTo>
                  <a:pt x="1351628" y="779613"/>
                </a:lnTo>
                <a:cubicBezTo>
                  <a:pt x="1346558" y="782153"/>
                  <a:pt x="1341488" y="784692"/>
                  <a:pt x="1336417" y="787232"/>
                </a:cubicBezTo>
                <a:cubicBezTo>
                  <a:pt x="1261632" y="830402"/>
                  <a:pt x="1250224" y="774534"/>
                  <a:pt x="1247688" y="749140"/>
                </a:cubicBezTo>
                <a:lnTo>
                  <a:pt x="1243886" y="107927"/>
                </a:lnTo>
                <a:cubicBezTo>
                  <a:pt x="1246421" y="101578"/>
                  <a:pt x="1255294" y="39362"/>
                  <a:pt x="1317404" y="20316"/>
                </a:cubicBezTo>
                <a:close/>
                <a:moveTo>
                  <a:pt x="1046147" y="1573193"/>
                </a:moveTo>
                <a:lnTo>
                  <a:pt x="1106990" y="1491931"/>
                </a:lnTo>
                <a:cubicBezTo>
                  <a:pt x="1142481" y="1444951"/>
                  <a:pt x="1199521" y="1446221"/>
                  <a:pt x="1233745" y="1493201"/>
                </a:cubicBezTo>
                <a:lnTo>
                  <a:pt x="1363036" y="1673502"/>
                </a:lnTo>
                <a:cubicBezTo>
                  <a:pt x="1397260" y="1721752"/>
                  <a:pt x="1378247" y="1749686"/>
                  <a:pt x="1321207" y="1735719"/>
                </a:cubicBezTo>
                <a:lnTo>
                  <a:pt x="1086709" y="1681120"/>
                </a:lnTo>
                <a:cubicBezTo>
                  <a:pt x="1028401" y="1669693"/>
                  <a:pt x="1010655" y="1620173"/>
                  <a:pt x="1046147" y="1573193"/>
                </a:cubicBezTo>
                <a:close/>
                <a:moveTo>
                  <a:pt x="563207" y="2012519"/>
                </a:moveTo>
                <a:cubicBezTo>
                  <a:pt x="507435" y="2030296"/>
                  <a:pt x="474478" y="1997283"/>
                  <a:pt x="490957" y="1941415"/>
                </a:cubicBezTo>
                <a:lnTo>
                  <a:pt x="530251" y="1808093"/>
                </a:lnTo>
                <a:cubicBezTo>
                  <a:pt x="546729" y="1752225"/>
                  <a:pt x="606304" y="1720482"/>
                  <a:pt x="662077" y="1736989"/>
                </a:cubicBezTo>
                <a:lnTo>
                  <a:pt x="954883" y="1828409"/>
                </a:lnTo>
                <a:cubicBezTo>
                  <a:pt x="1010655" y="1846185"/>
                  <a:pt x="1010655" y="1874119"/>
                  <a:pt x="954883" y="1891895"/>
                </a:cubicBezTo>
                <a:lnTo>
                  <a:pt x="563207" y="2012519"/>
                </a:lnTo>
                <a:close/>
                <a:moveTo>
                  <a:pt x="1802878" y="2479780"/>
                </a:moveTo>
                <a:cubicBezTo>
                  <a:pt x="1731896" y="2495017"/>
                  <a:pt x="1657109" y="2503904"/>
                  <a:pt x="1581056" y="2506444"/>
                </a:cubicBezTo>
                <a:cubicBezTo>
                  <a:pt x="1337685" y="2514063"/>
                  <a:pt x="1108257" y="2451846"/>
                  <a:pt x="911785" y="2337570"/>
                </a:cubicBezTo>
                <a:cubicBezTo>
                  <a:pt x="861083" y="2294399"/>
                  <a:pt x="920659" y="2243610"/>
                  <a:pt x="920659" y="2243610"/>
                </a:cubicBezTo>
                <a:lnTo>
                  <a:pt x="920659" y="2243610"/>
                </a:lnTo>
                <a:lnTo>
                  <a:pt x="1743304" y="1720482"/>
                </a:lnTo>
                <a:cubicBezTo>
                  <a:pt x="1748374" y="1717943"/>
                  <a:pt x="1753444" y="1715403"/>
                  <a:pt x="1758514" y="1712863"/>
                </a:cubicBezTo>
                <a:cubicBezTo>
                  <a:pt x="1832033" y="1667154"/>
                  <a:pt x="1845976" y="1723022"/>
                  <a:pt x="1848511" y="1748416"/>
                </a:cubicBezTo>
                <a:lnTo>
                  <a:pt x="1872594" y="2389629"/>
                </a:lnTo>
                <a:cubicBezTo>
                  <a:pt x="1871327" y="2395977"/>
                  <a:pt x="1864989" y="2458194"/>
                  <a:pt x="1802878" y="2479780"/>
                </a:cubicBezTo>
                <a:close/>
                <a:moveTo>
                  <a:pt x="2719323" y="1674772"/>
                </a:moveTo>
                <a:cubicBezTo>
                  <a:pt x="2695240" y="1743337"/>
                  <a:pt x="2663551" y="1811903"/>
                  <a:pt x="2625524" y="1877928"/>
                </a:cubicBezTo>
                <a:cubicBezTo>
                  <a:pt x="2503839" y="2089973"/>
                  <a:pt x="2330183" y="2252498"/>
                  <a:pt x="2129909" y="2359156"/>
                </a:cubicBezTo>
                <a:cubicBezTo>
                  <a:pt x="2066531" y="2379471"/>
                  <a:pt x="2053856" y="2302018"/>
                  <a:pt x="2053856" y="2302018"/>
                </a:cubicBezTo>
                <a:lnTo>
                  <a:pt x="2053856" y="2302018"/>
                </a:lnTo>
                <a:lnTo>
                  <a:pt x="2042447" y="1326866"/>
                </a:lnTo>
                <a:cubicBezTo>
                  <a:pt x="2042447" y="1321787"/>
                  <a:pt x="2043714" y="1316708"/>
                  <a:pt x="2043714" y="1310360"/>
                </a:cubicBezTo>
                <a:cubicBezTo>
                  <a:pt x="2043714" y="1224018"/>
                  <a:pt x="2098220" y="1241795"/>
                  <a:pt x="2121036" y="1251952"/>
                </a:cubicBezTo>
                <a:lnTo>
                  <a:pt x="2677493" y="1568115"/>
                </a:lnTo>
                <a:cubicBezTo>
                  <a:pt x="2685099" y="1571924"/>
                  <a:pt x="2733266" y="1610016"/>
                  <a:pt x="2719323" y="1674772"/>
                </a:cubicBezTo>
                <a:close/>
                <a:moveTo>
                  <a:pt x="2789039" y="1295123"/>
                </a:moveTo>
                <a:cubicBezTo>
                  <a:pt x="2775096" y="1361149"/>
                  <a:pt x="2701577" y="1331945"/>
                  <a:pt x="2701577" y="1331945"/>
                </a:cubicBezTo>
                <a:lnTo>
                  <a:pt x="2701577" y="1331945"/>
                </a:lnTo>
                <a:lnTo>
                  <a:pt x="1852314" y="853258"/>
                </a:lnTo>
                <a:cubicBezTo>
                  <a:pt x="1848511" y="850718"/>
                  <a:pt x="1843440" y="846909"/>
                  <a:pt x="1838371" y="844369"/>
                </a:cubicBezTo>
                <a:cubicBezTo>
                  <a:pt x="1763584" y="801199"/>
                  <a:pt x="1805414" y="763107"/>
                  <a:pt x="1826962" y="749140"/>
                </a:cubicBezTo>
                <a:lnTo>
                  <a:pt x="2379617" y="425359"/>
                </a:lnTo>
                <a:cubicBezTo>
                  <a:pt x="2388490" y="421550"/>
                  <a:pt x="2445530" y="397425"/>
                  <a:pt x="2493698" y="443135"/>
                </a:cubicBezTo>
                <a:cubicBezTo>
                  <a:pt x="2540597" y="499003"/>
                  <a:pt x="2583695" y="559950"/>
                  <a:pt x="2621721" y="625976"/>
                </a:cubicBezTo>
                <a:cubicBezTo>
                  <a:pt x="2744675" y="835481"/>
                  <a:pt x="2797911" y="1067842"/>
                  <a:pt x="2789039" y="1295123"/>
                </a:cubicBezTo>
                <a:close/>
                <a:moveTo>
                  <a:pt x="587291" y="1518595"/>
                </a:moveTo>
                <a:lnTo>
                  <a:pt x="829394" y="1474155"/>
                </a:lnTo>
                <a:cubicBezTo>
                  <a:pt x="856013" y="1469076"/>
                  <a:pt x="861083" y="1451300"/>
                  <a:pt x="839535" y="1433523"/>
                </a:cubicBezTo>
                <a:lnTo>
                  <a:pt x="655739" y="1287504"/>
                </a:lnTo>
                <a:cubicBezTo>
                  <a:pt x="634190" y="1270998"/>
                  <a:pt x="610107" y="1278617"/>
                  <a:pt x="602501" y="1304011"/>
                </a:cubicBezTo>
                <a:lnTo>
                  <a:pt x="551799" y="1477964"/>
                </a:lnTo>
                <a:cubicBezTo>
                  <a:pt x="544194" y="1505898"/>
                  <a:pt x="560672" y="1523674"/>
                  <a:pt x="587291" y="1518595"/>
                </a:cubicBezTo>
                <a:close/>
                <a:moveTo>
                  <a:pt x="2947" y="1500819"/>
                </a:moveTo>
                <a:cubicBezTo>
                  <a:pt x="-8461" y="1537641"/>
                  <a:pt x="14355" y="1563036"/>
                  <a:pt x="52381" y="1555417"/>
                </a:cubicBezTo>
                <a:lnTo>
                  <a:pt x="188010" y="1530023"/>
                </a:lnTo>
                <a:cubicBezTo>
                  <a:pt x="226037" y="1523674"/>
                  <a:pt x="232375" y="1497010"/>
                  <a:pt x="201953" y="1474155"/>
                </a:cubicBezTo>
                <a:lnTo>
                  <a:pt x="101816" y="1394162"/>
                </a:lnTo>
                <a:cubicBezTo>
                  <a:pt x="81535" y="1377655"/>
                  <a:pt x="59987" y="1378925"/>
                  <a:pt x="44776" y="1391622"/>
                </a:cubicBezTo>
                <a:lnTo>
                  <a:pt x="28298" y="1417017"/>
                </a:lnTo>
                <a:cubicBezTo>
                  <a:pt x="28298" y="1417017"/>
                  <a:pt x="28298" y="1418287"/>
                  <a:pt x="28298" y="1418287"/>
                </a:cubicBezTo>
                <a:lnTo>
                  <a:pt x="2947" y="1500819"/>
                </a:lnTo>
                <a:close/>
              </a:path>
            </a:pathLst>
          </a:custGeom>
          <a:solidFill>
            <a:srgbClr val="FFFFFF">
              <a:alpha val="26000"/>
            </a:srgbClr>
          </a:solidFill>
          <a:ln w="12667" cap="flat">
            <a:noFill/>
            <a:prstDash val="solid"/>
            <a:miter/>
          </a:ln>
        </p:spPr>
        <p:txBody>
          <a:bodyPr rtlCol="0" anchor="ctr"/>
          <a:lstStyle/>
          <a:p>
            <a:endParaRPr lang="en-US" sz="1275"/>
          </a:p>
        </p:txBody>
      </p:sp>
      <p:sp>
        <p:nvSpPr>
          <p:cNvPr id="182" name="TextBox 181">
            <a:extLst>
              <a:ext uri="{FF2B5EF4-FFF2-40B4-BE49-F238E27FC236}">
                <a16:creationId xmlns:a16="http://schemas.microsoft.com/office/drawing/2014/main" id="{47DAC2F4-F11F-3118-E90F-F0945DC68829}"/>
              </a:ext>
            </a:extLst>
          </p:cNvPr>
          <p:cNvSpPr txBox="1"/>
          <p:nvPr/>
        </p:nvSpPr>
        <p:spPr>
          <a:xfrm>
            <a:off x="465320" y="648456"/>
            <a:ext cx="2961924" cy="1452363"/>
          </a:xfrm>
          <a:prstGeom prst="rect">
            <a:avLst/>
          </a:prstGeom>
          <a:noFill/>
        </p:spPr>
        <p:txBody>
          <a:bodyPr wrap="none" rtlCol="0">
            <a:spAutoFit/>
          </a:bodyPr>
          <a:lstStyle/>
          <a:p>
            <a:pPr>
              <a:lnSpc>
                <a:spcPts val="3427"/>
              </a:lnSpc>
            </a:pPr>
            <a:r>
              <a:rPr lang="en-US" sz="3974" b="1" dirty="0">
                <a:ln/>
                <a:solidFill>
                  <a:srgbClr val="FFFFFF"/>
                </a:solidFill>
                <a:latin typeface="Calibri" panose="020F0502020204030204" pitchFamily="34" charset="0"/>
                <a:cs typeface="Calibri" panose="020F0502020204030204" pitchFamily="34" charset="0"/>
                <a:sym typeface="DINCondensed-Bold"/>
                <a:rtl val="0"/>
              </a:rPr>
              <a:t>MODULI A</a:t>
            </a:r>
          </a:p>
          <a:p>
            <a:pPr>
              <a:lnSpc>
                <a:spcPts val="3427"/>
              </a:lnSpc>
            </a:pPr>
            <a:r>
              <a:rPr lang="en-US" sz="3974" b="1" dirty="0">
                <a:ln/>
                <a:solidFill>
                  <a:srgbClr val="FFFFFF"/>
                </a:solidFill>
                <a:latin typeface="Calibri" panose="020F0502020204030204" pitchFamily="34" charset="0"/>
                <a:cs typeface="Calibri" panose="020F0502020204030204" pitchFamily="34" charset="0"/>
                <a:sym typeface="DINCondensed-Bold"/>
                <a:rtl val="0"/>
              </a:rPr>
              <a:t>UNO SGUARDO</a:t>
            </a:r>
          </a:p>
          <a:p>
            <a:pPr>
              <a:lnSpc>
                <a:spcPts val="3427"/>
              </a:lnSpc>
            </a:pPr>
            <a:r>
              <a:rPr lang="en-US" sz="3974" b="1" dirty="0">
                <a:ln/>
                <a:solidFill>
                  <a:srgbClr val="FFFFFF"/>
                </a:solidFill>
                <a:latin typeface="Calibri" panose="020F0502020204030204" pitchFamily="34" charset="0"/>
                <a:cs typeface="Calibri" panose="020F0502020204030204" pitchFamily="34" charset="0"/>
                <a:sym typeface="DINCondensed-Bold"/>
                <a:rtl val="0"/>
              </a:rPr>
              <a:t> </a:t>
            </a:r>
          </a:p>
        </p:txBody>
      </p:sp>
      <p:grpSp>
        <p:nvGrpSpPr>
          <p:cNvPr id="184" name="Graphic 2">
            <a:extLst>
              <a:ext uri="{FF2B5EF4-FFF2-40B4-BE49-F238E27FC236}">
                <a16:creationId xmlns:a16="http://schemas.microsoft.com/office/drawing/2014/main" id="{14A0ECFD-BA1E-AE9E-A535-852B8471C46D}"/>
              </a:ext>
            </a:extLst>
          </p:cNvPr>
          <p:cNvGrpSpPr/>
          <p:nvPr/>
        </p:nvGrpSpPr>
        <p:grpSpPr>
          <a:xfrm>
            <a:off x="73833" y="5629186"/>
            <a:ext cx="5194313" cy="2492362"/>
            <a:chOff x="-23160" y="5666797"/>
            <a:chExt cx="5229019" cy="2509015"/>
          </a:xfrm>
          <a:solidFill>
            <a:srgbClr val="FFFFFF"/>
          </a:solidFill>
        </p:grpSpPr>
        <p:sp>
          <p:nvSpPr>
            <p:cNvPr id="185" name="Freeform 184">
              <a:extLst>
                <a:ext uri="{FF2B5EF4-FFF2-40B4-BE49-F238E27FC236}">
                  <a16:creationId xmlns:a16="http://schemas.microsoft.com/office/drawing/2014/main" id="{C9F024B1-A2CE-A2E5-E89B-17CB0B17AD80}"/>
                </a:ext>
              </a:extLst>
            </p:cNvPr>
            <p:cNvSpPr/>
            <p:nvPr/>
          </p:nvSpPr>
          <p:spPr>
            <a:xfrm>
              <a:off x="-23160" y="5666797"/>
              <a:ext cx="5229019" cy="2509015"/>
            </a:xfrm>
            <a:custGeom>
              <a:avLst/>
              <a:gdLst>
                <a:gd name="connsiteX0" fmla="*/ 0 w 5361769"/>
                <a:gd name="connsiteY0" fmla="*/ 0 h 2818796"/>
                <a:gd name="connsiteX1" fmla="*/ 5361770 w 5361769"/>
                <a:gd name="connsiteY1" fmla="*/ 0 h 2818796"/>
                <a:gd name="connsiteX2" fmla="*/ 5361770 w 5361769"/>
                <a:gd name="connsiteY2" fmla="*/ 2818797 h 2818796"/>
                <a:gd name="connsiteX3" fmla="*/ 0 w 5361769"/>
                <a:gd name="connsiteY3" fmla="*/ 2818797 h 2818796"/>
              </a:gdLst>
              <a:ahLst/>
              <a:cxnLst>
                <a:cxn ang="0">
                  <a:pos x="connsiteX0" y="connsiteY0"/>
                </a:cxn>
                <a:cxn ang="0">
                  <a:pos x="connsiteX1" y="connsiteY1"/>
                </a:cxn>
                <a:cxn ang="0">
                  <a:pos x="connsiteX2" y="connsiteY2"/>
                </a:cxn>
                <a:cxn ang="0">
                  <a:pos x="connsiteX3" y="connsiteY3"/>
                </a:cxn>
              </a:cxnLst>
              <a:rect l="l" t="t" r="r" b="b"/>
              <a:pathLst>
                <a:path w="5361769" h="2818796">
                  <a:moveTo>
                    <a:pt x="0" y="0"/>
                  </a:moveTo>
                  <a:lnTo>
                    <a:pt x="5361770" y="0"/>
                  </a:lnTo>
                  <a:lnTo>
                    <a:pt x="5361770" y="2818797"/>
                  </a:lnTo>
                  <a:lnTo>
                    <a:pt x="0" y="2818797"/>
                  </a:lnTo>
                  <a:close/>
                </a:path>
              </a:pathLst>
            </a:custGeom>
            <a:solidFill>
              <a:srgbClr val="FFFFFF"/>
            </a:solidFill>
            <a:ln w="12667" cap="flat">
              <a:noFill/>
              <a:prstDash val="solid"/>
              <a:miter/>
            </a:ln>
            <a:effectLst>
              <a:outerShdw blurRad="50800" dist="38100" dir="5400000" algn="t" rotWithShape="0">
                <a:prstClr val="black">
                  <a:alpha val="40000"/>
                </a:prstClr>
              </a:outerShdw>
            </a:effectLst>
          </p:spPr>
          <p:txBody>
            <a:bodyPr rtlCol="0" anchor="ctr"/>
            <a:lstStyle/>
            <a:p>
              <a:endParaRPr lang="en-US" sz="1275"/>
            </a:p>
          </p:txBody>
        </p:sp>
      </p:grpSp>
      <p:sp>
        <p:nvSpPr>
          <p:cNvPr id="272" name="Freeform 271">
            <a:extLst>
              <a:ext uri="{FF2B5EF4-FFF2-40B4-BE49-F238E27FC236}">
                <a16:creationId xmlns:a16="http://schemas.microsoft.com/office/drawing/2014/main" id="{8AF1E6E0-616D-9E3F-9924-A46BEB3CA2D3}"/>
              </a:ext>
            </a:extLst>
          </p:cNvPr>
          <p:cNvSpPr/>
          <p:nvPr/>
        </p:nvSpPr>
        <p:spPr>
          <a:xfrm>
            <a:off x="73833" y="9617222"/>
            <a:ext cx="4087183" cy="681102"/>
          </a:xfrm>
          <a:custGeom>
            <a:avLst/>
            <a:gdLst>
              <a:gd name="connsiteX0" fmla="*/ 0 w 4114492"/>
              <a:gd name="connsiteY0" fmla="*/ 0 h 685653"/>
              <a:gd name="connsiteX1" fmla="*/ 4114493 w 4114492"/>
              <a:gd name="connsiteY1" fmla="*/ 0 h 685653"/>
              <a:gd name="connsiteX2" fmla="*/ 4114493 w 4114492"/>
              <a:gd name="connsiteY2" fmla="*/ 685653 h 685653"/>
              <a:gd name="connsiteX3" fmla="*/ 0 w 4114492"/>
              <a:gd name="connsiteY3" fmla="*/ 685653 h 685653"/>
            </a:gdLst>
            <a:ahLst/>
            <a:cxnLst>
              <a:cxn ang="0">
                <a:pos x="connsiteX0" y="connsiteY0"/>
              </a:cxn>
              <a:cxn ang="0">
                <a:pos x="connsiteX1" y="connsiteY1"/>
              </a:cxn>
              <a:cxn ang="0">
                <a:pos x="connsiteX2" y="connsiteY2"/>
              </a:cxn>
              <a:cxn ang="0">
                <a:pos x="connsiteX3" y="connsiteY3"/>
              </a:cxn>
            </a:cxnLst>
            <a:rect l="l" t="t" r="r" b="b"/>
            <a:pathLst>
              <a:path w="4114492" h="685653">
                <a:moveTo>
                  <a:pt x="0" y="0"/>
                </a:moveTo>
                <a:lnTo>
                  <a:pt x="4114493" y="0"/>
                </a:lnTo>
                <a:lnTo>
                  <a:pt x="4114493" y="685653"/>
                </a:lnTo>
                <a:lnTo>
                  <a:pt x="0" y="685653"/>
                </a:lnTo>
                <a:close/>
              </a:path>
            </a:pathLst>
          </a:custGeom>
          <a:solidFill>
            <a:srgbClr val="FFFFFF"/>
          </a:solidFill>
          <a:ln w="12667" cap="flat">
            <a:noFill/>
            <a:prstDash val="solid"/>
            <a:miter/>
          </a:ln>
        </p:spPr>
        <p:txBody>
          <a:bodyPr rtlCol="0" anchor="ctr"/>
          <a:lstStyle/>
          <a:p>
            <a:endParaRPr lang="en-US" sz="1275"/>
          </a:p>
        </p:txBody>
      </p:sp>
      <p:grpSp>
        <p:nvGrpSpPr>
          <p:cNvPr id="426" name="Group 425">
            <a:extLst>
              <a:ext uri="{FF2B5EF4-FFF2-40B4-BE49-F238E27FC236}">
                <a16:creationId xmlns:a16="http://schemas.microsoft.com/office/drawing/2014/main" id="{6958A2CD-BB0E-840C-C98D-D945F642AB63}"/>
              </a:ext>
            </a:extLst>
          </p:cNvPr>
          <p:cNvGrpSpPr/>
          <p:nvPr/>
        </p:nvGrpSpPr>
        <p:grpSpPr>
          <a:xfrm>
            <a:off x="4007705" y="702392"/>
            <a:ext cx="2996558" cy="965250"/>
            <a:chOff x="376065" y="517601"/>
            <a:chExt cx="3223427" cy="1038328"/>
          </a:xfrm>
        </p:grpSpPr>
        <p:sp>
          <p:nvSpPr>
            <p:cNvPr id="427" name="Freeform 426">
              <a:extLst>
                <a:ext uri="{FF2B5EF4-FFF2-40B4-BE49-F238E27FC236}">
                  <a16:creationId xmlns:a16="http://schemas.microsoft.com/office/drawing/2014/main" id="{AB003F71-BE26-EF0B-F48E-5D8FB7585580}"/>
                </a:ext>
              </a:extLst>
            </p:cNvPr>
            <p:cNvSpPr/>
            <p:nvPr/>
          </p:nvSpPr>
          <p:spPr>
            <a:xfrm>
              <a:off x="1395367" y="517601"/>
              <a:ext cx="2201072" cy="770692"/>
            </a:xfrm>
            <a:custGeom>
              <a:avLst/>
              <a:gdLst>
                <a:gd name="connsiteX0" fmla="*/ 354385 w 2532019"/>
                <a:gd name="connsiteY0" fmla="*/ 195885 h 886571"/>
                <a:gd name="connsiteX1" fmla="*/ 157233 w 2532019"/>
                <a:gd name="connsiteY1" fmla="*/ 396249 h 886571"/>
                <a:gd name="connsiteX2" fmla="*/ 2444 w 2532019"/>
                <a:gd name="connsiteY2" fmla="*/ 396249 h 886571"/>
                <a:gd name="connsiteX3" fmla="*/ 2444 w 2532019"/>
                <a:gd name="connsiteY3" fmla="*/ 2036 h 886571"/>
                <a:gd name="connsiteX4" fmla="*/ 157233 w 2532019"/>
                <a:gd name="connsiteY4" fmla="*/ 2036 h 886571"/>
                <a:gd name="connsiteX5" fmla="*/ 354385 w 2532019"/>
                <a:gd name="connsiteY5" fmla="*/ 195885 h 886571"/>
                <a:gd name="connsiteX6" fmla="*/ 75765 w 2532019"/>
                <a:gd name="connsiteY6" fmla="*/ 325389 h 886571"/>
                <a:gd name="connsiteX7" fmla="*/ 157233 w 2532019"/>
                <a:gd name="connsiteY7" fmla="*/ 325389 h 886571"/>
                <a:gd name="connsiteX8" fmla="*/ 281064 w 2532019"/>
                <a:gd name="connsiteY8" fmla="*/ 195885 h 886571"/>
                <a:gd name="connsiteX9" fmla="*/ 157233 w 2532019"/>
                <a:gd name="connsiteY9" fmla="*/ 72897 h 886571"/>
                <a:gd name="connsiteX10" fmla="*/ 75765 w 2532019"/>
                <a:gd name="connsiteY10" fmla="*/ 72897 h 886571"/>
                <a:gd name="connsiteX11" fmla="*/ 75765 w 2532019"/>
                <a:gd name="connsiteY11" fmla="*/ 325389 h 886571"/>
                <a:gd name="connsiteX12" fmla="*/ 473328 w 2532019"/>
                <a:gd name="connsiteY12" fmla="*/ 40317 h 886571"/>
                <a:gd name="connsiteX13" fmla="*/ 391860 w 2532019"/>
                <a:gd name="connsiteY13" fmla="*/ 40317 h 886571"/>
                <a:gd name="connsiteX14" fmla="*/ 473328 w 2532019"/>
                <a:gd name="connsiteY14" fmla="*/ 40317 h 886571"/>
                <a:gd name="connsiteX15" fmla="*/ 398377 w 2532019"/>
                <a:gd name="connsiteY15" fmla="*/ 117694 h 886571"/>
                <a:gd name="connsiteX16" fmla="*/ 398377 w 2532019"/>
                <a:gd name="connsiteY16" fmla="*/ 397064 h 886571"/>
                <a:gd name="connsiteX17" fmla="*/ 466810 w 2532019"/>
                <a:gd name="connsiteY17" fmla="*/ 397064 h 886571"/>
                <a:gd name="connsiteX18" fmla="*/ 466810 w 2532019"/>
                <a:gd name="connsiteY18" fmla="*/ 117694 h 886571"/>
                <a:gd name="connsiteX19" fmla="*/ 398377 w 2532019"/>
                <a:gd name="connsiteY19" fmla="*/ 117694 h 886571"/>
                <a:gd name="connsiteX20" fmla="*/ 915698 w 2532019"/>
                <a:gd name="connsiteY20" fmla="*/ 40317 h 886571"/>
                <a:gd name="connsiteX21" fmla="*/ 834230 w 2532019"/>
                <a:gd name="connsiteY21" fmla="*/ 40317 h 886571"/>
                <a:gd name="connsiteX22" fmla="*/ 915698 w 2532019"/>
                <a:gd name="connsiteY22" fmla="*/ 40317 h 886571"/>
                <a:gd name="connsiteX23" fmla="*/ 840748 w 2532019"/>
                <a:gd name="connsiteY23" fmla="*/ 117694 h 886571"/>
                <a:gd name="connsiteX24" fmla="*/ 840748 w 2532019"/>
                <a:gd name="connsiteY24" fmla="*/ 397064 h 886571"/>
                <a:gd name="connsiteX25" fmla="*/ 909181 w 2532019"/>
                <a:gd name="connsiteY25" fmla="*/ 397064 h 886571"/>
                <a:gd name="connsiteX26" fmla="*/ 909181 w 2532019"/>
                <a:gd name="connsiteY26" fmla="*/ 117694 h 886571"/>
                <a:gd name="connsiteX27" fmla="*/ 840748 w 2532019"/>
                <a:gd name="connsiteY27" fmla="*/ 117694 h 886571"/>
                <a:gd name="connsiteX28" fmla="*/ 796755 w 2532019"/>
                <a:gd name="connsiteY28" fmla="*/ 250456 h 886571"/>
                <a:gd name="connsiteX29" fmla="*/ 767427 w 2532019"/>
                <a:gd name="connsiteY29" fmla="*/ 168192 h 886571"/>
                <a:gd name="connsiteX30" fmla="*/ 767427 w 2532019"/>
                <a:gd name="connsiteY30" fmla="*/ 168192 h 886571"/>
                <a:gd name="connsiteX31" fmla="*/ 758465 w 2532019"/>
                <a:gd name="connsiteY31" fmla="*/ 98146 h 886571"/>
                <a:gd name="connsiteX32" fmla="*/ 747874 w 2532019"/>
                <a:gd name="connsiteY32" fmla="*/ 90001 h 886571"/>
                <a:gd name="connsiteX33" fmla="*/ 720175 w 2532019"/>
                <a:gd name="connsiteY33" fmla="*/ 125024 h 886571"/>
                <a:gd name="connsiteX34" fmla="*/ 656631 w 2532019"/>
                <a:gd name="connsiteY34" fmla="*/ 109549 h 886571"/>
                <a:gd name="connsiteX35" fmla="*/ 518135 w 2532019"/>
                <a:gd name="connsiteY35" fmla="*/ 280592 h 886571"/>
                <a:gd name="connsiteX36" fmla="*/ 656631 w 2532019"/>
                <a:gd name="connsiteY36" fmla="*/ 390548 h 886571"/>
                <a:gd name="connsiteX37" fmla="*/ 727507 w 2532019"/>
                <a:gd name="connsiteY37" fmla="*/ 446747 h 886571"/>
                <a:gd name="connsiteX38" fmla="*/ 656631 w 2532019"/>
                <a:gd name="connsiteY38" fmla="*/ 506205 h 886571"/>
                <a:gd name="connsiteX39" fmla="*/ 593900 w 2532019"/>
                <a:gd name="connsiteY39" fmla="*/ 477698 h 886571"/>
                <a:gd name="connsiteX40" fmla="*/ 583310 w 2532019"/>
                <a:gd name="connsiteY40" fmla="*/ 445933 h 886571"/>
                <a:gd name="connsiteX41" fmla="*/ 583310 w 2532019"/>
                <a:gd name="connsiteY41" fmla="*/ 445933 h 886571"/>
                <a:gd name="connsiteX42" fmla="*/ 514062 w 2532019"/>
                <a:gd name="connsiteY42" fmla="*/ 495617 h 886571"/>
                <a:gd name="connsiteX43" fmla="*/ 419559 w 2532019"/>
                <a:gd name="connsiteY43" fmla="*/ 769285 h 886571"/>
                <a:gd name="connsiteX44" fmla="*/ 320983 w 2532019"/>
                <a:gd name="connsiteY44" fmla="*/ 485028 h 886571"/>
                <a:gd name="connsiteX45" fmla="*/ 272102 w 2532019"/>
                <a:gd name="connsiteY45" fmla="*/ 485028 h 886571"/>
                <a:gd name="connsiteX46" fmla="*/ 175970 w 2532019"/>
                <a:gd name="connsiteY46" fmla="*/ 769285 h 886571"/>
                <a:gd name="connsiteX47" fmla="*/ 83097 w 2532019"/>
                <a:gd name="connsiteY47" fmla="*/ 485028 h 886571"/>
                <a:gd name="connsiteX48" fmla="*/ 0 w 2532019"/>
                <a:gd name="connsiteY48" fmla="*/ 485028 h 886571"/>
                <a:gd name="connsiteX49" fmla="*/ 145013 w 2532019"/>
                <a:gd name="connsiteY49" fmla="*/ 879241 h 886571"/>
                <a:gd name="connsiteX50" fmla="*/ 208557 w 2532019"/>
                <a:gd name="connsiteY50" fmla="*/ 879241 h 886571"/>
                <a:gd name="connsiteX51" fmla="*/ 256624 w 2532019"/>
                <a:gd name="connsiteY51" fmla="*/ 756253 h 886571"/>
                <a:gd name="connsiteX52" fmla="*/ 298172 w 2532019"/>
                <a:gd name="connsiteY52" fmla="*/ 630822 h 886571"/>
                <a:gd name="connsiteX53" fmla="*/ 339721 w 2532019"/>
                <a:gd name="connsiteY53" fmla="*/ 755439 h 886571"/>
                <a:gd name="connsiteX54" fmla="*/ 388601 w 2532019"/>
                <a:gd name="connsiteY54" fmla="*/ 879241 h 886571"/>
                <a:gd name="connsiteX55" fmla="*/ 452146 w 2532019"/>
                <a:gd name="connsiteY55" fmla="*/ 879241 h 886571"/>
                <a:gd name="connsiteX56" fmla="*/ 570275 w 2532019"/>
                <a:gd name="connsiteY56" fmla="*/ 546115 h 886571"/>
                <a:gd name="connsiteX57" fmla="*/ 657445 w 2532019"/>
                <a:gd name="connsiteY57" fmla="*/ 569735 h 886571"/>
                <a:gd name="connsiteX58" fmla="*/ 796755 w 2532019"/>
                <a:gd name="connsiteY58" fmla="*/ 445933 h 886571"/>
                <a:gd name="connsiteX59" fmla="*/ 738913 w 2532019"/>
                <a:gd name="connsiteY59" fmla="*/ 353896 h 886571"/>
                <a:gd name="connsiteX60" fmla="*/ 796755 w 2532019"/>
                <a:gd name="connsiteY60" fmla="*/ 250456 h 886571"/>
                <a:gd name="connsiteX61" fmla="*/ 656631 w 2532019"/>
                <a:gd name="connsiteY61" fmla="*/ 327832 h 886571"/>
                <a:gd name="connsiteX62" fmla="*/ 584124 w 2532019"/>
                <a:gd name="connsiteY62" fmla="*/ 250456 h 886571"/>
                <a:gd name="connsiteX63" fmla="*/ 656631 w 2532019"/>
                <a:gd name="connsiteY63" fmla="*/ 172265 h 886571"/>
                <a:gd name="connsiteX64" fmla="*/ 729137 w 2532019"/>
                <a:gd name="connsiteY64" fmla="*/ 250456 h 886571"/>
                <a:gd name="connsiteX65" fmla="*/ 656631 w 2532019"/>
                <a:gd name="connsiteY65" fmla="*/ 327832 h 886571"/>
                <a:gd name="connsiteX66" fmla="*/ 857041 w 2532019"/>
                <a:gd name="connsiteY66" fmla="*/ 740778 h 886571"/>
                <a:gd name="connsiteX67" fmla="*/ 712029 w 2532019"/>
                <a:gd name="connsiteY67" fmla="*/ 885757 h 886571"/>
                <a:gd name="connsiteX68" fmla="*/ 567830 w 2532019"/>
                <a:gd name="connsiteY68" fmla="*/ 740778 h 886571"/>
                <a:gd name="connsiteX69" fmla="*/ 711214 w 2532019"/>
                <a:gd name="connsiteY69" fmla="*/ 595799 h 886571"/>
                <a:gd name="connsiteX70" fmla="*/ 857041 w 2532019"/>
                <a:gd name="connsiteY70" fmla="*/ 740778 h 886571"/>
                <a:gd name="connsiteX71" fmla="*/ 637078 w 2532019"/>
                <a:gd name="connsiteY71" fmla="*/ 740778 h 886571"/>
                <a:gd name="connsiteX72" fmla="*/ 712843 w 2532019"/>
                <a:gd name="connsiteY72" fmla="*/ 822227 h 886571"/>
                <a:gd name="connsiteX73" fmla="*/ 788608 w 2532019"/>
                <a:gd name="connsiteY73" fmla="*/ 740778 h 886571"/>
                <a:gd name="connsiteX74" fmla="*/ 712843 w 2532019"/>
                <a:gd name="connsiteY74" fmla="*/ 658515 h 886571"/>
                <a:gd name="connsiteX75" fmla="*/ 637078 w 2532019"/>
                <a:gd name="connsiteY75" fmla="*/ 740778 h 886571"/>
                <a:gd name="connsiteX76" fmla="*/ 967837 w 2532019"/>
                <a:gd name="connsiteY76" fmla="*/ 601500 h 886571"/>
                <a:gd name="connsiteX77" fmla="*/ 972725 w 2532019"/>
                <a:gd name="connsiteY77" fmla="*/ 633266 h 886571"/>
                <a:gd name="connsiteX78" fmla="*/ 1050935 w 2532019"/>
                <a:gd name="connsiteY78" fmla="*/ 594170 h 886571"/>
                <a:gd name="connsiteX79" fmla="*/ 1122626 w 2532019"/>
                <a:gd name="connsiteY79" fmla="*/ 621048 h 886571"/>
                <a:gd name="connsiteX80" fmla="*/ 1091669 w 2532019"/>
                <a:gd name="connsiteY80" fmla="*/ 680506 h 886571"/>
                <a:gd name="connsiteX81" fmla="*/ 1041973 w 2532019"/>
                <a:gd name="connsiteY81" fmla="*/ 662587 h 886571"/>
                <a:gd name="connsiteX82" fmla="*/ 972725 w 2532019"/>
                <a:gd name="connsiteY82" fmla="*/ 733448 h 886571"/>
                <a:gd name="connsiteX83" fmla="*/ 972725 w 2532019"/>
                <a:gd name="connsiteY83" fmla="*/ 880056 h 886571"/>
                <a:gd name="connsiteX84" fmla="*/ 904293 w 2532019"/>
                <a:gd name="connsiteY84" fmla="*/ 880056 h 886571"/>
                <a:gd name="connsiteX85" fmla="*/ 904293 w 2532019"/>
                <a:gd name="connsiteY85" fmla="*/ 602315 h 886571"/>
                <a:gd name="connsiteX86" fmla="*/ 967837 w 2532019"/>
                <a:gd name="connsiteY86" fmla="*/ 602315 h 886571"/>
                <a:gd name="connsiteX87" fmla="*/ 1216314 w 2532019"/>
                <a:gd name="connsiteY87" fmla="*/ 485028 h 886571"/>
                <a:gd name="connsiteX88" fmla="*/ 1216314 w 2532019"/>
                <a:gd name="connsiteY88" fmla="*/ 713086 h 886571"/>
                <a:gd name="connsiteX89" fmla="*/ 1310002 w 2532019"/>
                <a:gd name="connsiteY89" fmla="*/ 601500 h 886571"/>
                <a:gd name="connsiteX90" fmla="*/ 1392285 w 2532019"/>
                <a:gd name="connsiteY90" fmla="*/ 601500 h 886571"/>
                <a:gd name="connsiteX91" fmla="*/ 1392285 w 2532019"/>
                <a:gd name="connsiteY91" fmla="*/ 605573 h 886571"/>
                <a:gd name="connsiteX92" fmla="*/ 1279044 w 2532019"/>
                <a:gd name="connsiteY92" fmla="*/ 732633 h 886571"/>
                <a:gd name="connsiteX93" fmla="*/ 1407764 w 2532019"/>
                <a:gd name="connsiteY93" fmla="*/ 874354 h 886571"/>
                <a:gd name="connsiteX94" fmla="*/ 1407764 w 2532019"/>
                <a:gd name="connsiteY94" fmla="*/ 879241 h 886571"/>
                <a:gd name="connsiteX95" fmla="*/ 1324667 w 2532019"/>
                <a:gd name="connsiteY95" fmla="*/ 879241 h 886571"/>
                <a:gd name="connsiteX96" fmla="*/ 1215499 w 2532019"/>
                <a:gd name="connsiteY96" fmla="*/ 753810 h 886571"/>
                <a:gd name="connsiteX97" fmla="*/ 1215499 w 2532019"/>
                <a:gd name="connsiteY97" fmla="*/ 879241 h 886571"/>
                <a:gd name="connsiteX98" fmla="*/ 1147067 w 2532019"/>
                <a:gd name="connsiteY98" fmla="*/ 879241 h 886571"/>
                <a:gd name="connsiteX99" fmla="*/ 1147067 w 2532019"/>
                <a:gd name="connsiteY99" fmla="*/ 485028 h 886571"/>
                <a:gd name="connsiteX100" fmla="*/ 1216314 w 2532019"/>
                <a:gd name="connsiteY100" fmla="*/ 485028 h 886571"/>
                <a:gd name="connsiteX101" fmla="*/ 1871315 w 2532019"/>
                <a:gd name="connsiteY101" fmla="*/ 879241 h 886571"/>
                <a:gd name="connsiteX102" fmla="*/ 1807770 w 2532019"/>
                <a:gd name="connsiteY102" fmla="*/ 879241 h 886571"/>
                <a:gd name="connsiteX103" fmla="*/ 1758890 w 2532019"/>
                <a:gd name="connsiteY103" fmla="*/ 755439 h 886571"/>
                <a:gd name="connsiteX104" fmla="*/ 1717341 w 2532019"/>
                <a:gd name="connsiteY104" fmla="*/ 630822 h 886571"/>
                <a:gd name="connsiteX105" fmla="*/ 1675793 w 2532019"/>
                <a:gd name="connsiteY105" fmla="*/ 756253 h 886571"/>
                <a:gd name="connsiteX106" fmla="*/ 1627727 w 2532019"/>
                <a:gd name="connsiteY106" fmla="*/ 879241 h 886571"/>
                <a:gd name="connsiteX107" fmla="*/ 1564182 w 2532019"/>
                <a:gd name="connsiteY107" fmla="*/ 879241 h 886571"/>
                <a:gd name="connsiteX108" fmla="*/ 1419169 w 2532019"/>
                <a:gd name="connsiteY108" fmla="*/ 485028 h 886571"/>
                <a:gd name="connsiteX109" fmla="*/ 1502266 w 2532019"/>
                <a:gd name="connsiteY109" fmla="*/ 485028 h 886571"/>
                <a:gd name="connsiteX110" fmla="*/ 1595139 w 2532019"/>
                <a:gd name="connsiteY110" fmla="*/ 769285 h 886571"/>
                <a:gd name="connsiteX111" fmla="*/ 1691272 w 2532019"/>
                <a:gd name="connsiteY111" fmla="*/ 485028 h 886571"/>
                <a:gd name="connsiteX112" fmla="*/ 1740152 w 2532019"/>
                <a:gd name="connsiteY112" fmla="*/ 485028 h 886571"/>
                <a:gd name="connsiteX113" fmla="*/ 1838728 w 2532019"/>
                <a:gd name="connsiteY113" fmla="*/ 769285 h 886571"/>
                <a:gd name="connsiteX114" fmla="*/ 1929157 w 2532019"/>
                <a:gd name="connsiteY114" fmla="*/ 485028 h 886571"/>
                <a:gd name="connsiteX115" fmla="*/ 2012255 w 2532019"/>
                <a:gd name="connsiteY115" fmla="*/ 485028 h 886571"/>
                <a:gd name="connsiteX116" fmla="*/ 1871315 w 2532019"/>
                <a:gd name="connsiteY116" fmla="*/ 879241 h 886571"/>
                <a:gd name="connsiteX117" fmla="*/ 2065209 w 2532019"/>
                <a:gd name="connsiteY117" fmla="*/ 765213 h 886571"/>
                <a:gd name="connsiteX118" fmla="*/ 2148306 w 2532019"/>
                <a:gd name="connsiteY118" fmla="*/ 824671 h 886571"/>
                <a:gd name="connsiteX119" fmla="*/ 2222442 w 2532019"/>
                <a:gd name="connsiteY119" fmla="*/ 798607 h 886571"/>
                <a:gd name="connsiteX120" fmla="*/ 2266434 w 2532019"/>
                <a:gd name="connsiteY120" fmla="*/ 841775 h 886571"/>
                <a:gd name="connsiteX121" fmla="*/ 2146677 w 2532019"/>
                <a:gd name="connsiteY121" fmla="*/ 886572 h 886571"/>
                <a:gd name="connsiteX122" fmla="*/ 1993517 w 2532019"/>
                <a:gd name="connsiteY122" fmla="*/ 738335 h 886571"/>
                <a:gd name="connsiteX123" fmla="*/ 2140974 w 2532019"/>
                <a:gd name="connsiteY123" fmla="*/ 592541 h 886571"/>
                <a:gd name="connsiteX124" fmla="*/ 2281098 w 2532019"/>
                <a:gd name="connsiteY124" fmla="*/ 764398 h 886571"/>
                <a:gd name="connsiteX125" fmla="*/ 2065209 w 2532019"/>
                <a:gd name="connsiteY125" fmla="*/ 764398 h 886571"/>
                <a:gd name="connsiteX126" fmla="*/ 2216739 w 2532019"/>
                <a:gd name="connsiteY126" fmla="*/ 708199 h 886571"/>
                <a:gd name="connsiteX127" fmla="*/ 2144232 w 2532019"/>
                <a:gd name="connsiteY127" fmla="*/ 654442 h 886571"/>
                <a:gd name="connsiteX128" fmla="*/ 2066023 w 2532019"/>
                <a:gd name="connsiteY128" fmla="*/ 708199 h 886571"/>
                <a:gd name="connsiteX129" fmla="*/ 2216739 w 2532019"/>
                <a:gd name="connsiteY129" fmla="*/ 708199 h 886571"/>
                <a:gd name="connsiteX130" fmla="*/ 2404115 w 2532019"/>
                <a:gd name="connsiteY130" fmla="*/ 485028 h 886571"/>
                <a:gd name="connsiteX131" fmla="*/ 2404115 w 2532019"/>
                <a:gd name="connsiteY131" fmla="*/ 879241 h 886571"/>
                <a:gd name="connsiteX132" fmla="*/ 2335682 w 2532019"/>
                <a:gd name="connsiteY132" fmla="*/ 879241 h 886571"/>
                <a:gd name="connsiteX133" fmla="*/ 2335682 w 2532019"/>
                <a:gd name="connsiteY133" fmla="*/ 485028 h 886571"/>
                <a:gd name="connsiteX134" fmla="*/ 2404115 w 2532019"/>
                <a:gd name="connsiteY134" fmla="*/ 485028 h 886571"/>
                <a:gd name="connsiteX135" fmla="*/ 2532019 w 2532019"/>
                <a:gd name="connsiteY135" fmla="*/ 485028 h 886571"/>
                <a:gd name="connsiteX136" fmla="*/ 2532019 w 2532019"/>
                <a:gd name="connsiteY136" fmla="*/ 879241 h 886571"/>
                <a:gd name="connsiteX137" fmla="*/ 2463586 w 2532019"/>
                <a:gd name="connsiteY137" fmla="*/ 879241 h 886571"/>
                <a:gd name="connsiteX138" fmla="*/ 2463586 w 2532019"/>
                <a:gd name="connsiteY138" fmla="*/ 485028 h 886571"/>
                <a:gd name="connsiteX139" fmla="*/ 2532019 w 2532019"/>
                <a:gd name="connsiteY139" fmla="*/ 485028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532019" h="886571">
                  <a:moveTo>
                    <a:pt x="354385" y="195885"/>
                  </a:moveTo>
                  <a:cubicBezTo>
                    <a:pt x="356014" y="295253"/>
                    <a:pt x="294913" y="396249"/>
                    <a:pt x="157233" y="396249"/>
                  </a:cubicBezTo>
                  <a:cubicBezTo>
                    <a:pt x="108352" y="396249"/>
                    <a:pt x="50510" y="396249"/>
                    <a:pt x="2444" y="396249"/>
                  </a:cubicBezTo>
                  <a:lnTo>
                    <a:pt x="2444" y="2036"/>
                  </a:lnTo>
                  <a:cubicBezTo>
                    <a:pt x="51325" y="2036"/>
                    <a:pt x="109167" y="2036"/>
                    <a:pt x="157233" y="2036"/>
                  </a:cubicBezTo>
                  <a:cubicBezTo>
                    <a:pt x="292469" y="2036"/>
                    <a:pt x="352755" y="98961"/>
                    <a:pt x="354385" y="195885"/>
                  </a:cubicBezTo>
                  <a:close/>
                  <a:moveTo>
                    <a:pt x="75765" y="325389"/>
                  </a:moveTo>
                  <a:lnTo>
                    <a:pt x="157233" y="325389"/>
                  </a:lnTo>
                  <a:cubicBezTo>
                    <a:pt x="246847" y="325389"/>
                    <a:pt x="282693" y="260229"/>
                    <a:pt x="281064" y="195885"/>
                  </a:cubicBezTo>
                  <a:cubicBezTo>
                    <a:pt x="279434" y="134798"/>
                    <a:pt x="243589" y="72897"/>
                    <a:pt x="157233" y="72897"/>
                  </a:cubicBezTo>
                  <a:lnTo>
                    <a:pt x="75765" y="72897"/>
                  </a:lnTo>
                  <a:lnTo>
                    <a:pt x="75765" y="325389"/>
                  </a:lnTo>
                  <a:close/>
                  <a:moveTo>
                    <a:pt x="473328" y="40317"/>
                  </a:moveTo>
                  <a:cubicBezTo>
                    <a:pt x="473328" y="94074"/>
                    <a:pt x="391860" y="94074"/>
                    <a:pt x="391860" y="40317"/>
                  </a:cubicBezTo>
                  <a:cubicBezTo>
                    <a:pt x="392675" y="-13439"/>
                    <a:pt x="473328" y="-13439"/>
                    <a:pt x="473328" y="40317"/>
                  </a:cubicBezTo>
                  <a:close/>
                  <a:moveTo>
                    <a:pt x="398377" y="117694"/>
                  </a:moveTo>
                  <a:lnTo>
                    <a:pt x="398377" y="397064"/>
                  </a:lnTo>
                  <a:lnTo>
                    <a:pt x="466810" y="397064"/>
                  </a:lnTo>
                  <a:lnTo>
                    <a:pt x="466810" y="117694"/>
                  </a:lnTo>
                  <a:lnTo>
                    <a:pt x="398377" y="117694"/>
                  </a:lnTo>
                  <a:close/>
                  <a:moveTo>
                    <a:pt x="915698" y="40317"/>
                  </a:moveTo>
                  <a:cubicBezTo>
                    <a:pt x="915698" y="94074"/>
                    <a:pt x="834230" y="94074"/>
                    <a:pt x="834230" y="40317"/>
                  </a:cubicBezTo>
                  <a:cubicBezTo>
                    <a:pt x="834230" y="-13439"/>
                    <a:pt x="915698" y="-13439"/>
                    <a:pt x="915698" y="40317"/>
                  </a:cubicBezTo>
                  <a:close/>
                  <a:moveTo>
                    <a:pt x="840748" y="117694"/>
                  </a:moveTo>
                  <a:lnTo>
                    <a:pt x="840748" y="397064"/>
                  </a:lnTo>
                  <a:lnTo>
                    <a:pt x="909181" y="397064"/>
                  </a:lnTo>
                  <a:lnTo>
                    <a:pt x="909181" y="117694"/>
                  </a:lnTo>
                  <a:lnTo>
                    <a:pt x="840748" y="117694"/>
                  </a:lnTo>
                  <a:close/>
                  <a:moveTo>
                    <a:pt x="796755" y="250456"/>
                  </a:moveTo>
                  <a:cubicBezTo>
                    <a:pt x="796755" y="220319"/>
                    <a:pt x="788608" y="192627"/>
                    <a:pt x="767427" y="168192"/>
                  </a:cubicBezTo>
                  <a:lnTo>
                    <a:pt x="767427" y="168192"/>
                  </a:lnTo>
                  <a:cubicBezTo>
                    <a:pt x="784535" y="146201"/>
                    <a:pt x="780461" y="115250"/>
                    <a:pt x="758465" y="98146"/>
                  </a:cubicBezTo>
                  <a:lnTo>
                    <a:pt x="747874" y="90001"/>
                  </a:lnTo>
                  <a:lnTo>
                    <a:pt x="720175" y="125024"/>
                  </a:lnTo>
                  <a:cubicBezTo>
                    <a:pt x="700623" y="111992"/>
                    <a:pt x="678627" y="109549"/>
                    <a:pt x="656631" y="109549"/>
                  </a:cubicBezTo>
                  <a:cubicBezTo>
                    <a:pt x="570275" y="109549"/>
                    <a:pt x="501842" y="176337"/>
                    <a:pt x="518135" y="280592"/>
                  </a:cubicBezTo>
                  <a:cubicBezTo>
                    <a:pt x="528726" y="346565"/>
                    <a:pt x="589012" y="390548"/>
                    <a:pt x="656631" y="390548"/>
                  </a:cubicBezTo>
                  <a:cubicBezTo>
                    <a:pt x="690847" y="390548"/>
                    <a:pt x="727507" y="407652"/>
                    <a:pt x="727507" y="446747"/>
                  </a:cubicBezTo>
                  <a:cubicBezTo>
                    <a:pt x="727507" y="485028"/>
                    <a:pt x="696550" y="506205"/>
                    <a:pt x="656631" y="506205"/>
                  </a:cubicBezTo>
                  <a:cubicBezTo>
                    <a:pt x="630561" y="506205"/>
                    <a:pt x="606935" y="495617"/>
                    <a:pt x="593900" y="477698"/>
                  </a:cubicBezTo>
                  <a:cubicBezTo>
                    <a:pt x="587383" y="468739"/>
                    <a:pt x="583310" y="458150"/>
                    <a:pt x="583310" y="445933"/>
                  </a:cubicBezTo>
                  <a:lnTo>
                    <a:pt x="583310" y="445933"/>
                  </a:lnTo>
                  <a:cubicBezTo>
                    <a:pt x="552352" y="445933"/>
                    <a:pt x="523838" y="465481"/>
                    <a:pt x="514062" y="495617"/>
                  </a:cubicBezTo>
                  <a:lnTo>
                    <a:pt x="419559" y="769285"/>
                  </a:lnTo>
                  <a:lnTo>
                    <a:pt x="320983" y="485028"/>
                  </a:lnTo>
                  <a:lnTo>
                    <a:pt x="272102" y="485028"/>
                  </a:lnTo>
                  <a:lnTo>
                    <a:pt x="175970" y="769285"/>
                  </a:lnTo>
                  <a:lnTo>
                    <a:pt x="83097" y="485028"/>
                  </a:lnTo>
                  <a:lnTo>
                    <a:pt x="0" y="485028"/>
                  </a:lnTo>
                  <a:lnTo>
                    <a:pt x="145013" y="879241"/>
                  </a:lnTo>
                  <a:lnTo>
                    <a:pt x="208557" y="879241"/>
                  </a:lnTo>
                  <a:lnTo>
                    <a:pt x="256624" y="756253"/>
                  </a:lnTo>
                  <a:lnTo>
                    <a:pt x="298172" y="630822"/>
                  </a:lnTo>
                  <a:lnTo>
                    <a:pt x="339721" y="755439"/>
                  </a:lnTo>
                  <a:lnTo>
                    <a:pt x="388601" y="879241"/>
                  </a:lnTo>
                  <a:lnTo>
                    <a:pt x="452146" y="879241"/>
                  </a:lnTo>
                  <a:lnTo>
                    <a:pt x="570275" y="546115"/>
                  </a:lnTo>
                  <a:cubicBezTo>
                    <a:pt x="593900" y="561590"/>
                    <a:pt x="624043" y="569735"/>
                    <a:pt x="657445" y="569735"/>
                  </a:cubicBezTo>
                  <a:cubicBezTo>
                    <a:pt x="738098" y="569735"/>
                    <a:pt x="796755" y="522495"/>
                    <a:pt x="796755" y="445933"/>
                  </a:cubicBezTo>
                  <a:cubicBezTo>
                    <a:pt x="796755" y="410095"/>
                    <a:pt x="785350" y="377516"/>
                    <a:pt x="738913" y="353896"/>
                  </a:cubicBezTo>
                  <a:cubicBezTo>
                    <a:pt x="783720" y="333533"/>
                    <a:pt x="796755" y="285479"/>
                    <a:pt x="796755" y="250456"/>
                  </a:cubicBezTo>
                  <a:close/>
                  <a:moveTo>
                    <a:pt x="656631" y="327832"/>
                  </a:moveTo>
                  <a:cubicBezTo>
                    <a:pt x="616711" y="327832"/>
                    <a:pt x="584124" y="299325"/>
                    <a:pt x="584124" y="250456"/>
                  </a:cubicBezTo>
                  <a:cubicBezTo>
                    <a:pt x="584124" y="201586"/>
                    <a:pt x="616711" y="172265"/>
                    <a:pt x="656631" y="172265"/>
                  </a:cubicBezTo>
                  <a:cubicBezTo>
                    <a:pt x="695735" y="172265"/>
                    <a:pt x="729137" y="202401"/>
                    <a:pt x="729137" y="250456"/>
                  </a:cubicBezTo>
                  <a:cubicBezTo>
                    <a:pt x="728322" y="298510"/>
                    <a:pt x="695735" y="327832"/>
                    <a:pt x="656631" y="327832"/>
                  </a:cubicBezTo>
                  <a:close/>
                  <a:moveTo>
                    <a:pt x="857041" y="740778"/>
                  </a:moveTo>
                  <a:cubicBezTo>
                    <a:pt x="857041" y="820598"/>
                    <a:pt x="802458" y="885757"/>
                    <a:pt x="712029" y="885757"/>
                  </a:cubicBezTo>
                  <a:cubicBezTo>
                    <a:pt x="621599" y="885757"/>
                    <a:pt x="567830" y="820598"/>
                    <a:pt x="567830" y="740778"/>
                  </a:cubicBezTo>
                  <a:cubicBezTo>
                    <a:pt x="567830" y="660958"/>
                    <a:pt x="623229" y="595799"/>
                    <a:pt x="711214" y="595799"/>
                  </a:cubicBezTo>
                  <a:cubicBezTo>
                    <a:pt x="800014" y="595799"/>
                    <a:pt x="857041" y="660958"/>
                    <a:pt x="857041" y="740778"/>
                  </a:cubicBezTo>
                  <a:close/>
                  <a:moveTo>
                    <a:pt x="637078" y="740778"/>
                  </a:moveTo>
                  <a:cubicBezTo>
                    <a:pt x="637078" y="783132"/>
                    <a:pt x="662333" y="822227"/>
                    <a:pt x="712843" y="822227"/>
                  </a:cubicBezTo>
                  <a:cubicBezTo>
                    <a:pt x="763353" y="822227"/>
                    <a:pt x="788608" y="783132"/>
                    <a:pt x="788608" y="740778"/>
                  </a:cubicBezTo>
                  <a:cubicBezTo>
                    <a:pt x="788608" y="699239"/>
                    <a:pt x="759280" y="658515"/>
                    <a:pt x="712843" y="658515"/>
                  </a:cubicBezTo>
                  <a:cubicBezTo>
                    <a:pt x="662333" y="658515"/>
                    <a:pt x="637078" y="699239"/>
                    <a:pt x="637078" y="740778"/>
                  </a:cubicBezTo>
                  <a:close/>
                  <a:moveTo>
                    <a:pt x="967837" y="601500"/>
                  </a:moveTo>
                  <a:lnTo>
                    <a:pt x="972725" y="633266"/>
                  </a:lnTo>
                  <a:cubicBezTo>
                    <a:pt x="993907" y="599057"/>
                    <a:pt x="1023236" y="594170"/>
                    <a:pt x="1050935" y="594170"/>
                  </a:cubicBezTo>
                  <a:cubicBezTo>
                    <a:pt x="1079448" y="594170"/>
                    <a:pt x="1107147" y="605573"/>
                    <a:pt x="1122626" y="621048"/>
                  </a:cubicBezTo>
                  <a:lnTo>
                    <a:pt x="1091669" y="680506"/>
                  </a:lnTo>
                  <a:cubicBezTo>
                    <a:pt x="1077819" y="668289"/>
                    <a:pt x="1064784" y="662587"/>
                    <a:pt x="1041973" y="662587"/>
                  </a:cubicBezTo>
                  <a:cubicBezTo>
                    <a:pt x="1006127" y="662587"/>
                    <a:pt x="972725" y="682135"/>
                    <a:pt x="972725" y="733448"/>
                  </a:cubicBezTo>
                  <a:lnTo>
                    <a:pt x="972725" y="880056"/>
                  </a:lnTo>
                  <a:lnTo>
                    <a:pt x="904293" y="880056"/>
                  </a:lnTo>
                  <a:lnTo>
                    <a:pt x="904293" y="602315"/>
                  </a:lnTo>
                  <a:lnTo>
                    <a:pt x="967837" y="602315"/>
                  </a:lnTo>
                  <a:close/>
                  <a:moveTo>
                    <a:pt x="1216314" y="485028"/>
                  </a:moveTo>
                  <a:lnTo>
                    <a:pt x="1216314" y="713086"/>
                  </a:lnTo>
                  <a:lnTo>
                    <a:pt x="1310002" y="601500"/>
                  </a:lnTo>
                  <a:lnTo>
                    <a:pt x="1392285" y="601500"/>
                  </a:lnTo>
                  <a:lnTo>
                    <a:pt x="1392285" y="605573"/>
                  </a:lnTo>
                  <a:lnTo>
                    <a:pt x="1279044" y="732633"/>
                  </a:lnTo>
                  <a:lnTo>
                    <a:pt x="1407764" y="874354"/>
                  </a:lnTo>
                  <a:lnTo>
                    <a:pt x="1407764" y="879241"/>
                  </a:lnTo>
                  <a:lnTo>
                    <a:pt x="1324667" y="879241"/>
                  </a:lnTo>
                  <a:lnTo>
                    <a:pt x="1215499" y="753810"/>
                  </a:lnTo>
                  <a:lnTo>
                    <a:pt x="1215499" y="879241"/>
                  </a:lnTo>
                  <a:lnTo>
                    <a:pt x="1147067" y="879241"/>
                  </a:lnTo>
                  <a:lnTo>
                    <a:pt x="1147067" y="485028"/>
                  </a:lnTo>
                  <a:lnTo>
                    <a:pt x="1216314" y="485028"/>
                  </a:lnTo>
                  <a:close/>
                  <a:moveTo>
                    <a:pt x="1871315" y="879241"/>
                  </a:moveTo>
                  <a:lnTo>
                    <a:pt x="1807770" y="879241"/>
                  </a:lnTo>
                  <a:lnTo>
                    <a:pt x="1758890" y="755439"/>
                  </a:lnTo>
                  <a:lnTo>
                    <a:pt x="1717341" y="630822"/>
                  </a:lnTo>
                  <a:lnTo>
                    <a:pt x="1675793" y="756253"/>
                  </a:lnTo>
                  <a:lnTo>
                    <a:pt x="1627727" y="879241"/>
                  </a:lnTo>
                  <a:lnTo>
                    <a:pt x="1564182" y="879241"/>
                  </a:lnTo>
                  <a:lnTo>
                    <a:pt x="1419169" y="485028"/>
                  </a:lnTo>
                  <a:lnTo>
                    <a:pt x="1502266" y="485028"/>
                  </a:lnTo>
                  <a:lnTo>
                    <a:pt x="1595139" y="769285"/>
                  </a:lnTo>
                  <a:lnTo>
                    <a:pt x="1691272" y="485028"/>
                  </a:lnTo>
                  <a:lnTo>
                    <a:pt x="1740152" y="485028"/>
                  </a:lnTo>
                  <a:lnTo>
                    <a:pt x="1838728" y="769285"/>
                  </a:lnTo>
                  <a:lnTo>
                    <a:pt x="1929157" y="485028"/>
                  </a:lnTo>
                  <a:lnTo>
                    <a:pt x="2012255" y="485028"/>
                  </a:lnTo>
                  <a:lnTo>
                    <a:pt x="1871315" y="879241"/>
                  </a:lnTo>
                  <a:close/>
                  <a:moveTo>
                    <a:pt x="2065209" y="765213"/>
                  </a:moveTo>
                  <a:cubicBezTo>
                    <a:pt x="2070097" y="799421"/>
                    <a:pt x="2099425" y="824671"/>
                    <a:pt x="2148306" y="824671"/>
                  </a:cubicBezTo>
                  <a:cubicBezTo>
                    <a:pt x="2173561" y="824671"/>
                    <a:pt x="2206963" y="814897"/>
                    <a:pt x="2222442" y="798607"/>
                  </a:cubicBezTo>
                  <a:lnTo>
                    <a:pt x="2266434" y="841775"/>
                  </a:lnTo>
                  <a:cubicBezTo>
                    <a:pt x="2237106" y="871911"/>
                    <a:pt x="2189040" y="886572"/>
                    <a:pt x="2146677" y="886572"/>
                  </a:cubicBezTo>
                  <a:cubicBezTo>
                    <a:pt x="2050544" y="886572"/>
                    <a:pt x="1993517" y="827114"/>
                    <a:pt x="1993517" y="738335"/>
                  </a:cubicBezTo>
                  <a:cubicBezTo>
                    <a:pt x="1993517" y="653628"/>
                    <a:pt x="2051359" y="592541"/>
                    <a:pt x="2140974" y="592541"/>
                  </a:cubicBezTo>
                  <a:cubicBezTo>
                    <a:pt x="2233847" y="592541"/>
                    <a:pt x="2291689" y="650370"/>
                    <a:pt x="2281098" y="764398"/>
                  </a:cubicBezTo>
                  <a:lnTo>
                    <a:pt x="2065209" y="764398"/>
                  </a:lnTo>
                  <a:close/>
                  <a:moveTo>
                    <a:pt x="2216739" y="708199"/>
                  </a:moveTo>
                  <a:cubicBezTo>
                    <a:pt x="2211851" y="672361"/>
                    <a:pt x="2184152" y="654442"/>
                    <a:pt x="2144232" y="654442"/>
                  </a:cubicBezTo>
                  <a:cubicBezTo>
                    <a:pt x="2106757" y="654442"/>
                    <a:pt x="2076614" y="672361"/>
                    <a:pt x="2066023" y="708199"/>
                  </a:cubicBezTo>
                  <a:lnTo>
                    <a:pt x="2216739" y="708199"/>
                  </a:lnTo>
                  <a:close/>
                  <a:moveTo>
                    <a:pt x="2404115" y="485028"/>
                  </a:moveTo>
                  <a:lnTo>
                    <a:pt x="2404115" y="879241"/>
                  </a:lnTo>
                  <a:lnTo>
                    <a:pt x="2335682" y="879241"/>
                  </a:lnTo>
                  <a:lnTo>
                    <a:pt x="2335682" y="485028"/>
                  </a:lnTo>
                  <a:lnTo>
                    <a:pt x="2404115" y="485028"/>
                  </a:lnTo>
                  <a:close/>
                  <a:moveTo>
                    <a:pt x="2532019" y="485028"/>
                  </a:moveTo>
                  <a:lnTo>
                    <a:pt x="2532019" y="879241"/>
                  </a:lnTo>
                  <a:lnTo>
                    <a:pt x="2463586" y="879241"/>
                  </a:lnTo>
                  <a:lnTo>
                    <a:pt x="2463586" y="485028"/>
                  </a:lnTo>
                  <a:lnTo>
                    <a:pt x="2532019" y="485028"/>
                  </a:lnTo>
                  <a:close/>
                </a:path>
              </a:pathLst>
            </a:custGeom>
            <a:solidFill>
              <a:schemeClr val="bg1"/>
            </a:solidFill>
            <a:ln w="8132" cap="flat">
              <a:noFill/>
              <a:prstDash val="solid"/>
              <a:miter/>
            </a:ln>
          </p:spPr>
          <p:txBody>
            <a:bodyPr rtlCol="0" anchor="ctr"/>
            <a:lstStyle/>
            <a:p>
              <a:endParaRPr lang="en-US" sz="1275" dirty="0"/>
            </a:p>
          </p:txBody>
        </p:sp>
        <p:sp>
          <p:nvSpPr>
            <p:cNvPr id="428" name="Freeform 427">
              <a:extLst>
                <a:ext uri="{FF2B5EF4-FFF2-40B4-BE49-F238E27FC236}">
                  <a16:creationId xmlns:a16="http://schemas.microsoft.com/office/drawing/2014/main" id="{D413A937-11B8-C0A3-C4A5-B092F6AB0DD5}"/>
                </a:ext>
              </a:extLst>
            </p:cNvPr>
            <p:cNvSpPr/>
            <p:nvPr/>
          </p:nvSpPr>
          <p:spPr>
            <a:xfrm>
              <a:off x="376065" y="524328"/>
              <a:ext cx="852351" cy="764126"/>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gradFill>
              <a:gsLst>
                <a:gs pos="0">
                  <a:srgbClr val="7654A2"/>
                </a:gs>
                <a:gs pos="66070">
                  <a:srgbClr val="B79974"/>
                </a:gs>
              </a:gsLst>
              <a:lin ang="0" scaled="1"/>
            </a:gradFill>
            <a:ln w="8132" cap="flat">
              <a:noFill/>
              <a:prstDash val="solid"/>
              <a:miter/>
            </a:ln>
          </p:spPr>
          <p:txBody>
            <a:bodyPr rtlCol="0" anchor="ctr"/>
            <a:lstStyle/>
            <a:p>
              <a:endParaRPr lang="en-US" sz="1275"/>
            </a:p>
          </p:txBody>
        </p:sp>
        <p:grpSp>
          <p:nvGrpSpPr>
            <p:cNvPr id="429" name="Graphic 4">
              <a:extLst>
                <a:ext uri="{FF2B5EF4-FFF2-40B4-BE49-F238E27FC236}">
                  <a16:creationId xmlns:a16="http://schemas.microsoft.com/office/drawing/2014/main" id="{CC600468-3C60-EC74-3BCF-4936E44C6B1F}"/>
                </a:ext>
              </a:extLst>
            </p:cNvPr>
            <p:cNvGrpSpPr/>
            <p:nvPr/>
          </p:nvGrpSpPr>
          <p:grpSpPr>
            <a:xfrm>
              <a:off x="648930" y="1427953"/>
              <a:ext cx="2950562" cy="127976"/>
              <a:chOff x="4488640" y="3571739"/>
              <a:chExt cx="3394201" cy="147218"/>
            </a:xfrm>
            <a:solidFill>
              <a:schemeClr val="bg1"/>
            </a:solidFill>
          </p:grpSpPr>
          <p:sp>
            <p:nvSpPr>
              <p:cNvPr id="430" name="Freeform 429">
                <a:extLst>
                  <a:ext uri="{FF2B5EF4-FFF2-40B4-BE49-F238E27FC236}">
                    <a16:creationId xmlns:a16="http://schemas.microsoft.com/office/drawing/2014/main" id="{2E5DFD36-786D-CBCF-BE89-6247FBB782A2}"/>
                  </a:ext>
                </a:extLst>
              </p:cNvPr>
              <p:cNvSpPr/>
              <p:nvPr/>
            </p:nvSpPr>
            <p:spPr>
              <a:xfrm>
                <a:off x="4488640" y="3572350"/>
                <a:ext cx="76579" cy="103439"/>
              </a:xfrm>
              <a:custGeom>
                <a:avLst/>
                <a:gdLst>
                  <a:gd name="connsiteX0" fmla="*/ 76580 w 76579"/>
                  <a:gd name="connsiteY0" fmla="*/ 0 h 103439"/>
                  <a:gd name="connsiteX1" fmla="*/ 76580 w 76579"/>
                  <a:gd name="connsiteY1" fmla="*/ 101811 h 103439"/>
                  <a:gd name="connsiteX2" fmla="*/ 60286 w 76579"/>
                  <a:gd name="connsiteY2" fmla="*/ 101811 h 103439"/>
                  <a:gd name="connsiteX3" fmla="*/ 59472 w 76579"/>
                  <a:gd name="connsiteY3" fmla="*/ 92037 h 103439"/>
                  <a:gd name="connsiteX4" fmla="*/ 36661 w 76579"/>
                  <a:gd name="connsiteY4" fmla="*/ 103440 h 103439"/>
                  <a:gd name="connsiteX5" fmla="*/ 0 w 76579"/>
                  <a:gd name="connsiteY5" fmla="*/ 65974 h 103439"/>
                  <a:gd name="connsiteX6" fmla="*/ 36661 w 76579"/>
                  <a:gd name="connsiteY6" fmla="*/ 28507 h 103439"/>
                  <a:gd name="connsiteX7" fmla="*/ 60286 w 76579"/>
                  <a:gd name="connsiteY7" fmla="*/ 39910 h 103439"/>
                  <a:gd name="connsiteX8" fmla="*/ 60286 w 76579"/>
                  <a:gd name="connsiteY8" fmla="*/ 0 h 103439"/>
                  <a:gd name="connsiteX9" fmla="*/ 76580 w 76579"/>
                  <a:gd name="connsiteY9" fmla="*/ 0 h 103439"/>
                  <a:gd name="connsiteX10" fmla="*/ 16294 w 76579"/>
                  <a:gd name="connsiteY10" fmla="*/ 65974 h 103439"/>
                  <a:gd name="connsiteX11" fmla="*/ 36661 w 76579"/>
                  <a:gd name="connsiteY11" fmla="*/ 87150 h 103439"/>
                  <a:gd name="connsiteX12" fmla="*/ 57842 w 76579"/>
                  <a:gd name="connsiteY12" fmla="*/ 65974 h 103439"/>
                  <a:gd name="connsiteX13" fmla="*/ 36661 w 76579"/>
                  <a:gd name="connsiteY13" fmla="*/ 44797 h 103439"/>
                  <a:gd name="connsiteX14" fmla="*/ 16294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76580" y="0"/>
                    </a:moveTo>
                    <a:lnTo>
                      <a:pt x="76580" y="101811"/>
                    </a:lnTo>
                    <a:lnTo>
                      <a:pt x="60286" y="101811"/>
                    </a:lnTo>
                    <a:lnTo>
                      <a:pt x="59472" y="92037"/>
                    </a:lnTo>
                    <a:cubicBezTo>
                      <a:pt x="53769" y="100997"/>
                      <a:pt x="44807" y="103440"/>
                      <a:pt x="36661" y="103440"/>
                    </a:cubicBezTo>
                    <a:cubicBezTo>
                      <a:pt x="15479" y="103440"/>
                      <a:pt x="0" y="89594"/>
                      <a:pt x="0" y="65974"/>
                    </a:cubicBezTo>
                    <a:cubicBezTo>
                      <a:pt x="0" y="41539"/>
                      <a:pt x="15479" y="28507"/>
                      <a:pt x="36661" y="28507"/>
                    </a:cubicBezTo>
                    <a:cubicBezTo>
                      <a:pt x="43993" y="28507"/>
                      <a:pt x="56213" y="32580"/>
                      <a:pt x="60286" y="39910"/>
                    </a:cubicBezTo>
                    <a:lnTo>
                      <a:pt x="60286" y="0"/>
                    </a:lnTo>
                    <a:lnTo>
                      <a:pt x="76580" y="0"/>
                    </a:lnTo>
                    <a:close/>
                    <a:moveTo>
                      <a:pt x="16294" y="65974"/>
                    </a:moveTo>
                    <a:cubicBezTo>
                      <a:pt x="16294" y="78191"/>
                      <a:pt x="25255" y="87150"/>
                      <a:pt x="36661" y="87150"/>
                    </a:cubicBezTo>
                    <a:cubicBezTo>
                      <a:pt x="48066" y="87150"/>
                      <a:pt x="57842" y="79005"/>
                      <a:pt x="57842" y="65974"/>
                    </a:cubicBezTo>
                    <a:cubicBezTo>
                      <a:pt x="57842" y="53756"/>
                      <a:pt x="48066" y="44797"/>
                      <a:pt x="36661" y="44797"/>
                    </a:cubicBezTo>
                    <a:cubicBezTo>
                      <a:pt x="26070" y="44797"/>
                      <a:pt x="16294" y="52942"/>
                      <a:pt x="16294" y="65974"/>
                    </a:cubicBezTo>
                    <a:close/>
                  </a:path>
                </a:pathLst>
              </a:custGeom>
              <a:grpFill/>
              <a:ln w="8132" cap="flat">
                <a:noFill/>
                <a:prstDash val="solid"/>
                <a:miter/>
              </a:ln>
            </p:spPr>
            <p:txBody>
              <a:bodyPr rtlCol="0" anchor="ctr"/>
              <a:lstStyle/>
              <a:p>
                <a:endParaRPr lang="en-US" sz="1275"/>
              </a:p>
            </p:txBody>
          </p:sp>
          <p:sp>
            <p:nvSpPr>
              <p:cNvPr id="431" name="Freeform 430">
                <a:extLst>
                  <a:ext uri="{FF2B5EF4-FFF2-40B4-BE49-F238E27FC236}">
                    <a16:creationId xmlns:a16="http://schemas.microsoft.com/office/drawing/2014/main" id="{1598B82A-8B74-8F50-ED0A-553F487B3C3C}"/>
                  </a:ext>
                </a:extLst>
              </p:cNvPr>
              <p:cNvSpPr/>
              <p:nvPr/>
            </p:nvSpPr>
            <p:spPr>
              <a:xfrm>
                <a:off x="4613286"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grpFill/>
              <a:ln w="8132" cap="flat">
                <a:noFill/>
                <a:prstDash val="solid"/>
                <a:miter/>
              </a:ln>
            </p:spPr>
            <p:txBody>
              <a:bodyPr rtlCol="0" anchor="ctr"/>
              <a:lstStyle/>
              <a:p>
                <a:endParaRPr lang="en-US" sz="1275"/>
              </a:p>
            </p:txBody>
          </p:sp>
          <p:sp>
            <p:nvSpPr>
              <p:cNvPr id="432" name="Freeform 431">
                <a:extLst>
                  <a:ext uri="{FF2B5EF4-FFF2-40B4-BE49-F238E27FC236}">
                    <a16:creationId xmlns:a16="http://schemas.microsoft.com/office/drawing/2014/main" id="{E43EFC4C-E618-9189-EA46-DBAFB4178472}"/>
                  </a:ext>
                </a:extLst>
              </p:cNvPr>
              <p:cNvSpPr/>
              <p:nvPr/>
            </p:nvSpPr>
            <p:spPr>
              <a:xfrm>
                <a:off x="4678460"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3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8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8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3" y="101811"/>
                      <a:pt x="54583" y="92037"/>
                    </a:cubicBezTo>
                    <a:cubicBezTo>
                      <a:pt x="54583"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8" y="41539"/>
                    </a:moveTo>
                    <a:cubicBezTo>
                      <a:pt x="18738" y="53756"/>
                      <a:pt x="26884" y="61087"/>
                      <a:pt x="37475" y="61087"/>
                    </a:cubicBezTo>
                    <a:cubicBezTo>
                      <a:pt x="48066" y="61087"/>
                      <a:pt x="56213" y="53756"/>
                      <a:pt x="56213" y="41539"/>
                    </a:cubicBezTo>
                    <a:cubicBezTo>
                      <a:pt x="56213" y="29322"/>
                      <a:pt x="48066" y="21177"/>
                      <a:pt x="37475" y="21177"/>
                    </a:cubicBezTo>
                    <a:cubicBezTo>
                      <a:pt x="27699" y="21177"/>
                      <a:pt x="18738" y="29322"/>
                      <a:pt x="18738" y="41539"/>
                    </a:cubicBezTo>
                    <a:close/>
                  </a:path>
                </a:pathLst>
              </a:custGeom>
              <a:grpFill/>
              <a:ln w="8132" cap="flat">
                <a:noFill/>
                <a:prstDash val="solid"/>
                <a:miter/>
              </a:ln>
            </p:spPr>
            <p:txBody>
              <a:bodyPr rtlCol="0" anchor="ctr"/>
              <a:lstStyle/>
              <a:p>
                <a:endParaRPr lang="en-US" sz="1275"/>
              </a:p>
            </p:txBody>
          </p:sp>
          <p:sp>
            <p:nvSpPr>
              <p:cNvPr id="433" name="Freeform 432">
                <a:extLst>
                  <a:ext uri="{FF2B5EF4-FFF2-40B4-BE49-F238E27FC236}">
                    <a16:creationId xmlns:a16="http://schemas.microsoft.com/office/drawing/2014/main" id="{1512F52B-49E2-7083-EEFC-863F67CE0864}"/>
                  </a:ext>
                </a:extLst>
              </p:cNvPr>
              <p:cNvSpPr/>
              <p:nvPr/>
            </p:nvSpPr>
            <p:spPr>
              <a:xfrm>
                <a:off x="4796588"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grpFill/>
              <a:ln w="8132" cap="flat">
                <a:noFill/>
                <a:prstDash val="solid"/>
                <a:miter/>
              </a:ln>
            </p:spPr>
            <p:txBody>
              <a:bodyPr rtlCol="0" anchor="ctr"/>
              <a:lstStyle/>
              <a:p>
                <a:endParaRPr lang="en-US" sz="1275"/>
              </a:p>
            </p:txBody>
          </p:sp>
          <p:sp>
            <p:nvSpPr>
              <p:cNvPr id="434" name="Freeform 433">
                <a:extLst>
                  <a:ext uri="{FF2B5EF4-FFF2-40B4-BE49-F238E27FC236}">
                    <a16:creationId xmlns:a16="http://schemas.microsoft.com/office/drawing/2014/main" id="{D6F35A9C-03A7-8026-C0E0-8BB95AFBFE5A}"/>
                  </a:ext>
                </a:extLst>
              </p:cNvPr>
              <p:cNvSpPr/>
              <p:nvPr/>
            </p:nvSpPr>
            <p:spPr>
              <a:xfrm>
                <a:off x="4860133" y="3582123"/>
                <a:ext cx="53768" cy="93717"/>
              </a:xfrm>
              <a:custGeom>
                <a:avLst/>
                <a:gdLst>
                  <a:gd name="connsiteX0" fmla="*/ 30958 w 53768"/>
                  <a:gd name="connsiteY0" fmla="*/ 0 h 93717"/>
                  <a:gd name="connsiteX1" fmla="*/ 30958 w 53768"/>
                  <a:gd name="connsiteY1" fmla="*/ 20362 h 93717"/>
                  <a:gd name="connsiteX2" fmla="*/ 50510 w 53768"/>
                  <a:gd name="connsiteY2" fmla="*/ 20362 h 93717"/>
                  <a:gd name="connsiteX3" fmla="*/ 50510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5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0958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0958" y="0"/>
                    </a:moveTo>
                    <a:lnTo>
                      <a:pt x="30958" y="20362"/>
                    </a:lnTo>
                    <a:lnTo>
                      <a:pt x="50510" y="20362"/>
                    </a:lnTo>
                    <a:lnTo>
                      <a:pt x="50510"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5" y="93666"/>
                    </a:cubicBezTo>
                    <a:cubicBezTo>
                      <a:pt x="23626" y="94481"/>
                      <a:pt x="13035" y="85521"/>
                      <a:pt x="13035" y="67603"/>
                    </a:cubicBezTo>
                    <a:lnTo>
                      <a:pt x="13035" y="36652"/>
                    </a:lnTo>
                    <a:lnTo>
                      <a:pt x="0" y="36652"/>
                    </a:lnTo>
                    <a:lnTo>
                      <a:pt x="0" y="21177"/>
                    </a:lnTo>
                    <a:lnTo>
                      <a:pt x="13035" y="21177"/>
                    </a:lnTo>
                    <a:lnTo>
                      <a:pt x="13035" y="2444"/>
                    </a:lnTo>
                    <a:lnTo>
                      <a:pt x="30958" y="0"/>
                    </a:lnTo>
                    <a:close/>
                  </a:path>
                </a:pathLst>
              </a:custGeom>
              <a:grpFill/>
              <a:ln w="8132" cap="flat">
                <a:noFill/>
                <a:prstDash val="solid"/>
                <a:miter/>
              </a:ln>
            </p:spPr>
            <p:txBody>
              <a:bodyPr rtlCol="0" anchor="ctr"/>
              <a:lstStyle/>
              <a:p>
                <a:endParaRPr lang="en-US" sz="1275"/>
              </a:p>
            </p:txBody>
          </p:sp>
          <p:sp>
            <p:nvSpPr>
              <p:cNvPr id="435" name="Freeform 434">
                <a:extLst>
                  <a:ext uri="{FF2B5EF4-FFF2-40B4-BE49-F238E27FC236}">
                    <a16:creationId xmlns:a16="http://schemas.microsoft.com/office/drawing/2014/main" id="{43A1FBEB-BBED-AB7D-9EC8-DE62A06FA0FB}"/>
                  </a:ext>
                </a:extLst>
              </p:cNvPr>
              <p:cNvSpPr/>
              <p:nvPr/>
            </p:nvSpPr>
            <p:spPr>
              <a:xfrm>
                <a:off x="4954636"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5 w 78209"/>
                  <a:gd name="connsiteY11" fmla="*/ 59458 h 75747"/>
                  <a:gd name="connsiteX12" fmla="*/ 39105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5" y="59458"/>
                    </a:cubicBezTo>
                    <a:cubicBezTo>
                      <a:pt x="66804" y="59458"/>
                      <a:pt x="66804" y="16290"/>
                      <a:pt x="39105" y="16290"/>
                    </a:cubicBezTo>
                    <a:cubicBezTo>
                      <a:pt x="27699" y="15475"/>
                      <a:pt x="17923" y="23620"/>
                      <a:pt x="17923" y="37467"/>
                    </a:cubicBezTo>
                    <a:close/>
                  </a:path>
                </a:pathLst>
              </a:custGeom>
              <a:grpFill/>
              <a:ln w="8132" cap="flat">
                <a:noFill/>
                <a:prstDash val="solid"/>
                <a:miter/>
              </a:ln>
            </p:spPr>
            <p:txBody>
              <a:bodyPr rtlCol="0" anchor="ctr"/>
              <a:lstStyle/>
              <a:p>
                <a:endParaRPr lang="en-US" sz="1275"/>
              </a:p>
            </p:txBody>
          </p:sp>
          <p:sp>
            <p:nvSpPr>
              <p:cNvPr id="436" name="Freeform 435">
                <a:extLst>
                  <a:ext uri="{FF2B5EF4-FFF2-40B4-BE49-F238E27FC236}">
                    <a16:creationId xmlns:a16="http://schemas.microsoft.com/office/drawing/2014/main" id="{F0F8DDD3-AAA3-E07F-6789-BD28C81EA66D}"/>
                  </a:ext>
                </a:extLst>
              </p:cNvPr>
              <p:cNvSpPr/>
              <p:nvPr/>
            </p:nvSpPr>
            <p:spPr>
              <a:xfrm>
                <a:off x="508172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37" name="Freeform 436">
                <a:extLst>
                  <a:ext uri="{FF2B5EF4-FFF2-40B4-BE49-F238E27FC236}">
                    <a16:creationId xmlns:a16="http://schemas.microsoft.com/office/drawing/2014/main" id="{853F0C26-6ECA-0E46-D140-9DA59C9EA9C6}"/>
                  </a:ext>
                </a:extLst>
              </p:cNvPr>
              <p:cNvSpPr/>
              <p:nvPr/>
            </p:nvSpPr>
            <p:spPr>
              <a:xfrm>
                <a:off x="5212074" y="3602486"/>
                <a:ext cx="118943" cy="72489"/>
              </a:xfrm>
              <a:custGeom>
                <a:avLst/>
                <a:gdLst>
                  <a:gd name="connsiteX0" fmla="*/ 67618 w 118943"/>
                  <a:gd name="connsiteY0" fmla="*/ 0 h 72489"/>
                  <a:gd name="connsiteX1" fmla="*/ 83097 w 118943"/>
                  <a:gd name="connsiteY1" fmla="*/ 53756 h 72489"/>
                  <a:gd name="connsiteX2" fmla="*/ 99391 w 118943"/>
                  <a:gd name="connsiteY2" fmla="*/ 0 h 72489"/>
                  <a:gd name="connsiteX3" fmla="*/ 118943 w 118943"/>
                  <a:gd name="connsiteY3" fmla="*/ 0 h 72489"/>
                  <a:gd name="connsiteX4" fmla="*/ 93688 w 118943"/>
                  <a:gd name="connsiteY4" fmla="*/ 72490 h 72489"/>
                  <a:gd name="connsiteX5" fmla="*/ 73321 w 118943"/>
                  <a:gd name="connsiteY5" fmla="*/ 72490 h 72489"/>
                  <a:gd name="connsiteX6" fmla="*/ 65989 w 118943"/>
                  <a:gd name="connsiteY6" fmla="*/ 51313 h 72489"/>
                  <a:gd name="connsiteX7" fmla="*/ 59472 w 118943"/>
                  <a:gd name="connsiteY7" fmla="*/ 27693 h 72489"/>
                  <a:gd name="connsiteX8" fmla="*/ 52954 w 118943"/>
                  <a:gd name="connsiteY8" fmla="*/ 51313 h 72489"/>
                  <a:gd name="connsiteX9" fmla="*/ 45622 w 118943"/>
                  <a:gd name="connsiteY9" fmla="*/ 72490 h 72489"/>
                  <a:gd name="connsiteX10" fmla="*/ 25255 w 118943"/>
                  <a:gd name="connsiteY10" fmla="*/ 72490 h 72489"/>
                  <a:gd name="connsiteX11" fmla="*/ 0 w 118943"/>
                  <a:gd name="connsiteY11" fmla="*/ 0 h 72489"/>
                  <a:gd name="connsiteX12" fmla="*/ 19552 w 118943"/>
                  <a:gd name="connsiteY12" fmla="*/ 0 h 72489"/>
                  <a:gd name="connsiteX13" fmla="*/ 35846 w 118943"/>
                  <a:gd name="connsiteY13" fmla="*/ 53756 h 72489"/>
                  <a:gd name="connsiteX14" fmla="*/ 51325 w 118943"/>
                  <a:gd name="connsiteY14" fmla="*/ 0 h 72489"/>
                  <a:gd name="connsiteX15" fmla="*/ 67618 w 118943"/>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3" h="72489">
                    <a:moveTo>
                      <a:pt x="67618" y="0"/>
                    </a:moveTo>
                    <a:lnTo>
                      <a:pt x="83097" y="53756"/>
                    </a:lnTo>
                    <a:lnTo>
                      <a:pt x="99391" y="0"/>
                    </a:lnTo>
                    <a:lnTo>
                      <a:pt x="118943" y="0"/>
                    </a:lnTo>
                    <a:lnTo>
                      <a:pt x="93688" y="72490"/>
                    </a:lnTo>
                    <a:lnTo>
                      <a:pt x="73321" y="72490"/>
                    </a:lnTo>
                    <a:lnTo>
                      <a:pt x="65989" y="51313"/>
                    </a:lnTo>
                    <a:lnTo>
                      <a:pt x="59472" y="27693"/>
                    </a:lnTo>
                    <a:lnTo>
                      <a:pt x="52954" y="51313"/>
                    </a:lnTo>
                    <a:lnTo>
                      <a:pt x="45622" y="72490"/>
                    </a:lnTo>
                    <a:lnTo>
                      <a:pt x="25255" y="72490"/>
                    </a:lnTo>
                    <a:lnTo>
                      <a:pt x="0" y="0"/>
                    </a:lnTo>
                    <a:lnTo>
                      <a:pt x="19552" y="0"/>
                    </a:lnTo>
                    <a:lnTo>
                      <a:pt x="35846" y="53756"/>
                    </a:lnTo>
                    <a:lnTo>
                      <a:pt x="51325" y="0"/>
                    </a:lnTo>
                    <a:lnTo>
                      <a:pt x="67618" y="0"/>
                    </a:lnTo>
                    <a:close/>
                  </a:path>
                </a:pathLst>
              </a:custGeom>
              <a:grpFill/>
              <a:ln w="8132" cap="flat">
                <a:noFill/>
                <a:prstDash val="solid"/>
                <a:miter/>
              </a:ln>
            </p:spPr>
            <p:txBody>
              <a:bodyPr rtlCol="0" anchor="ctr"/>
              <a:lstStyle/>
              <a:p>
                <a:endParaRPr lang="en-US" sz="1275"/>
              </a:p>
            </p:txBody>
          </p:sp>
          <p:sp>
            <p:nvSpPr>
              <p:cNvPr id="438" name="Freeform 437">
                <a:extLst>
                  <a:ext uri="{FF2B5EF4-FFF2-40B4-BE49-F238E27FC236}">
                    <a16:creationId xmlns:a16="http://schemas.microsoft.com/office/drawing/2014/main" id="{AE9ECF07-D8C8-C753-0036-DC98C8ED70F2}"/>
                  </a:ext>
                </a:extLst>
              </p:cNvPr>
              <p:cNvSpPr/>
              <p:nvPr/>
            </p:nvSpPr>
            <p:spPr>
              <a:xfrm>
                <a:off x="537826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8" y="52942"/>
                      <a:pt x="26884" y="59458"/>
                      <a:pt x="39105" y="59458"/>
                    </a:cubicBezTo>
                    <a:cubicBezTo>
                      <a:pt x="45622" y="59458"/>
                      <a:pt x="54584"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grpFill/>
              <a:ln w="8132" cap="flat">
                <a:noFill/>
                <a:prstDash val="solid"/>
                <a:miter/>
              </a:ln>
            </p:spPr>
            <p:txBody>
              <a:bodyPr rtlCol="0" anchor="ctr"/>
              <a:lstStyle/>
              <a:p>
                <a:endParaRPr lang="en-US" sz="1275"/>
              </a:p>
            </p:txBody>
          </p:sp>
          <p:sp>
            <p:nvSpPr>
              <p:cNvPr id="439" name="Freeform 438">
                <a:extLst>
                  <a:ext uri="{FF2B5EF4-FFF2-40B4-BE49-F238E27FC236}">
                    <a16:creationId xmlns:a16="http://schemas.microsoft.com/office/drawing/2014/main" id="{7400E384-EC02-B286-3053-8BFA8B4BE6AE}"/>
                  </a:ext>
                </a:extLst>
              </p:cNvPr>
              <p:cNvSpPr/>
              <p:nvPr/>
            </p:nvSpPr>
            <p:spPr>
              <a:xfrm>
                <a:off x="549965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40" name="Freeform 439">
                <a:extLst>
                  <a:ext uri="{FF2B5EF4-FFF2-40B4-BE49-F238E27FC236}">
                    <a16:creationId xmlns:a16="http://schemas.microsoft.com/office/drawing/2014/main" id="{36BCBA1A-8BC4-24CE-9E52-FCF99DB3F130}"/>
                  </a:ext>
                </a:extLst>
              </p:cNvPr>
              <p:cNvSpPr/>
              <p:nvPr/>
            </p:nvSpPr>
            <p:spPr>
              <a:xfrm>
                <a:off x="5567274"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41" name="Freeform 440">
                <a:extLst>
                  <a:ext uri="{FF2B5EF4-FFF2-40B4-BE49-F238E27FC236}">
                    <a16:creationId xmlns:a16="http://schemas.microsoft.com/office/drawing/2014/main" id="{038BCD82-3398-7D69-F122-A58E1C54FC63}"/>
                  </a:ext>
                </a:extLst>
              </p:cNvPr>
              <p:cNvSpPr/>
              <p:nvPr/>
            </p:nvSpPr>
            <p:spPr>
              <a:xfrm>
                <a:off x="5636521" y="3572350"/>
                <a:ext cx="76579" cy="103439"/>
              </a:xfrm>
              <a:custGeom>
                <a:avLst/>
                <a:gdLst>
                  <a:gd name="connsiteX0" fmla="*/ 16294 w 76579"/>
                  <a:gd name="connsiteY0" fmla="*/ 0 h 103439"/>
                  <a:gd name="connsiteX1" fmla="*/ 16294 w 76579"/>
                  <a:gd name="connsiteY1" fmla="*/ 39910 h 103439"/>
                  <a:gd name="connsiteX2" fmla="*/ 39919 w 76579"/>
                  <a:gd name="connsiteY2" fmla="*/ 28507 h 103439"/>
                  <a:gd name="connsiteX3" fmla="*/ 76580 w 76579"/>
                  <a:gd name="connsiteY3" fmla="*/ 65974 h 103439"/>
                  <a:gd name="connsiteX4" fmla="*/ 39919 w 76579"/>
                  <a:gd name="connsiteY4" fmla="*/ 103440 h 103439"/>
                  <a:gd name="connsiteX5" fmla="*/ 17108 w 76579"/>
                  <a:gd name="connsiteY5" fmla="*/ 92037 h 103439"/>
                  <a:gd name="connsiteX6" fmla="*/ 16294 w 76579"/>
                  <a:gd name="connsiteY6" fmla="*/ 101811 h 103439"/>
                  <a:gd name="connsiteX7" fmla="*/ 0 w 76579"/>
                  <a:gd name="connsiteY7" fmla="*/ 101811 h 103439"/>
                  <a:gd name="connsiteX8" fmla="*/ 0 w 76579"/>
                  <a:gd name="connsiteY8" fmla="*/ 0 h 103439"/>
                  <a:gd name="connsiteX9" fmla="*/ 16294 w 76579"/>
                  <a:gd name="connsiteY9" fmla="*/ 0 h 103439"/>
                  <a:gd name="connsiteX10" fmla="*/ 17923 w 76579"/>
                  <a:gd name="connsiteY10" fmla="*/ 65974 h 103439"/>
                  <a:gd name="connsiteX11" fmla="*/ 39104 w 76579"/>
                  <a:gd name="connsiteY11" fmla="*/ 87150 h 103439"/>
                  <a:gd name="connsiteX12" fmla="*/ 59471 w 76579"/>
                  <a:gd name="connsiteY12" fmla="*/ 65974 h 103439"/>
                  <a:gd name="connsiteX13" fmla="*/ 39104 w 76579"/>
                  <a:gd name="connsiteY13" fmla="*/ 44797 h 103439"/>
                  <a:gd name="connsiteX14" fmla="*/ 17923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16294" y="0"/>
                    </a:moveTo>
                    <a:lnTo>
                      <a:pt x="16294" y="39910"/>
                    </a:lnTo>
                    <a:cubicBezTo>
                      <a:pt x="20367" y="32580"/>
                      <a:pt x="32587" y="28507"/>
                      <a:pt x="39919" y="28507"/>
                    </a:cubicBezTo>
                    <a:cubicBezTo>
                      <a:pt x="61101" y="28507"/>
                      <a:pt x="76580" y="41539"/>
                      <a:pt x="76580" y="65974"/>
                    </a:cubicBezTo>
                    <a:cubicBezTo>
                      <a:pt x="76580" y="89594"/>
                      <a:pt x="61101" y="103440"/>
                      <a:pt x="39919" y="103440"/>
                    </a:cubicBezTo>
                    <a:cubicBezTo>
                      <a:pt x="30958" y="103440"/>
                      <a:pt x="21996" y="100182"/>
                      <a:pt x="17108" y="92037"/>
                    </a:cubicBezTo>
                    <a:lnTo>
                      <a:pt x="16294" y="101811"/>
                    </a:lnTo>
                    <a:lnTo>
                      <a:pt x="0" y="101811"/>
                    </a:lnTo>
                    <a:lnTo>
                      <a:pt x="0" y="0"/>
                    </a:lnTo>
                    <a:lnTo>
                      <a:pt x="16294" y="0"/>
                    </a:lnTo>
                    <a:close/>
                    <a:moveTo>
                      <a:pt x="17923" y="65974"/>
                    </a:moveTo>
                    <a:cubicBezTo>
                      <a:pt x="17923" y="79005"/>
                      <a:pt x="27699" y="87150"/>
                      <a:pt x="39104" y="87150"/>
                    </a:cubicBezTo>
                    <a:cubicBezTo>
                      <a:pt x="50510" y="87150"/>
                      <a:pt x="59471" y="78191"/>
                      <a:pt x="59471" y="65974"/>
                    </a:cubicBezTo>
                    <a:cubicBezTo>
                      <a:pt x="59471" y="52942"/>
                      <a:pt x="50510" y="44797"/>
                      <a:pt x="39104" y="44797"/>
                    </a:cubicBezTo>
                    <a:cubicBezTo>
                      <a:pt x="26884" y="44797"/>
                      <a:pt x="17923" y="53756"/>
                      <a:pt x="17923" y="65974"/>
                    </a:cubicBezTo>
                    <a:close/>
                  </a:path>
                </a:pathLst>
              </a:custGeom>
              <a:grpFill/>
              <a:ln w="8132" cap="flat">
                <a:noFill/>
                <a:prstDash val="solid"/>
                <a:miter/>
              </a:ln>
            </p:spPr>
            <p:txBody>
              <a:bodyPr rtlCol="0" anchor="ctr"/>
              <a:lstStyle/>
              <a:p>
                <a:endParaRPr lang="en-US" sz="1275"/>
              </a:p>
            </p:txBody>
          </p:sp>
          <p:sp>
            <p:nvSpPr>
              <p:cNvPr id="442" name="Freeform 441">
                <a:extLst>
                  <a:ext uri="{FF2B5EF4-FFF2-40B4-BE49-F238E27FC236}">
                    <a16:creationId xmlns:a16="http://schemas.microsoft.com/office/drawing/2014/main" id="{8DFB8E99-7F79-EE3B-922F-7E8E06E80BA2}"/>
                  </a:ext>
                </a:extLst>
              </p:cNvPr>
              <p:cNvSpPr/>
              <p:nvPr/>
            </p:nvSpPr>
            <p:spPr>
              <a:xfrm>
                <a:off x="5757908" y="3600857"/>
                <a:ext cx="75203" cy="75747"/>
              </a:xfrm>
              <a:custGeom>
                <a:avLst/>
                <a:gdLst>
                  <a:gd name="connsiteX0" fmla="*/ 17923 w 75203"/>
                  <a:gd name="connsiteY0" fmla="*/ 43982 h 75747"/>
                  <a:gd name="connsiteX1" fmla="*/ 39104 w 75203"/>
                  <a:gd name="connsiteY1" fmla="*/ 59458 h 75747"/>
                  <a:gd name="connsiteX2" fmla="*/ 58657 w 75203"/>
                  <a:gd name="connsiteY2" fmla="*/ 52942 h 75747"/>
                  <a:gd name="connsiteX3" fmla="*/ 70062 w 75203"/>
                  <a:gd name="connsiteY3" fmla="*/ 64345 h 75747"/>
                  <a:gd name="connsiteX4" fmla="*/ 39104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4" y="59458"/>
                    </a:cubicBezTo>
                    <a:cubicBezTo>
                      <a:pt x="45622" y="59458"/>
                      <a:pt x="54584" y="57014"/>
                      <a:pt x="58657" y="52942"/>
                    </a:cubicBezTo>
                    <a:lnTo>
                      <a:pt x="70062" y="64345"/>
                    </a:lnTo>
                    <a:cubicBezTo>
                      <a:pt x="62730" y="72490"/>
                      <a:pt x="50510" y="75747"/>
                      <a:pt x="39104"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grpFill/>
              <a:ln w="8132" cap="flat">
                <a:noFill/>
                <a:prstDash val="solid"/>
                <a:miter/>
              </a:ln>
            </p:spPr>
            <p:txBody>
              <a:bodyPr rtlCol="0" anchor="ctr"/>
              <a:lstStyle/>
              <a:p>
                <a:endParaRPr lang="en-US" sz="1275"/>
              </a:p>
            </p:txBody>
          </p:sp>
          <p:sp>
            <p:nvSpPr>
              <p:cNvPr id="443" name="Freeform 442">
                <a:extLst>
                  <a:ext uri="{FF2B5EF4-FFF2-40B4-BE49-F238E27FC236}">
                    <a16:creationId xmlns:a16="http://schemas.microsoft.com/office/drawing/2014/main" id="{0BDB5869-BEEF-4FD8-974F-29B32B57F197}"/>
                  </a:ext>
                </a:extLst>
              </p:cNvPr>
              <p:cNvSpPr/>
              <p:nvPr/>
            </p:nvSpPr>
            <p:spPr>
              <a:xfrm>
                <a:off x="5877666" y="3571739"/>
                <a:ext cx="21181" cy="103236"/>
              </a:xfrm>
              <a:custGeom>
                <a:avLst/>
                <a:gdLst>
                  <a:gd name="connsiteX0" fmla="*/ 21181 w 21181"/>
                  <a:gd name="connsiteY0" fmla="*/ 10385 h 103236"/>
                  <a:gd name="connsiteX1" fmla="*/ 0 w 21181"/>
                  <a:gd name="connsiteY1" fmla="*/ 10385 h 103236"/>
                  <a:gd name="connsiteX2" fmla="*/ 21181 w 21181"/>
                  <a:gd name="connsiteY2" fmla="*/ 10385 h 103236"/>
                  <a:gd name="connsiteX3" fmla="*/ 2444 w 21181"/>
                  <a:gd name="connsiteY3" fmla="*/ 30747 h 103236"/>
                  <a:gd name="connsiteX4" fmla="*/ 2444 w 21181"/>
                  <a:gd name="connsiteY4" fmla="*/ 103237 h 103236"/>
                  <a:gd name="connsiteX5" fmla="*/ 20367 w 21181"/>
                  <a:gd name="connsiteY5" fmla="*/ 103237 h 103236"/>
                  <a:gd name="connsiteX6" fmla="*/ 20367 w 21181"/>
                  <a:gd name="connsiteY6" fmla="*/ 30747 h 103236"/>
                  <a:gd name="connsiteX7" fmla="*/ 2444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1" y="10385"/>
                    </a:moveTo>
                    <a:cubicBezTo>
                      <a:pt x="21181" y="24231"/>
                      <a:pt x="0" y="24231"/>
                      <a:pt x="0" y="10385"/>
                    </a:cubicBezTo>
                    <a:cubicBezTo>
                      <a:pt x="814" y="-3462"/>
                      <a:pt x="21181" y="-3462"/>
                      <a:pt x="21181" y="10385"/>
                    </a:cubicBezTo>
                    <a:close/>
                    <a:moveTo>
                      <a:pt x="2444" y="30747"/>
                    </a:moveTo>
                    <a:lnTo>
                      <a:pt x="2444" y="103237"/>
                    </a:lnTo>
                    <a:lnTo>
                      <a:pt x="20367" y="103237"/>
                    </a:lnTo>
                    <a:lnTo>
                      <a:pt x="20367" y="30747"/>
                    </a:lnTo>
                    <a:lnTo>
                      <a:pt x="2444" y="30747"/>
                    </a:lnTo>
                    <a:close/>
                  </a:path>
                </a:pathLst>
              </a:custGeom>
              <a:grpFill/>
              <a:ln w="8132" cap="flat">
                <a:noFill/>
                <a:prstDash val="solid"/>
                <a:miter/>
              </a:ln>
            </p:spPr>
            <p:txBody>
              <a:bodyPr rtlCol="0" anchor="ctr"/>
              <a:lstStyle/>
              <a:p>
                <a:endParaRPr lang="en-US" sz="1275"/>
              </a:p>
            </p:txBody>
          </p:sp>
          <p:sp>
            <p:nvSpPr>
              <p:cNvPr id="444" name="Freeform 443">
                <a:extLst>
                  <a:ext uri="{FF2B5EF4-FFF2-40B4-BE49-F238E27FC236}">
                    <a16:creationId xmlns:a16="http://schemas.microsoft.com/office/drawing/2014/main" id="{2BFCB00C-35E6-08B6-9029-445F515CBC05}"/>
                  </a:ext>
                </a:extLst>
              </p:cNvPr>
              <p:cNvSpPr/>
              <p:nvPr/>
            </p:nvSpPr>
            <p:spPr>
              <a:xfrm>
                <a:off x="5946914"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grpFill/>
              <a:ln w="8132" cap="flat">
                <a:noFill/>
                <a:prstDash val="solid"/>
                <a:miter/>
              </a:ln>
            </p:spPr>
            <p:txBody>
              <a:bodyPr rtlCol="0" anchor="ctr"/>
              <a:lstStyle/>
              <a:p>
                <a:endParaRPr lang="en-US" sz="1275"/>
              </a:p>
            </p:txBody>
          </p:sp>
          <p:sp>
            <p:nvSpPr>
              <p:cNvPr id="445" name="Freeform 444">
                <a:extLst>
                  <a:ext uri="{FF2B5EF4-FFF2-40B4-BE49-F238E27FC236}">
                    <a16:creationId xmlns:a16="http://schemas.microsoft.com/office/drawing/2014/main" id="{1152ACD1-01A5-E338-06B6-135DAC5BE93C}"/>
                  </a:ext>
                </a:extLst>
              </p:cNvPr>
              <p:cNvSpPr/>
              <p:nvPr/>
            </p:nvSpPr>
            <p:spPr>
              <a:xfrm>
                <a:off x="6063412"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4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7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7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4" y="101811"/>
                      <a:pt x="54584" y="92037"/>
                    </a:cubicBezTo>
                    <a:cubicBezTo>
                      <a:pt x="54584"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7" y="41539"/>
                    </a:moveTo>
                    <a:cubicBezTo>
                      <a:pt x="18737" y="53756"/>
                      <a:pt x="26884" y="61087"/>
                      <a:pt x="37475" y="61087"/>
                    </a:cubicBezTo>
                    <a:cubicBezTo>
                      <a:pt x="48066" y="61087"/>
                      <a:pt x="56213" y="53756"/>
                      <a:pt x="56213" y="41539"/>
                    </a:cubicBezTo>
                    <a:cubicBezTo>
                      <a:pt x="56213" y="29322"/>
                      <a:pt x="48066" y="21177"/>
                      <a:pt x="37475" y="21177"/>
                    </a:cubicBezTo>
                    <a:cubicBezTo>
                      <a:pt x="27699" y="21177"/>
                      <a:pt x="18737" y="29322"/>
                      <a:pt x="18737" y="41539"/>
                    </a:cubicBezTo>
                    <a:close/>
                  </a:path>
                </a:pathLst>
              </a:custGeom>
              <a:grpFill/>
              <a:ln w="8132" cap="flat">
                <a:noFill/>
                <a:prstDash val="solid"/>
                <a:miter/>
              </a:ln>
            </p:spPr>
            <p:txBody>
              <a:bodyPr rtlCol="0" anchor="ctr"/>
              <a:lstStyle/>
              <a:p>
                <a:endParaRPr lang="en-US" sz="1275"/>
              </a:p>
            </p:txBody>
          </p:sp>
          <p:sp>
            <p:nvSpPr>
              <p:cNvPr id="446" name="Freeform 445">
                <a:extLst>
                  <a:ext uri="{FF2B5EF4-FFF2-40B4-BE49-F238E27FC236}">
                    <a16:creationId xmlns:a16="http://schemas.microsoft.com/office/drawing/2014/main" id="{A6BEA552-9E41-EB32-9814-1D1A1FCAB333}"/>
                  </a:ext>
                </a:extLst>
              </p:cNvPr>
              <p:cNvSpPr/>
              <p:nvPr/>
            </p:nvSpPr>
            <p:spPr>
              <a:xfrm>
                <a:off x="6245085"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grpFill/>
              <a:ln w="8132" cap="flat">
                <a:noFill/>
                <a:prstDash val="solid"/>
                <a:miter/>
              </a:ln>
            </p:spPr>
            <p:txBody>
              <a:bodyPr rtlCol="0" anchor="ctr"/>
              <a:lstStyle/>
              <a:p>
                <a:endParaRPr lang="en-US" sz="1275"/>
              </a:p>
            </p:txBody>
          </p:sp>
          <p:sp>
            <p:nvSpPr>
              <p:cNvPr id="447" name="Freeform 446">
                <a:extLst>
                  <a:ext uri="{FF2B5EF4-FFF2-40B4-BE49-F238E27FC236}">
                    <a16:creationId xmlns:a16="http://schemas.microsoft.com/office/drawing/2014/main" id="{E52316D7-FA40-2E6B-EBFD-EF035FAB9BD9}"/>
                  </a:ext>
                </a:extLst>
              </p:cNvPr>
              <p:cNvSpPr/>
              <p:nvPr/>
            </p:nvSpPr>
            <p:spPr>
              <a:xfrm>
                <a:off x="6314333"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grpFill/>
              <a:ln w="8132" cap="flat">
                <a:noFill/>
                <a:prstDash val="solid"/>
                <a:miter/>
              </a:ln>
            </p:spPr>
            <p:txBody>
              <a:bodyPr rtlCol="0" anchor="ctr"/>
              <a:lstStyle/>
              <a:p>
                <a:endParaRPr lang="en-US" sz="1275"/>
              </a:p>
            </p:txBody>
          </p:sp>
          <p:sp>
            <p:nvSpPr>
              <p:cNvPr id="448" name="Freeform 447">
                <a:extLst>
                  <a:ext uri="{FF2B5EF4-FFF2-40B4-BE49-F238E27FC236}">
                    <a16:creationId xmlns:a16="http://schemas.microsoft.com/office/drawing/2014/main" id="{79AB8E00-9730-3529-0499-BB64DA314341}"/>
                  </a:ext>
                </a:extLst>
              </p:cNvPr>
              <p:cNvSpPr/>
              <p:nvPr/>
            </p:nvSpPr>
            <p:spPr>
              <a:xfrm>
                <a:off x="6492748" y="3582123"/>
                <a:ext cx="53768" cy="93717"/>
              </a:xfrm>
              <a:custGeom>
                <a:avLst/>
                <a:gdLst>
                  <a:gd name="connsiteX0" fmla="*/ 31772 w 53768"/>
                  <a:gd name="connsiteY0" fmla="*/ 0 h 93717"/>
                  <a:gd name="connsiteX1" fmla="*/ 31772 w 53768"/>
                  <a:gd name="connsiteY1" fmla="*/ 20362 h 93717"/>
                  <a:gd name="connsiteX2" fmla="*/ 51325 w 53768"/>
                  <a:gd name="connsiteY2" fmla="*/ 20362 h 93717"/>
                  <a:gd name="connsiteX3" fmla="*/ 51325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4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1772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1772" y="0"/>
                    </a:moveTo>
                    <a:lnTo>
                      <a:pt x="31772" y="20362"/>
                    </a:lnTo>
                    <a:lnTo>
                      <a:pt x="51325" y="20362"/>
                    </a:lnTo>
                    <a:lnTo>
                      <a:pt x="51325"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4" y="93666"/>
                    </a:cubicBezTo>
                    <a:cubicBezTo>
                      <a:pt x="23626" y="94481"/>
                      <a:pt x="13035" y="85521"/>
                      <a:pt x="13035" y="67603"/>
                    </a:cubicBezTo>
                    <a:lnTo>
                      <a:pt x="13035" y="36652"/>
                    </a:lnTo>
                    <a:lnTo>
                      <a:pt x="0" y="36652"/>
                    </a:lnTo>
                    <a:lnTo>
                      <a:pt x="0" y="21177"/>
                    </a:lnTo>
                    <a:lnTo>
                      <a:pt x="13035" y="21177"/>
                    </a:lnTo>
                    <a:lnTo>
                      <a:pt x="13035" y="2444"/>
                    </a:lnTo>
                    <a:lnTo>
                      <a:pt x="31772" y="0"/>
                    </a:lnTo>
                    <a:close/>
                  </a:path>
                </a:pathLst>
              </a:custGeom>
              <a:grpFill/>
              <a:ln w="8132" cap="flat">
                <a:noFill/>
                <a:prstDash val="solid"/>
                <a:miter/>
              </a:ln>
            </p:spPr>
            <p:txBody>
              <a:bodyPr rtlCol="0" anchor="ctr"/>
              <a:lstStyle/>
              <a:p>
                <a:endParaRPr lang="en-US" sz="1275"/>
              </a:p>
            </p:txBody>
          </p:sp>
          <p:sp>
            <p:nvSpPr>
              <p:cNvPr id="449" name="Freeform 448">
                <a:extLst>
                  <a:ext uri="{FF2B5EF4-FFF2-40B4-BE49-F238E27FC236}">
                    <a16:creationId xmlns:a16="http://schemas.microsoft.com/office/drawing/2014/main" id="{C25327D6-7413-E92F-1864-F4BFD7564569}"/>
                  </a:ext>
                </a:extLst>
              </p:cNvPr>
              <p:cNvSpPr/>
              <p:nvPr/>
            </p:nvSpPr>
            <p:spPr>
              <a:xfrm>
                <a:off x="6591324" y="3572350"/>
                <a:ext cx="70062" cy="101811"/>
              </a:xfrm>
              <a:custGeom>
                <a:avLst/>
                <a:gdLst>
                  <a:gd name="connsiteX0" fmla="*/ 17923 w 70062"/>
                  <a:gd name="connsiteY0" fmla="*/ 0 h 101811"/>
                  <a:gd name="connsiteX1" fmla="*/ 17923 w 70062"/>
                  <a:gd name="connsiteY1" fmla="*/ 39910 h 101811"/>
                  <a:gd name="connsiteX2" fmla="*/ 40734 w 70062"/>
                  <a:gd name="connsiteY2" fmla="*/ 29322 h 101811"/>
                  <a:gd name="connsiteX3" fmla="*/ 70062 w 70062"/>
                  <a:gd name="connsiteY3" fmla="*/ 64345 h 101811"/>
                  <a:gd name="connsiteX4" fmla="*/ 70062 w 70062"/>
                  <a:gd name="connsiteY4" fmla="*/ 101811 h 101811"/>
                  <a:gd name="connsiteX5" fmla="*/ 52140 w 70062"/>
                  <a:gd name="connsiteY5" fmla="*/ 101811 h 101811"/>
                  <a:gd name="connsiteX6" fmla="*/ 52140 w 70062"/>
                  <a:gd name="connsiteY6" fmla="*/ 64345 h 101811"/>
                  <a:gd name="connsiteX7" fmla="*/ 35846 w 70062"/>
                  <a:gd name="connsiteY7" fmla="*/ 45611 h 101811"/>
                  <a:gd name="connsiteX8" fmla="*/ 17923 w 70062"/>
                  <a:gd name="connsiteY8" fmla="*/ 65159 h 101811"/>
                  <a:gd name="connsiteX9" fmla="*/ 17923 w 70062"/>
                  <a:gd name="connsiteY9" fmla="*/ 101811 h 101811"/>
                  <a:gd name="connsiteX10" fmla="*/ 0 w 70062"/>
                  <a:gd name="connsiteY10" fmla="*/ 101811 h 101811"/>
                  <a:gd name="connsiteX11" fmla="*/ 0 w 70062"/>
                  <a:gd name="connsiteY11" fmla="*/ 0 h 101811"/>
                  <a:gd name="connsiteX12" fmla="*/ 17923 w 70062"/>
                  <a:gd name="connsiteY12"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101811">
                    <a:moveTo>
                      <a:pt x="17923" y="0"/>
                    </a:moveTo>
                    <a:lnTo>
                      <a:pt x="17923" y="39910"/>
                    </a:lnTo>
                    <a:cubicBezTo>
                      <a:pt x="24440" y="31765"/>
                      <a:pt x="32587" y="29322"/>
                      <a:pt x="40734" y="29322"/>
                    </a:cubicBezTo>
                    <a:cubicBezTo>
                      <a:pt x="61101" y="29322"/>
                      <a:pt x="70062" y="43168"/>
                      <a:pt x="70062" y="64345"/>
                    </a:cubicBezTo>
                    <a:lnTo>
                      <a:pt x="70062" y="101811"/>
                    </a:lnTo>
                    <a:lnTo>
                      <a:pt x="52140" y="101811"/>
                    </a:lnTo>
                    <a:lnTo>
                      <a:pt x="52140" y="64345"/>
                    </a:lnTo>
                    <a:cubicBezTo>
                      <a:pt x="52140" y="51313"/>
                      <a:pt x="45622" y="45611"/>
                      <a:pt x="35846" y="45611"/>
                    </a:cubicBezTo>
                    <a:cubicBezTo>
                      <a:pt x="25255" y="45611"/>
                      <a:pt x="17923" y="54571"/>
                      <a:pt x="17923" y="65159"/>
                    </a:cubicBez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50" name="Freeform 449">
                <a:extLst>
                  <a:ext uri="{FF2B5EF4-FFF2-40B4-BE49-F238E27FC236}">
                    <a16:creationId xmlns:a16="http://schemas.microsoft.com/office/drawing/2014/main" id="{593FD49C-A186-8784-01CF-4DCFD2A22B16}"/>
                  </a:ext>
                </a:extLst>
              </p:cNvPr>
              <p:cNvSpPr/>
              <p:nvPr/>
            </p:nvSpPr>
            <p:spPr>
              <a:xfrm>
                <a:off x="6707823" y="3600857"/>
                <a:ext cx="75214" cy="75747"/>
              </a:xfrm>
              <a:custGeom>
                <a:avLst/>
                <a:gdLst>
                  <a:gd name="connsiteX0" fmla="*/ 17923 w 75214"/>
                  <a:gd name="connsiteY0" fmla="*/ 43982 h 75747"/>
                  <a:gd name="connsiteX1" fmla="*/ 39104 w 75214"/>
                  <a:gd name="connsiteY1" fmla="*/ 59458 h 75747"/>
                  <a:gd name="connsiteX2" fmla="*/ 58657 w 75214"/>
                  <a:gd name="connsiteY2" fmla="*/ 52942 h 75747"/>
                  <a:gd name="connsiteX3" fmla="*/ 70062 w 75214"/>
                  <a:gd name="connsiteY3" fmla="*/ 64345 h 75747"/>
                  <a:gd name="connsiteX4" fmla="*/ 39104 w 75214"/>
                  <a:gd name="connsiteY4" fmla="*/ 75747 h 75747"/>
                  <a:gd name="connsiteX5" fmla="*/ 0 w 75214"/>
                  <a:gd name="connsiteY5" fmla="*/ 37467 h 75747"/>
                  <a:gd name="connsiteX6" fmla="*/ 38290 w 75214"/>
                  <a:gd name="connsiteY6" fmla="*/ 0 h 75747"/>
                  <a:gd name="connsiteX7" fmla="*/ 74950 w 75214"/>
                  <a:gd name="connsiteY7" fmla="*/ 44797 h 75747"/>
                  <a:gd name="connsiteX8" fmla="*/ 17923 w 75214"/>
                  <a:gd name="connsiteY8" fmla="*/ 44797 h 75747"/>
                  <a:gd name="connsiteX9" fmla="*/ 57027 w 75214"/>
                  <a:gd name="connsiteY9" fmla="*/ 29322 h 75747"/>
                  <a:gd name="connsiteX10" fmla="*/ 38290 w 75214"/>
                  <a:gd name="connsiteY10" fmla="*/ 15475 h 75747"/>
                  <a:gd name="connsiteX11" fmla="*/ 17923 w 75214"/>
                  <a:gd name="connsiteY11" fmla="*/ 29322 h 75747"/>
                  <a:gd name="connsiteX12" fmla="*/ 57027 w 75214"/>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4" h="75747">
                    <a:moveTo>
                      <a:pt x="17923" y="43982"/>
                    </a:moveTo>
                    <a:cubicBezTo>
                      <a:pt x="18737" y="52942"/>
                      <a:pt x="26884" y="59458"/>
                      <a:pt x="39104" y="59458"/>
                    </a:cubicBezTo>
                    <a:cubicBezTo>
                      <a:pt x="45622" y="59458"/>
                      <a:pt x="54583" y="57014"/>
                      <a:pt x="58657" y="52942"/>
                    </a:cubicBezTo>
                    <a:lnTo>
                      <a:pt x="70062" y="64345"/>
                    </a:lnTo>
                    <a:cubicBezTo>
                      <a:pt x="62730" y="72490"/>
                      <a:pt x="49695" y="75747"/>
                      <a:pt x="39104" y="75747"/>
                    </a:cubicBezTo>
                    <a:cubicBezTo>
                      <a:pt x="14664" y="75747"/>
                      <a:pt x="0" y="60272"/>
                      <a:pt x="0" y="37467"/>
                    </a:cubicBezTo>
                    <a:cubicBezTo>
                      <a:pt x="0" y="15475"/>
                      <a:pt x="14664" y="0"/>
                      <a:pt x="38290" y="0"/>
                    </a:cubicBezTo>
                    <a:cubicBezTo>
                      <a:pt x="62730"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grpFill/>
              <a:ln w="8132" cap="flat">
                <a:noFill/>
                <a:prstDash val="solid"/>
                <a:miter/>
              </a:ln>
            </p:spPr>
            <p:txBody>
              <a:bodyPr rtlCol="0" anchor="ctr"/>
              <a:lstStyle/>
              <a:p>
                <a:endParaRPr lang="en-US" sz="1275"/>
              </a:p>
            </p:txBody>
          </p:sp>
          <p:sp>
            <p:nvSpPr>
              <p:cNvPr id="451" name="Freeform 450">
                <a:extLst>
                  <a:ext uri="{FF2B5EF4-FFF2-40B4-BE49-F238E27FC236}">
                    <a16:creationId xmlns:a16="http://schemas.microsoft.com/office/drawing/2014/main" id="{E7EBC53B-F02F-D20C-6E34-05BA9DF176FF}"/>
                  </a:ext>
                </a:extLst>
              </p:cNvPr>
              <p:cNvSpPr/>
              <p:nvPr/>
            </p:nvSpPr>
            <p:spPr>
              <a:xfrm>
                <a:off x="6891940" y="3602486"/>
                <a:ext cx="118942" cy="72489"/>
              </a:xfrm>
              <a:custGeom>
                <a:avLst/>
                <a:gdLst>
                  <a:gd name="connsiteX0" fmla="*/ 67618 w 118942"/>
                  <a:gd name="connsiteY0" fmla="*/ 0 h 72489"/>
                  <a:gd name="connsiteX1" fmla="*/ 83097 w 118942"/>
                  <a:gd name="connsiteY1" fmla="*/ 53756 h 72489"/>
                  <a:gd name="connsiteX2" fmla="*/ 99391 w 118942"/>
                  <a:gd name="connsiteY2" fmla="*/ 0 h 72489"/>
                  <a:gd name="connsiteX3" fmla="*/ 118943 w 118942"/>
                  <a:gd name="connsiteY3" fmla="*/ 0 h 72489"/>
                  <a:gd name="connsiteX4" fmla="*/ 93688 w 118942"/>
                  <a:gd name="connsiteY4" fmla="*/ 72490 h 72489"/>
                  <a:gd name="connsiteX5" fmla="*/ 73321 w 118942"/>
                  <a:gd name="connsiteY5" fmla="*/ 72490 h 72489"/>
                  <a:gd name="connsiteX6" fmla="*/ 65989 w 118942"/>
                  <a:gd name="connsiteY6" fmla="*/ 51313 h 72489"/>
                  <a:gd name="connsiteX7" fmla="*/ 59471 w 118942"/>
                  <a:gd name="connsiteY7" fmla="*/ 27693 h 72489"/>
                  <a:gd name="connsiteX8" fmla="*/ 52954 w 118942"/>
                  <a:gd name="connsiteY8" fmla="*/ 51313 h 72489"/>
                  <a:gd name="connsiteX9" fmla="*/ 45622 w 118942"/>
                  <a:gd name="connsiteY9" fmla="*/ 72490 h 72489"/>
                  <a:gd name="connsiteX10" fmla="*/ 25255 w 118942"/>
                  <a:gd name="connsiteY10" fmla="*/ 72490 h 72489"/>
                  <a:gd name="connsiteX11" fmla="*/ 0 w 118942"/>
                  <a:gd name="connsiteY11" fmla="*/ 0 h 72489"/>
                  <a:gd name="connsiteX12" fmla="*/ 19552 w 118942"/>
                  <a:gd name="connsiteY12" fmla="*/ 0 h 72489"/>
                  <a:gd name="connsiteX13" fmla="*/ 35846 w 118942"/>
                  <a:gd name="connsiteY13" fmla="*/ 53756 h 72489"/>
                  <a:gd name="connsiteX14" fmla="*/ 51325 w 118942"/>
                  <a:gd name="connsiteY14" fmla="*/ 0 h 72489"/>
                  <a:gd name="connsiteX15" fmla="*/ 67618 w 118942"/>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2" h="72489">
                    <a:moveTo>
                      <a:pt x="67618" y="0"/>
                    </a:moveTo>
                    <a:lnTo>
                      <a:pt x="83097" y="53756"/>
                    </a:lnTo>
                    <a:lnTo>
                      <a:pt x="99391" y="0"/>
                    </a:lnTo>
                    <a:lnTo>
                      <a:pt x="118943" y="0"/>
                    </a:lnTo>
                    <a:lnTo>
                      <a:pt x="93688" y="72490"/>
                    </a:lnTo>
                    <a:lnTo>
                      <a:pt x="73321" y="72490"/>
                    </a:lnTo>
                    <a:lnTo>
                      <a:pt x="65989" y="51313"/>
                    </a:lnTo>
                    <a:lnTo>
                      <a:pt x="59471" y="27693"/>
                    </a:lnTo>
                    <a:lnTo>
                      <a:pt x="52954" y="51313"/>
                    </a:lnTo>
                    <a:lnTo>
                      <a:pt x="45622" y="72490"/>
                    </a:lnTo>
                    <a:lnTo>
                      <a:pt x="25255" y="72490"/>
                    </a:lnTo>
                    <a:lnTo>
                      <a:pt x="0" y="0"/>
                    </a:lnTo>
                    <a:lnTo>
                      <a:pt x="19552" y="0"/>
                    </a:lnTo>
                    <a:lnTo>
                      <a:pt x="35846" y="53756"/>
                    </a:lnTo>
                    <a:lnTo>
                      <a:pt x="51325" y="0"/>
                    </a:lnTo>
                    <a:lnTo>
                      <a:pt x="67618" y="0"/>
                    </a:lnTo>
                    <a:close/>
                  </a:path>
                </a:pathLst>
              </a:custGeom>
              <a:grpFill/>
              <a:ln w="8132" cap="flat">
                <a:noFill/>
                <a:prstDash val="solid"/>
                <a:miter/>
              </a:ln>
            </p:spPr>
            <p:txBody>
              <a:bodyPr rtlCol="0" anchor="ctr"/>
              <a:lstStyle/>
              <a:p>
                <a:endParaRPr lang="en-US" sz="1275"/>
              </a:p>
            </p:txBody>
          </p:sp>
          <p:sp>
            <p:nvSpPr>
              <p:cNvPr id="452" name="Freeform 451">
                <a:extLst>
                  <a:ext uri="{FF2B5EF4-FFF2-40B4-BE49-F238E27FC236}">
                    <a16:creationId xmlns:a16="http://schemas.microsoft.com/office/drawing/2014/main" id="{3979DE5B-54A6-8027-A031-9D3BD4CEE9B9}"/>
                  </a:ext>
                </a:extLst>
              </p:cNvPr>
              <p:cNvSpPr/>
              <p:nvPr/>
            </p:nvSpPr>
            <p:spPr>
              <a:xfrm>
                <a:off x="7057320" y="3600857"/>
                <a:ext cx="74950" cy="74932"/>
              </a:xfrm>
              <a:custGeom>
                <a:avLst/>
                <a:gdLst>
                  <a:gd name="connsiteX0" fmla="*/ 74950 w 74950"/>
                  <a:gd name="connsiteY0" fmla="*/ 37467 h 74932"/>
                  <a:gd name="connsiteX1" fmla="*/ 37475 w 74950"/>
                  <a:gd name="connsiteY1" fmla="*/ 74933 h 74932"/>
                  <a:gd name="connsiteX2" fmla="*/ 0 w 74950"/>
                  <a:gd name="connsiteY2" fmla="*/ 37467 h 74932"/>
                  <a:gd name="connsiteX3" fmla="*/ 37475 w 74950"/>
                  <a:gd name="connsiteY3" fmla="*/ 0 h 74932"/>
                  <a:gd name="connsiteX4" fmla="*/ 74950 w 74950"/>
                  <a:gd name="connsiteY4" fmla="*/ 37467 h 74932"/>
                  <a:gd name="connsiteX5" fmla="*/ 17923 w 74950"/>
                  <a:gd name="connsiteY5" fmla="*/ 37467 h 74932"/>
                  <a:gd name="connsiteX6" fmla="*/ 37475 w 74950"/>
                  <a:gd name="connsiteY6" fmla="*/ 58643 h 74932"/>
                  <a:gd name="connsiteX7" fmla="*/ 57027 w 74950"/>
                  <a:gd name="connsiteY7" fmla="*/ 37467 h 74932"/>
                  <a:gd name="connsiteX8" fmla="*/ 37475 w 74950"/>
                  <a:gd name="connsiteY8" fmla="*/ 16290 h 74932"/>
                  <a:gd name="connsiteX9" fmla="*/ 17923 w 74950"/>
                  <a:gd name="connsiteY9" fmla="*/ 37467 h 7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950" h="74932">
                    <a:moveTo>
                      <a:pt x="74950" y="37467"/>
                    </a:moveTo>
                    <a:cubicBezTo>
                      <a:pt x="74950" y="57829"/>
                      <a:pt x="61101" y="74933"/>
                      <a:pt x="37475" y="74933"/>
                    </a:cubicBezTo>
                    <a:cubicBezTo>
                      <a:pt x="13850" y="74933"/>
                      <a:pt x="0" y="57829"/>
                      <a:pt x="0" y="37467"/>
                    </a:cubicBezTo>
                    <a:cubicBezTo>
                      <a:pt x="0" y="17104"/>
                      <a:pt x="14664" y="0"/>
                      <a:pt x="37475" y="0"/>
                    </a:cubicBezTo>
                    <a:cubicBezTo>
                      <a:pt x="60286" y="0"/>
                      <a:pt x="74950" y="17104"/>
                      <a:pt x="74950" y="37467"/>
                    </a:cubicBezTo>
                    <a:close/>
                    <a:moveTo>
                      <a:pt x="17923" y="37467"/>
                    </a:moveTo>
                    <a:cubicBezTo>
                      <a:pt x="17923" y="48055"/>
                      <a:pt x="24440" y="58643"/>
                      <a:pt x="37475" y="58643"/>
                    </a:cubicBezTo>
                    <a:cubicBezTo>
                      <a:pt x="50510" y="58643"/>
                      <a:pt x="57027" y="48055"/>
                      <a:pt x="57027" y="37467"/>
                    </a:cubicBezTo>
                    <a:cubicBezTo>
                      <a:pt x="57027" y="26878"/>
                      <a:pt x="49695" y="16290"/>
                      <a:pt x="37475" y="16290"/>
                    </a:cubicBezTo>
                    <a:cubicBezTo>
                      <a:pt x="24440" y="16290"/>
                      <a:pt x="17923" y="26878"/>
                      <a:pt x="17923" y="37467"/>
                    </a:cubicBezTo>
                    <a:close/>
                  </a:path>
                </a:pathLst>
              </a:custGeom>
              <a:grpFill/>
              <a:ln w="8132" cap="flat">
                <a:noFill/>
                <a:prstDash val="solid"/>
                <a:miter/>
              </a:ln>
            </p:spPr>
            <p:txBody>
              <a:bodyPr rtlCol="0" anchor="ctr"/>
              <a:lstStyle/>
              <a:p>
                <a:endParaRPr lang="en-US" sz="1275"/>
              </a:p>
            </p:txBody>
          </p:sp>
          <p:sp>
            <p:nvSpPr>
              <p:cNvPr id="453" name="Freeform 452">
                <a:extLst>
                  <a:ext uri="{FF2B5EF4-FFF2-40B4-BE49-F238E27FC236}">
                    <a16:creationId xmlns:a16="http://schemas.microsoft.com/office/drawing/2014/main" id="{5202D783-A1AA-1581-9E8B-1094F240EDAA}"/>
                  </a:ext>
                </a:extLst>
              </p:cNvPr>
              <p:cNvSpPr/>
              <p:nvPr/>
            </p:nvSpPr>
            <p:spPr>
              <a:xfrm>
                <a:off x="7178706" y="3600042"/>
                <a:ext cx="57027" cy="72489"/>
              </a:xfrm>
              <a:custGeom>
                <a:avLst/>
                <a:gdLst>
                  <a:gd name="connsiteX0" fmla="*/ 16294 w 57027"/>
                  <a:gd name="connsiteY0" fmla="*/ 2443 h 72489"/>
                  <a:gd name="connsiteX1" fmla="*/ 17923 w 57027"/>
                  <a:gd name="connsiteY1" fmla="*/ 10588 h 72489"/>
                  <a:gd name="connsiteX2" fmla="*/ 38290 w 57027"/>
                  <a:gd name="connsiteY2" fmla="*/ 0 h 72489"/>
                  <a:gd name="connsiteX3" fmla="*/ 57027 w 57027"/>
                  <a:gd name="connsiteY3" fmla="*/ 6516 h 72489"/>
                  <a:gd name="connsiteX4" fmla="*/ 48881 w 57027"/>
                  <a:gd name="connsiteY4" fmla="*/ 21991 h 72489"/>
                  <a:gd name="connsiteX5" fmla="*/ 35846 w 57027"/>
                  <a:gd name="connsiteY5" fmla="*/ 17104 h 72489"/>
                  <a:gd name="connsiteX6" fmla="*/ 17923 w 57027"/>
                  <a:gd name="connsiteY6" fmla="*/ 35023 h 72489"/>
                  <a:gd name="connsiteX7" fmla="*/ 17923 w 57027"/>
                  <a:gd name="connsiteY7" fmla="*/ 72490 h 72489"/>
                  <a:gd name="connsiteX8" fmla="*/ 0 w 57027"/>
                  <a:gd name="connsiteY8" fmla="*/ 72490 h 72489"/>
                  <a:gd name="connsiteX9" fmla="*/ 0 w 57027"/>
                  <a:gd name="connsiteY9" fmla="*/ 815 h 72489"/>
                  <a:gd name="connsiteX10" fmla="*/ 16294 w 57027"/>
                  <a:gd name="connsiteY10" fmla="*/ 815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27" h="72489">
                    <a:moveTo>
                      <a:pt x="16294" y="2443"/>
                    </a:moveTo>
                    <a:lnTo>
                      <a:pt x="17923" y="10588"/>
                    </a:lnTo>
                    <a:cubicBezTo>
                      <a:pt x="23626" y="1629"/>
                      <a:pt x="30958" y="0"/>
                      <a:pt x="38290" y="0"/>
                    </a:cubicBezTo>
                    <a:cubicBezTo>
                      <a:pt x="45622" y="0"/>
                      <a:pt x="52954" y="3258"/>
                      <a:pt x="57027" y="6516"/>
                    </a:cubicBezTo>
                    <a:lnTo>
                      <a:pt x="48881" y="21991"/>
                    </a:lnTo>
                    <a:cubicBezTo>
                      <a:pt x="45622" y="18733"/>
                      <a:pt x="41549" y="17104"/>
                      <a:pt x="35846" y="17104"/>
                    </a:cubicBezTo>
                    <a:cubicBezTo>
                      <a:pt x="26885" y="17104"/>
                      <a:pt x="17923" y="21991"/>
                      <a:pt x="17923" y="35023"/>
                    </a:cubicBezTo>
                    <a:lnTo>
                      <a:pt x="17923" y="72490"/>
                    </a:lnTo>
                    <a:lnTo>
                      <a:pt x="0" y="72490"/>
                    </a:lnTo>
                    <a:lnTo>
                      <a:pt x="0" y="815"/>
                    </a:lnTo>
                    <a:lnTo>
                      <a:pt x="16294" y="815"/>
                    </a:lnTo>
                    <a:close/>
                  </a:path>
                </a:pathLst>
              </a:custGeom>
              <a:grpFill/>
              <a:ln w="8132" cap="flat">
                <a:noFill/>
                <a:prstDash val="solid"/>
                <a:miter/>
              </a:ln>
            </p:spPr>
            <p:txBody>
              <a:bodyPr rtlCol="0" anchor="ctr"/>
              <a:lstStyle/>
              <a:p>
                <a:endParaRPr lang="en-US" sz="1275"/>
              </a:p>
            </p:txBody>
          </p:sp>
          <p:sp>
            <p:nvSpPr>
              <p:cNvPr id="454" name="Freeform 453">
                <a:extLst>
                  <a:ext uri="{FF2B5EF4-FFF2-40B4-BE49-F238E27FC236}">
                    <a16:creationId xmlns:a16="http://schemas.microsoft.com/office/drawing/2014/main" id="{54F0EE22-3E96-C92D-FEFA-089473D6DAFE}"/>
                  </a:ext>
                </a:extLst>
              </p:cNvPr>
              <p:cNvSpPr/>
              <p:nvPr/>
            </p:nvSpPr>
            <p:spPr>
              <a:xfrm>
                <a:off x="7275653" y="3572350"/>
                <a:ext cx="67618" cy="101811"/>
              </a:xfrm>
              <a:custGeom>
                <a:avLst/>
                <a:gdLst>
                  <a:gd name="connsiteX0" fmla="*/ 17923 w 67618"/>
                  <a:gd name="connsiteY0" fmla="*/ 0 h 101811"/>
                  <a:gd name="connsiteX1" fmla="*/ 17923 w 67618"/>
                  <a:gd name="connsiteY1" fmla="*/ 58643 h 101811"/>
                  <a:gd name="connsiteX2" fmla="*/ 42363 w 67618"/>
                  <a:gd name="connsiteY2" fmla="*/ 30136 h 101811"/>
                  <a:gd name="connsiteX3" fmla="*/ 63545 w 67618"/>
                  <a:gd name="connsiteY3" fmla="*/ 30136 h 101811"/>
                  <a:gd name="connsiteX4" fmla="*/ 63545 w 67618"/>
                  <a:gd name="connsiteY4" fmla="*/ 30950 h 101811"/>
                  <a:gd name="connsiteX5" fmla="*/ 34217 w 67618"/>
                  <a:gd name="connsiteY5" fmla="*/ 63530 h 101811"/>
                  <a:gd name="connsiteX6" fmla="*/ 67618 w 67618"/>
                  <a:gd name="connsiteY6" fmla="*/ 100182 h 101811"/>
                  <a:gd name="connsiteX7" fmla="*/ 67618 w 67618"/>
                  <a:gd name="connsiteY7" fmla="*/ 101811 h 101811"/>
                  <a:gd name="connsiteX8" fmla="*/ 46437 w 67618"/>
                  <a:gd name="connsiteY8" fmla="*/ 101811 h 101811"/>
                  <a:gd name="connsiteX9" fmla="*/ 17923 w 67618"/>
                  <a:gd name="connsiteY9" fmla="*/ 69232 h 101811"/>
                  <a:gd name="connsiteX10" fmla="*/ 17923 w 67618"/>
                  <a:gd name="connsiteY10" fmla="*/ 101811 h 101811"/>
                  <a:gd name="connsiteX11" fmla="*/ 0 w 67618"/>
                  <a:gd name="connsiteY11" fmla="*/ 101811 h 101811"/>
                  <a:gd name="connsiteX12" fmla="*/ 0 w 67618"/>
                  <a:gd name="connsiteY12" fmla="*/ 0 h 101811"/>
                  <a:gd name="connsiteX13" fmla="*/ 17923 w 67618"/>
                  <a:gd name="connsiteY13"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618" h="101811">
                    <a:moveTo>
                      <a:pt x="17923" y="0"/>
                    </a:moveTo>
                    <a:lnTo>
                      <a:pt x="17923" y="58643"/>
                    </a:lnTo>
                    <a:lnTo>
                      <a:pt x="42363" y="30136"/>
                    </a:lnTo>
                    <a:lnTo>
                      <a:pt x="63545" y="30136"/>
                    </a:lnTo>
                    <a:lnTo>
                      <a:pt x="63545" y="30950"/>
                    </a:lnTo>
                    <a:lnTo>
                      <a:pt x="34217" y="63530"/>
                    </a:lnTo>
                    <a:lnTo>
                      <a:pt x="67618" y="100182"/>
                    </a:lnTo>
                    <a:lnTo>
                      <a:pt x="67618" y="101811"/>
                    </a:lnTo>
                    <a:lnTo>
                      <a:pt x="46437" y="101811"/>
                    </a:lnTo>
                    <a:lnTo>
                      <a:pt x="17923" y="69232"/>
                    </a:ln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55" name="Freeform 454">
                <a:extLst>
                  <a:ext uri="{FF2B5EF4-FFF2-40B4-BE49-F238E27FC236}">
                    <a16:creationId xmlns:a16="http://schemas.microsoft.com/office/drawing/2014/main" id="{32ACD57A-C8ED-BB34-68C0-86E375E2E024}"/>
                  </a:ext>
                </a:extLst>
              </p:cNvPr>
              <p:cNvSpPr/>
              <p:nvPr/>
            </p:nvSpPr>
            <p:spPr>
              <a:xfrm>
                <a:off x="7385635" y="3600857"/>
                <a:ext cx="77394" cy="103439"/>
              </a:xfrm>
              <a:custGeom>
                <a:avLst/>
                <a:gdLst>
                  <a:gd name="connsiteX0" fmla="*/ 0 w 77394"/>
                  <a:gd name="connsiteY0" fmla="*/ 103440 h 103439"/>
                  <a:gd name="connsiteX1" fmla="*/ 0 w 77394"/>
                  <a:gd name="connsiteY1" fmla="*/ 1629 h 103439"/>
                  <a:gd name="connsiteX2" fmla="*/ 16294 w 77394"/>
                  <a:gd name="connsiteY2" fmla="*/ 1629 h 103439"/>
                  <a:gd name="connsiteX3" fmla="*/ 17108 w 77394"/>
                  <a:gd name="connsiteY3" fmla="*/ 11403 h 103439"/>
                  <a:gd name="connsiteX4" fmla="*/ 40734 w 77394"/>
                  <a:gd name="connsiteY4" fmla="*/ 0 h 103439"/>
                  <a:gd name="connsiteX5" fmla="*/ 77394 w 77394"/>
                  <a:gd name="connsiteY5" fmla="*/ 37467 h 103439"/>
                  <a:gd name="connsiteX6" fmla="*/ 40734 w 77394"/>
                  <a:gd name="connsiteY6" fmla="*/ 74933 h 103439"/>
                  <a:gd name="connsiteX7" fmla="*/ 17108 w 77394"/>
                  <a:gd name="connsiteY7" fmla="*/ 64345 h 103439"/>
                  <a:gd name="connsiteX8" fmla="*/ 17108 w 77394"/>
                  <a:gd name="connsiteY8" fmla="*/ 102626 h 103439"/>
                  <a:gd name="connsiteX9" fmla="*/ 0 w 77394"/>
                  <a:gd name="connsiteY9" fmla="*/ 102626 h 103439"/>
                  <a:gd name="connsiteX10" fmla="*/ 60286 w 77394"/>
                  <a:gd name="connsiteY10" fmla="*/ 37467 h 103439"/>
                  <a:gd name="connsiteX11" fmla="*/ 39919 w 77394"/>
                  <a:gd name="connsiteY11" fmla="*/ 17104 h 103439"/>
                  <a:gd name="connsiteX12" fmla="*/ 19552 w 77394"/>
                  <a:gd name="connsiteY12" fmla="*/ 37467 h 103439"/>
                  <a:gd name="connsiteX13" fmla="*/ 39919 w 77394"/>
                  <a:gd name="connsiteY13" fmla="*/ 57829 h 103439"/>
                  <a:gd name="connsiteX14" fmla="*/ 60286 w 77394"/>
                  <a:gd name="connsiteY14" fmla="*/ 37467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4" h="103439">
                    <a:moveTo>
                      <a:pt x="0" y="103440"/>
                    </a:moveTo>
                    <a:lnTo>
                      <a:pt x="0" y="1629"/>
                    </a:lnTo>
                    <a:lnTo>
                      <a:pt x="16294" y="1629"/>
                    </a:lnTo>
                    <a:lnTo>
                      <a:pt x="17108" y="11403"/>
                    </a:lnTo>
                    <a:cubicBezTo>
                      <a:pt x="22811" y="3258"/>
                      <a:pt x="32587" y="0"/>
                      <a:pt x="40734" y="0"/>
                    </a:cubicBezTo>
                    <a:cubicBezTo>
                      <a:pt x="62730" y="0"/>
                      <a:pt x="77394" y="16290"/>
                      <a:pt x="77394" y="37467"/>
                    </a:cubicBezTo>
                    <a:cubicBezTo>
                      <a:pt x="77394" y="58643"/>
                      <a:pt x="64360" y="74933"/>
                      <a:pt x="40734" y="74933"/>
                    </a:cubicBezTo>
                    <a:cubicBezTo>
                      <a:pt x="33402" y="74933"/>
                      <a:pt x="21996" y="72490"/>
                      <a:pt x="17108" y="64345"/>
                    </a:cubicBezTo>
                    <a:lnTo>
                      <a:pt x="17108" y="102626"/>
                    </a:lnTo>
                    <a:lnTo>
                      <a:pt x="0" y="102626"/>
                    </a:lnTo>
                    <a:close/>
                    <a:moveTo>
                      <a:pt x="60286" y="37467"/>
                    </a:moveTo>
                    <a:cubicBezTo>
                      <a:pt x="60286" y="26064"/>
                      <a:pt x="52954" y="17104"/>
                      <a:pt x="39919" y="17104"/>
                    </a:cubicBezTo>
                    <a:cubicBezTo>
                      <a:pt x="26885" y="17104"/>
                      <a:pt x="19552" y="26064"/>
                      <a:pt x="19552" y="37467"/>
                    </a:cubicBezTo>
                    <a:cubicBezTo>
                      <a:pt x="19552" y="48869"/>
                      <a:pt x="27699" y="57829"/>
                      <a:pt x="39919" y="57829"/>
                    </a:cubicBezTo>
                    <a:cubicBezTo>
                      <a:pt x="52140" y="57829"/>
                      <a:pt x="60286" y="48869"/>
                      <a:pt x="60286" y="37467"/>
                    </a:cubicBezTo>
                    <a:close/>
                  </a:path>
                </a:pathLst>
              </a:custGeom>
              <a:grpFill/>
              <a:ln w="8132" cap="flat">
                <a:noFill/>
                <a:prstDash val="solid"/>
                <a:miter/>
              </a:ln>
            </p:spPr>
            <p:txBody>
              <a:bodyPr rtlCol="0" anchor="ctr"/>
              <a:lstStyle/>
              <a:p>
                <a:endParaRPr lang="en-US" sz="1275"/>
              </a:p>
            </p:txBody>
          </p:sp>
          <p:sp>
            <p:nvSpPr>
              <p:cNvPr id="456" name="Freeform 455">
                <a:extLst>
                  <a:ext uri="{FF2B5EF4-FFF2-40B4-BE49-F238E27FC236}">
                    <a16:creationId xmlns:a16="http://schemas.microsoft.com/office/drawing/2014/main" id="{263C5197-F9FF-5AF8-244F-2C4B958A6B99}"/>
                  </a:ext>
                </a:extLst>
              </p:cNvPr>
              <p:cNvSpPr/>
              <p:nvPr/>
            </p:nvSpPr>
            <p:spPr>
              <a:xfrm>
                <a:off x="751109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57" name="Freeform 456">
                <a:extLst>
                  <a:ext uri="{FF2B5EF4-FFF2-40B4-BE49-F238E27FC236}">
                    <a16:creationId xmlns:a16="http://schemas.microsoft.com/office/drawing/2014/main" id="{41F8125B-B5E8-CCB3-1794-B48C299CD13F}"/>
                  </a:ext>
                </a:extLst>
              </p:cNvPr>
              <p:cNvSpPr/>
              <p:nvPr/>
            </p:nvSpPr>
            <p:spPr>
              <a:xfrm>
                <a:off x="7574640"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4 w 78209"/>
                  <a:gd name="connsiteY11" fmla="*/ 59458 h 75747"/>
                  <a:gd name="connsiteX12" fmla="*/ 39104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4" y="59458"/>
                    </a:cubicBezTo>
                    <a:cubicBezTo>
                      <a:pt x="66804" y="59458"/>
                      <a:pt x="66804" y="16290"/>
                      <a:pt x="39104" y="16290"/>
                    </a:cubicBezTo>
                    <a:cubicBezTo>
                      <a:pt x="27699" y="15475"/>
                      <a:pt x="17923" y="23620"/>
                      <a:pt x="17923" y="37467"/>
                    </a:cubicBezTo>
                    <a:close/>
                  </a:path>
                </a:pathLst>
              </a:custGeom>
              <a:grpFill/>
              <a:ln w="8132" cap="flat">
                <a:noFill/>
                <a:prstDash val="solid"/>
                <a:miter/>
              </a:ln>
            </p:spPr>
            <p:txBody>
              <a:bodyPr rtlCol="0" anchor="ctr"/>
              <a:lstStyle/>
              <a:p>
                <a:endParaRPr lang="en-US" sz="1275"/>
              </a:p>
            </p:txBody>
          </p:sp>
          <p:sp>
            <p:nvSpPr>
              <p:cNvPr id="458" name="Freeform 457">
                <a:extLst>
                  <a:ext uri="{FF2B5EF4-FFF2-40B4-BE49-F238E27FC236}">
                    <a16:creationId xmlns:a16="http://schemas.microsoft.com/office/drawing/2014/main" id="{040D4287-1B89-6BD9-A7D3-18335457B6C6}"/>
                  </a:ext>
                </a:extLst>
              </p:cNvPr>
              <p:cNvSpPr/>
              <p:nvPr/>
            </p:nvSpPr>
            <p:spPr>
              <a:xfrm>
                <a:off x="7699286" y="3600042"/>
                <a:ext cx="65988" cy="76561"/>
              </a:xfrm>
              <a:custGeom>
                <a:avLst/>
                <a:gdLst>
                  <a:gd name="connsiteX0" fmla="*/ 65989 w 65988"/>
                  <a:gd name="connsiteY0" fmla="*/ 65159 h 76561"/>
                  <a:gd name="connsiteX1" fmla="*/ 38290 w 65988"/>
                  <a:gd name="connsiteY1" fmla="*/ 76562 h 76561"/>
                  <a:gd name="connsiteX2" fmla="*/ 0 w 65988"/>
                  <a:gd name="connsiteY2" fmla="*/ 38281 h 76561"/>
                  <a:gd name="connsiteX3" fmla="*/ 38290 w 65988"/>
                  <a:gd name="connsiteY3" fmla="*/ 0 h 76561"/>
                  <a:gd name="connsiteX4" fmla="*/ 64360 w 65988"/>
                  <a:gd name="connsiteY4" fmla="*/ 10588 h 76561"/>
                  <a:gd name="connsiteX5" fmla="*/ 52954 w 65988"/>
                  <a:gd name="connsiteY5" fmla="*/ 21991 h 76561"/>
                  <a:gd name="connsiteX6" fmla="*/ 38290 w 65988"/>
                  <a:gd name="connsiteY6" fmla="*/ 16290 h 76561"/>
                  <a:gd name="connsiteX7" fmla="*/ 17923 w 65988"/>
                  <a:gd name="connsiteY7" fmla="*/ 37467 h 76561"/>
                  <a:gd name="connsiteX8" fmla="*/ 38290 w 65988"/>
                  <a:gd name="connsiteY8" fmla="*/ 58643 h 76561"/>
                  <a:gd name="connsiteX9" fmla="*/ 53769 w 65988"/>
                  <a:gd name="connsiteY9" fmla="*/ 52942 h 76561"/>
                  <a:gd name="connsiteX10" fmla="*/ 65989 w 65988"/>
                  <a:gd name="connsiteY10" fmla="*/ 65159 h 7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88" h="76561">
                    <a:moveTo>
                      <a:pt x="65989" y="65159"/>
                    </a:moveTo>
                    <a:cubicBezTo>
                      <a:pt x="57842" y="73304"/>
                      <a:pt x="48881" y="76562"/>
                      <a:pt x="38290" y="76562"/>
                    </a:cubicBezTo>
                    <a:cubicBezTo>
                      <a:pt x="17108" y="76562"/>
                      <a:pt x="0" y="64345"/>
                      <a:pt x="0" y="38281"/>
                    </a:cubicBezTo>
                    <a:cubicBezTo>
                      <a:pt x="0" y="13032"/>
                      <a:pt x="17108" y="0"/>
                      <a:pt x="38290" y="0"/>
                    </a:cubicBezTo>
                    <a:cubicBezTo>
                      <a:pt x="48881" y="0"/>
                      <a:pt x="56213" y="3258"/>
                      <a:pt x="64360" y="10588"/>
                    </a:cubicBezTo>
                    <a:lnTo>
                      <a:pt x="52954" y="21991"/>
                    </a:lnTo>
                    <a:cubicBezTo>
                      <a:pt x="48881" y="17919"/>
                      <a:pt x="43178" y="16290"/>
                      <a:pt x="38290" y="16290"/>
                    </a:cubicBezTo>
                    <a:cubicBezTo>
                      <a:pt x="26070" y="16290"/>
                      <a:pt x="17923" y="25249"/>
                      <a:pt x="17923" y="37467"/>
                    </a:cubicBezTo>
                    <a:cubicBezTo>
                      <a:pt x="17923" y="51313"/>
                      <a:pt x="26885" y="58643"/>
                      <a:pt x="38290" y="58643"/>
                    </a:cubicBezTo>
                    <a:cubicBezTo>
                      <a:pt x="43993" y="58643"/>
                      <a:pt x="49695" y="57014"/>
                      <a:pt x="53769" y="52942"/>
                    </a:cubicBezTo>
                    <a:lnTo>
                      <a:pt x="65989" y="65159"/>
                    </a:lnTo>
                    <a:close/>
                  </a:path>
                </a:pathLst>
              </a:custGeom>
              <a:grpFill/>
              <a:ln w="8132" cap="flat">
                <a:noFill/>
                <a:prstDash val="solid"/>
                <a:miter/>
              </a:ln>
            </p:spPr>
            <p:txBody>
              <a:bodyPr rtlCol="0" anchor="ctr"/>
              <a:lstStyle/>
              <a:p>
                <a:endParaRPr lang="en-US" sz="1275"/>
              </a:p>
            </p:txBody>
          </p:sp>
          <p:sp>
            <p:nvSpPr>
              <p:cNvPr id="459" name="Freeform 458">
                <a:extLst>
                  <a:ext uri="{FF2B5EF4-FFF2-40B4-BE49-F238E27FC236}">
                    <a16:creationId xmlns:a16="http://schemas.microsoft.com/office/drawing/2014/main" id="{2DF3A169-6328-FF01-DA97-4D8931647D15}"/>
                  </a:ext>
                </a:extLst>
              </p:cNvPr>
              <p:cNvSpPr/>
              <p:nvPr/>
            </p:nvSpPr>
            <p:spPr>
              <a:xfrm>
                <a:off x="780763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5" y="59458"/>
                    </a:cubicBezTo>
                    <a:cubicBezTo>
                      <a:pt x="45622" y="59458"/>
                      <a:pt x="54583"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0" y="15475"/>
                      <a:pt x="38290" y="15475"/>
                    </a:cubicBezTo>
                    <a:cubicBezTo>
                      <a:pt x="28514" y="15475"/>
                      <a:pt x="21182" y="20362"/>
                      <a:pt x="17923" y="29322"/>
                    </a:cubicBezTo>
                    <a:lnTo>
                      <a:pt x="57027" y="29322"/>
                    </a:lnTo>
                    <a:close/>
                  </a:path>
                </a:pathLst>
              </a:custGeom>
              <a:grpFill/>
              <a:ln w="8132" cap="flat">
                <a:noFill/>
                <a:prstDash val="solid"/>
                <a:miter/>
              </a:ln>
            </p:spPr>
            <p:txBody>
              <a:bodyPr rtlCol="0" anchor="ctr"/>
              <a:lstStyle/>
              <a:p>
                <a:endParaRPr lang="en-US" sz="1275"/>
              </a:p>
            </p:txBody>
          </p:sp>
        </p:grpSp>
      </p:grpSp>
      <p:grpSp>
        <p:nvGrpSpPr>
          <p:cNvPr id="471" name="Group 470">
            <a:extLst>
              <a:ext uri="{FF2B5EF4-FFF2-40B4-BE49-F238E27FC236}">
                <a16:creationId xmlns:a16="http://schemas.microsoft.com/office/drawing/2014/main" id="{AE2CDF77-BD95-6C85-0F6E-0EC6446F1F74}"/>
              </a:ext>
            </a:extLst>
          </p:cNvPr>
          <p:cNvGrpSpPr/>
          <p:nvPr/>
        </p:nvGrpSpPr>
        <p:grpSpPr>
          <a:xfrm>
            <a:off x="516778" y="2262540"/>
            <a:ext cx="2323663" cy="2571792"/>
            <a:chOff x="2822948" y="2245062"/>
            <a:chExt cx="2339189" cy="2588976"/>
          </a:xfrm>
        </p:grpSpPr>
        <p:sp>
          <p:nvSpPr>
            <p:cNvPr id="462" name="Freeform 461">
              <a:extLst>
                <a:ext uri="{FF2B5EF4-FFF2-40B4-BE49-F238E27FC236}">
                  <a16:creationId xmlns:a16="http://schemas.microsoft.com/office/drawing/2014/main" id="{D9A46C16-5A1B-AB91-FB4C-845D68F5213B}"/>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463" name="Graphic 2">
              <a:extLst>
                <a:ext uri="{FF2B5EF4-FFF2-40B4-BE49-F238E27FC236}">
                  <a16:creationId xmlns:a16="http://schemas.microsoft.com/office/drawing/2014/main" id="{E2391EA9-FB6E-FE1A-9D64-1917BA72ED7C}"/>
                </a:ext>
              </a:extLst>
            </p:cNvPr>
            <p:cNvGrpSpPr/>
            <p:nvPr/>
          </p:nvGrpSpPr>
          <p:grpSpPr>
            <a:xfrm>
              <a:off x="2939663" y="2246079"/>
              <a:ext cx="2222474" cy="2587959"/>
              <a:chOff x="327850" y="2230659"/>
              <a:chExt cx="2222474" cy="2587959"/>
            </a:xfrm>
          </p:grpSpPr>
          <p:grpSp>
            <p:nvGrpSpPr>
              <p:cNvPr id="464" name="Graphic 2">
                <a:extLst>
                  <a:ext uri="{FF2B5EF4-FFF2-40B4-BE49-F238E27FC236}">
                    <a16:creationId xmlns:a16="http://schemas.microsoft.com/office/drawing/2014/main" id="{F21ACE0A-F433-CEE7-1420-D1CA931BCC7A}"/>
                  </a:ext>
                </a:extLst>
              </p:cNvPr>
              <p:cNvGrpSpPr/>
              <p:nvPr/>
            </p:nvGrpSpPr>
            <p:grpSpPr>
              <a:xfrm>
                <a:off x="327850" y="2727376"/>
                <a:ext cx="2222474" cy="2091242"/>
                <a:chOff x="327850" y="2727376"/>
                <a:chExt cx="2222474" cy="2091242"/>
              </a:xfrm>
            </p:grpSpPr>
            <p:sp>
              <p:nvSpPr>
                <p:cNvPr id="466" name="Freeform 465">
                  <a:extLst>
                    <a:ext uri="{FF2B5EF4-FFF2-40B4-BE49-F238E27FC236}">
                      <a16:creationId xmlns:a16="http://schemas.microsoft.com/office/drawing/2014/main" id="{CEBE7EEF-C038-6F24-0218-69BD760141A3}"/>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467" name="TextBox 466">
                  <a:extLst>
                    <a:ext uri="{FF2B5EF4-FFF2-40B4-BE49-F238E27FC236}">
                      <a16:creationId xmlns:a16="http://schemas.microsoft.com/office/drawing/2014/main" id="{48E07B6F-792F-FB7B-0D18-B592CA3B1662}"/>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68" name="TextBox 467">
                  <a:extLst>
                    <a:ext uri="{FF2B5EF4-FFF2-40B4-BE49-F238E27FC236}">
                      <a16:creationId xmlns:a16="http://schemas.microsoft.com/office/drawing/2014/main" id="{3E2E53FD-BEF5-9471-08D9-2CE426FFBBBE}"/>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69" name="TextBox 468">
                  <a:extLst>
                    <a:ext uri="{FF2B5EF4-FFF2-40B4-BE49-F238E27FC236}">
                      <a16:creationId xmlns:a16="http://schemas.microsoft.com/office/drawing/2014/main" id="{740E207B-ED2E-8BFA-4614-8543C2C9C638}"/>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465" name="TextBox 464">
                <a:extLst>
                  <a:ext uri="{FF2B5EF4-FFF2-40B4-BE49-F238E27FC236}">
                    <a16:creationId xmlns:a16="http://schemas.microsoft.com/office/drawing/2014/main" id="{9D0A0140-7629-F16B-D4A1-A2DFD97B5E01}"/>
                  </a:ext>
                </a:extLst>
              </p:cNvPr>
              <p:cNvSpPr txBox="1"/>
              <p:nvPr/>
            </p:nvSpPr>
            <p:spPr>
              <a:xfrm>
                <a:off x="353966" y="2230659"/>
                <a:ext cx="989373" cy="307777"/>
              </a:xfrm>
              <a:prstGeom prst="rect">
                <a:avLst/>
              </a:prstGeom>
              <a:noFill/>
            </p:spPr>
            <p:txBody>
              <a:bodyPr wrap="none" rtlCol="0">
                <a:spAutoFit/>
              </a:bodyPr>
              <a:lstStyle/>
              <a:p>
                <a:pPr algn="l"/>
                <a:r>
                  <a:rPr lang="en-US" sz="1391" b="1" dirty="0">
                    <a:ln/>
                    <a:solidFill>
                      <a:srgbClr val="FFFFFF"/>
                    </a:solidFill>
                    <a:latin typeface="Calibri" panose="020F0502020204030204" pitchFamily="34" charset="0"/>
                    <a:cs typeface="Calibri" panose="020F0502020204030204" pitchFamily="34" charset="0"/>
                    <a:sym typeface="DINCondensed-Bold"/>
                    <a:rtl val="0"/>
                  </a:rPr>
                  <a:t>MODULO 1</a:t>
                </a:r>
              </a:p>
            </p:txBody>
          </p:sp>
        </p:grpSp>
        <p:sp>
          <p:nvSpPr>
            <p:cNvPr id="470" name="TextBox 469">
              <a:extLst>
                <a:ext uri="{FF2B5EF4-FFF2-40B4-BE49-F238E27FC236}">
                  <a16:creationId xmlns:a16="http://schemas.microsoft.com/office/drawing/2014/main" id="{DBC0B77D-1FB5-3928-5413-61678F94EBC5}"/>
                </a:ext>
              </a:extLst>
            </p:cNvPr>
            <p:cNvSpPr txBox="1"/>
            <p:nvPr/>
          </p:nvSpPr>
          <p:spPr>
            <a:xfrm>
              <a:off x="2822948" y="2687611"/>
              <a:ext cx="2100726" cy="2057098"/>
            </a:xfrm>
            <a:prstGeom prst="rect">
              <a:avLst/>
            </a:prstGeom>
            <a:noFill/>
          </p:spPr>
          <p:txBody>
            <a:bodyPr wrap="square">
              <a:spAutoFit/>
            </a:bodyPr>
            <a:lstStyle/>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Introduzione al digitale</a:t>
              </a:r>
            </a:p>
            <a:p>
              <a:pPr>
                <a:lnSpc>
                  <a:spcPts val="1212"/>
                </a:lnSpc>
                <a:tabLst>
                  <a:tab pos="170318"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Lavoro e benessere digitale</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Vantaggi del lavoro digitale</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Che cos'è il sovraccarico digitale?</a:t>
              </a:r>
            </a:p>
            <a:p>
              <a:pPr>
                <a:lnSpc>
                  <a:spcPts val="1212"/>
                </a:lnSpc>
                <a:tabLst>
                  <a:tab pos="170318"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Burnout?</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Uso sicuro della tecnologia</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Impostazione dei confini</a:t>
              </a:r>
            </a:p>
            <a:p>
              <a:pPr>
                <a:lnSpc>
                  <a:spcPts val="715"/>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Casi di studio e attività</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7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Sintesi</a:t>
              </a:r>
            </a:p>
          </p:txBody>
        </p:sp>
      </p:grpSp>
      <p:grpSp>
        <p:nvGrpSpPr>
          <p:cNvPr id="472" name="Group 471">
            <a:extLst>
              <a:ext uri="{FF2B5EF4-FFF2-40B4-BE49-F238E27FC236}">
                <a16:creationId xmlns:a16="http://schemas.microsoft.com/office/drawing/2014/main" id="{640E6121-2B8B-021B-4B16-03F91BC19BCE}"/>
              </a:ext>
            </a:extLst>
          </p:cNvPr>
          <p:cNvGrpSpPr/>
          <p:nvPr/>
        </p:nvGrpSpPr>
        <p:grpSpPr>
          <a:xfrm>
            <a:off x="2742897" y="2262540"/>
            <a:ext cx="2323663" cy="2571792"/>
            <a:chOff x="2822948" y="2245062"/>
            <a:chExt cx="2339189" cy="2588976"/>
          </a:xfrm>
        </p:grpSpPr>
        <p:sp>
          <p:nvSpPr>
            <p:cNvPr id="473" name="Freeform 472">
              <a:extLst>
                <a:ext uri="{FF2B5EF4-FFF2-40B4-BE49-F238E27FC236}">
                  <a16:creationId xmlns:a16="http://schemas.microsoft.com/office/drawing/2014/main" id="{E85703FB-5FD4-AB16-AC3B-24F73B0E8B53}"/>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474" name="Graphic 2">
              <a:extLst>
                <a:ext uri="{FF2B5EF4-FFF2-40B4-BE49-F238E27FC236}">
                  <a16:creationId xmlns:a16="http://schemas.microsoft.com/office/drawing/2014/main" id="{F3E18072-AD9F-99D3-DC43-A079536F37CA}"/>
                </a:ext>
              </a:extLst>
            </p:cNvPr>
            <p:cNvGrpSpPr/>
            <p:nvPr/>
          </p:nvGrpSpPr>
          <p:grpSpPr>
            <a:xfrm>
              <a:off x="2939663" y="2246079"/>
              <a:ext cx="2222474" cy="2587959"/>
              <a:chOff x="327850" y="2230659"/>
              <a:chExt cx="2222474" cy="2587959"/>
            </a:xfrm>
          </p:grpSpPr>
          <p:grpSp>
            <p:nvGrpSpPr>
              <p:cNvPr id="476" name="Graphic 2">
                <a:extLst>
                  <a:ext uri="{FF2B5EF4-FFF2-40B4-BE49-F238E27FC236}">
                    <a16:creationId xmlns:a16="http://schemas.microsoft.com/office/drawing/2014/main" id="{46F7206F-4E3B-0020-00AD-3463D1E41B39}"/>
                  </a:ext>
                </a:extLst>
              </p:cNvPr>
              <p:cNvGrpSpPr/>
              <p:nvPr/>
            </p:nvGrpSpPr>
            <p:grpSpPr>
              <a:xfrm>
                <a:off x="327850" y="2727376"/>
                <a:ext cx="2222474" cy="2091242"/>
                <a:chOff x="327850" y="2727376"/>
                <a:chExt cx="2222474" cy="2091242"/>
              </a:xfrm>
            </p:grpSpPr>
            <p:sp>
              <p:nvSpPr>
                <p:cNvPr id="478" name="Freeform 477">
                  <a:extLst>
                    <a:ext uri="{FF2B5EF4-FFF2-40B4-BE49-F238E27FC236}">
                      <a16:creationId xmlns:a16="http://schemas.microsoft.com/office/drawing/2014/main" id="{54D141AB-0874-4EB5-BD84-7B7F2050B403}"/>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479" name="TextBox 478">
                  <a:extLst>
                    <a:ext uri="{FF2B5EF4-FFF2-40B4-BE49-F238E27FC236}">
                      <a16:creationId xmlns:a16="http://schemas.microsoft.com/office/drawing/2014/main" id="{660E7BB8-5030-50E0-5A60-4CCEC131FB33}"/>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80" name="TextBox 479">
                  <a:extLst>
                    <a:ext uri="{FF2B5EF4-FFF2-40B4-BE49-F238E27FC236}">
                      <a16:creationId xmlns:a16="http://schemas.microsoft.com/office/drawing/2014/main" id="{D895CC5B-0EBB-4816-D917-DB8468122E2D}"/>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81" name="TextBox 480">
                  <a:extLst>
                    <a:ext uri="{FF2B5EF4-FFF2-40B4-BE49-F238E27FC236}">
                      <a16:creationId xmlns:a16="http://schemas.microsoft.com/office/drawing/2014/main" id="{8C988A63-0FD5-EFFD-43C5-C1D007FBDFE0}"/>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477" name="TextBox 476">
                <a:extLst>
                  <a:ext uri="{FF2B5EF4-FFF2-40B4-BE49-F238E27FC236}">
                    <a16:creationId xmlns:a16="http://schemas.microsoft.com/office/drawing/2014/main" id="{E39F275D-E01C-A05D-0C72-C436A804473E}"/>
                  </a:ext>
                </a:extLst>
              </p:cNvPr>
              <p:cNvSpPr txBox="1"/>
              <p:nvPr/>
            </p:nvSpPr>
            <p:spPr>
              <a:xfrm>
                <a:off x="353966" y="2230659"/>
                <a:ext cx="989373" cy="307777"/>
              </a:xfrm>
              <a:prstGeom prst="rect">
                <a:avLst/>
              </a:prstGeom>
              <a:noFill/>
            </p:spPr>
            <p:txBody>
              <a:bodyPr wrap="none" rtlCol="0">
                <a:spAutoFit/>
              </a:bodyPr>
              <a:lstStyle/>
              <a:p>
                <a:pPr algn="l"/>
                <a:r>
                  <a:rPr lang="en-US" sz="1391" b="1" dirty="0">
                    <a:ln/>
                    <a:solidFill>
                      <a:srgbClr val="FFFFFF"/>
                    </a:solidFill>
                    <a:latin typeface="Calibri" panose="020F0502020204030204" pitchFamily="34" charset="0"/>
                    <a:cs typeface="Calibri" panose="020F0502020204030204" pitchFamily="34" charset="0"/>
                    <a:sym typeface="DINCondensed-Bold"/>
                    <a:rtl val="0"/>
                  </a:rPr>
                  <a:t>MODULO 2</a:t>
                </a:r>
              </a:p>
            </p:txBody>
          </p:sp>
        </p:grpSp>
        <p:sp>
          <p:nvSpPr>
            <p:cNvPr id="475" name="TextBox 474">
              <a:extLst>
                <a:ext uri="{FF2B5EF4-FFF2-40B4-BE49-F238E27FC236}">
                  <a16:creationId xmlns:a16="http://schemas.microsoft.com/office/drawing/2014/main" id="{47E3CEFC-37C8-E223-2284-71B5E3804CFE}"/>
                </a:ext>
              </a:extLst>
            </p:cNvPr>
            <p:cNvSpPr txBox="1"/>
            <p:nvPr/>
          </p:nvSpPr>
          <p:spPr>
            <a:xfrm>
              <a:off x="2822948" y="2687611"/>
              <a:ext cx="2100726" cy="1966730"/>
            </a:xfrm>
            <a:prstGeom prst="rect">
              <a:avLst/>
            </a:prstGeom>
            <a:noFill/>
          </p:spPr>
          <p:txBody>
            <a:bodyPr wrap="square">
              <a:spAutoFit/>
            </a:bodyPr>
            <a:lstStyle/>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Legato al lavoro </a:t>
              </a:r>
            </a:p>
            <a:p>
              <a:pPr>
                <a:lnSpc>
                  <a:spcPts val="1212"/>
                </a:lnSpc>
                <a:tabLst>
                  <a:tab pos="170318"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comunicazioni</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Caratteristiche del bene </a:t>
              </a:r>
            </a:p>
            <a:p>
              <a:pPr>
                <a:lnSpc>
                  <a:spcPts val="1212"/>
                </a:lnSpc>
                <a:tabLst>
                  <a:tab pos="170318"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lavoro di qualità</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Comunicazioni sociali</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Conferenze virtuali </a:t>
              </a:r>
            </a:p>
            <a:p>
              <a:pPr>
                <a:lnSpc>
                  <a:spcPts val="1212"/>
                </a:lnSpc>
                <a:tabLst>
                  <a:tab pos="170318"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strumenti per le valutazioni</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Costruire il morale della squadra</a:t>
              </a:r>
            </a:p>
            <a:p>
              <a:pPr>
                <a:lnSpc>
                  <a:spcPts val="1212"/>
                </a:lnSpc>
                <a:tabLst>
                  <a:tab pos="170318"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Reti di supporto</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Casi di studio e attività</a:t>
              </a:r>
            </a:p>
          </p:txBody>
        </p:sp>
      </p:grpSp>
      <p:grpSp>
        <p:nvGrpSpPr>
          <p:cNvPr id="482" name="Group 481">
            <a:extLst>
              <a:ext uri="{FF2B5EF4-FFF2-40B4-BE49-F238E27FC236}">
                <a16:creationId xmlns:a16="http://schemas.microsoft.com/office/drawing/2014/main" id="{F2EA2021-DEC6-0DFF-0374-555BEF5F3643}"/>
              </a:ext>
            </a:extLst>
          </p:cNvPr>
          <p:cNvGrpSpPr/>
          <p:nvPr/>
        </p:nvGrpSpPr>
        <p:grpSpPr>
          <a:xfrm>
            <a:off x="4993564" y="2262540"/>
            <a:ext cx="2323664" cy="2571793"/>
            <a:chOff x="2822947" y="2245062"/>
            <a:chExt cx="2339190" cy="2588976"/>
          </a:xfrm>
        </p:grpSpPr>
        <p:sp>
          <p:nvSpPr>
            <p:cNvPr id="483" name="Freeform 482">
              <a:extLst>
                <a:ext uri="{FF2B5EF4-FFF2-40B4-BE49-F238E27FC236}">
                  <a16:creationId xmlns:a16="http://schemas.microsoft.com/office/drawing/2014/main" id="{CDAC4702-EE6B-A8D8-E66C-2A7CEFC3D17D}"/>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484" name="Graphic 2">
              <a:extLst>
                <a:ext uri="{FF2B5EF4-FFF2-40B4-BE49-F238E27FC236}">
                  <a16:creationId xmlns:a16="http://schemas.microsoft.com/office/drawing/2014/main" id="{912F8D44-ED84-5E9F-B214-E1D827D33855}"/>
                </a:ext>
              </a:extLst>
            </p:cNvPr>
            <p:cNvGrpSpPr/>
            <p:nvPr/>
          </p:nvGrpSpPr>
          <p:grpSpPr>
            <a:xfrm>
              <a:off x="2939663" y="2246079"/>
              <a:ext cx="2222474" cy="2587959"/>
              <a:chOff x="327850" y="2230659"/>
              <a:chExt cx="2222474" cy="2587959"/>
            </a:xfrm>
          </p:grpSpPr>
          <p:grpSp>
            <p:nvGrpSpPr>
              <p:cNvPr id="486" name="Graphic 2">
                <a:extLst>
                  <a:ext uri="{FF2B5EF4-FFF2-40B4-BE49-F238E27FC236}">
                    <a16:creationId xmlns:a16="http://schemas.microsoft.com/office/drawing/2014/main" id="{E72CA1DF-1FC8-C7DE-C49F-00107C982FBF}"/>
                  </a:ext>
                </a:extLst>
              </p:cNvPr>
              <p:cNvGrpSpPr/>
              <p:nvPr/>
            </p:nvGrpSpPr>
            <p:grpSpPr>
              <a:xfrm>
                <a:off x="327850" y="2727376"/>
                <a:ext cx="2222474" cy="2091242"/>
                <a:chOff x="327850" y="2727376"/>
                <a:chExt cx="2222474" cy="2091242"/>
              </a:xfrm>
            </p:grpSpPr>
            <p:sp>
              <p:nvSpPr>
                <p:cNvPr id="488" name="Freeform 487">
                  <a:extLst>
                    <a:ext uri="{FF2B5EF4-FFF2-40B4-BE49-F238E27FC236}">
                      <a16:creationId xmlns:a16="http://schemas.microsoft.com/office/drawing/2014/main" id="{D9D9B712-9168-F75A-5C87-46DC703F0651}"/>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489" name="TextBox 488">
                  <a:extLst>
                    <a:ext uri="{FF2B5EF4-FFF2-40B4-BE49-F238E27FC236}">
                      <a16:creationId xmlns:a16="http://schemas.microsoft.com/office/drawing/2014/main" id="{799A4313-C1B4-1F1B-B9A4-B014E1012E8F}"/>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90" name="TextBox 489">
                  <a:extLst>
                    <a:ext uri="{FF2B5EF4-FFF2-40B4-BE49-F238E27FC236}">
                      <a16:creationId xmlns:a16="http://schemas.microsoft.com/office/drawing/2014/main" id="{B2E969B9-0934-CE27-9A62-35E60B00F025}"/>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91" name="TextBox 490">
                  <a:extLst>
                    <a:ext uri="{FF2B5EF4-FFF2-40B4-BE49-F238E27FC236}">
                      <a16:creationId xmlns:a16="http://schemas.microsoft.com/office/drawing/2014/main" id="{3EEB6E8D-BC22-3A27-C151-409A862E713D}"/>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487" name="TextBox 486">
                <a:extLst>
                  <a:ext uri="{FF2B5EF4-FFF2-40B4-BE49-F238E27FC236}">
                    <a16:creationId xmlns:a16="http://schemas.microsoft.com/office/drawing/2014/main" id="{18060B93-AB3A-65BB-7793-AC31FF034B12}"/>
                  </a:ext>
                </a:extLst>
              </p:cNvPr>
              <p:cNvSpPr txBox="1"/>
              <p:nvPr/>
            </p:nvSpPr>
            <p:spPr>
              <a:xfrm>
                <a:off x="353966" y="2230659"/>
                <a:ext cx="989373" cy="307777"/>
              </a:xfrm>
              <a:prstGeom prst="rect">
                <a:avLst/>
              </a:prstGeom>
              <a:noFill/>
            </p:spPr>
            <p:txBody>
              <a:bodyPr wrap="none" rtlCol="0">
                <a:spAutoFit/>
              </a:bodyPr>
              <a:lstStyle/>
              <a:p>
                <a:pPr algn="l"/>
                <a:r>
                  <a:rPr lang="en-US" sz="1391" b="1" dirty="0">
                    <a:ln/>
                    <a:solidFill>
                      <a:srgbClr val="FFFFFF"/>
                    </a:solidFill>
                    <a:latin typeface="Calibri" panose="020F0502020204030204" pitchFamily="34" charset="0"/>
                    <a:cs typeface="Calibri" panose="020F0502020204030204" pitchFamily="34" charset="0"/>
                    <a:sym typeface="DINCondensed-Bold"/>
                    <a:rtl val="0"/>
                  </a:rPr>
                  <a:t>MODULO 3</a:t>
                </a:r>
              </a:p>
            </p:txBody>
          </p:sp>
        </p:grpSp>
        <p:sp>
          <p:nvSpPr>
            <p:cNvPr id="485" name="TextBox 484">
              <a:extLst>
                <a:ext uri="{FF2B5EF4-FFF2-40B4-BE49-F238E27FC236}">
                  <a16:creationId xmlns:a16="http://schemas.microsoft.com/office/drawing/2014/main" id="{D9953CAA-4B72-09DB-68F4-19A2904941E9}"/>
                </a:ext>
              </a:extLst>
            </p:cNvPr>
            <p:cNvSpPr txBox="1"/>
            <p:nvPr/>
          </p:nvSpPr>
          <p:spPr>
            <a:xfrm>
              <a:off x="2822947" y="2687611"/>
              <a:ext cx="2222471" cy="2095827"/>
            </a:xfrm>
            <a:prstGeom prst="rect">
              <a:avLst/>
            </a:prstGeom>
            <a:noFill/>
          </p:spPr>
          <p:txBody>
            <a:bodyPr wrap="square">
              <a:spAutoFit/>
            </a:bodyPr>
            <a:lstStyle/>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Impatto dell'uso del digitale </a:t>
              </a:r>
            </a:p>
            <a:p>
              <a:pPr>
                <a:lnSpc>
                  <a:spcPts val="1212"/>
                </a:lnSpc>
                <a:tabLst>
                  <a:tab pos="170318"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sulla salute fisica</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Valutazione del rischio</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Ambiente di lavoro </a:t>
              </a:r>
            </a:p>
            <a:p>
              <a:pPr>
                <a:lnSpc>
                  <a:spcPts val="1212"/>
                </a:lnSpc>
                <a:tabLst>
                  <a:tab pos="170318"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&amp; ergonomia</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Attività fisica spontanea</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Attività fisica mirata</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Casi di studio</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7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Fonti ed esercizi</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8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Riassunto/ quiz</a:t>
              </a:r>
            </a:p>
          </p:txBody>
        </p:sp>
      </p:grpSp>
      <p:grpSp>
        <p:nvGrpSpPr>
          <p:cNvPr id="492" name="Group 491">
            <a:extLst>
              <a:ext uri="{FF2B5EF4-FFF2-40B4-BE49-F238E27FC236}">
                <a16:creationId xmlns:a16="http://schemas.microsoft.com/office/drawing/2014/main" id="{F4F92596-F69E-2275-CF80-43FDE958704C}"/>
              </a:ext>
            </a:extLst>
          </p:cNvPr>
          <p:cNvGrpSpPr/>
          <p:nvPr/>
        </p:nvGrpSpPr>
        <p:grpSpPr>
          <a:xfrm>
            <a:off x="510569" y="5455813"/>
            <a:ext cx="2323663" cy="2571793"/>
            <a:chOff x="2822948" y="2245062"/>
            <a:chExt cx="2339189" cy="2588976"/>
          </a:xfrm>
        </p:grpSpPr>
        <p:sp>
          <p:nvSpPr>
            <p:cNvPr id="493" name="Freeform 492">
              <a:extLst>
                <a:ext uri="{FF2B5EF4-FFF2-40B4-BE49-F238E27FC236}">
                  <a16:creationId xmlns:a16="http://schemas.microsoft.com/office/drawing/2014/main" id="{AAFA0C79-A57A-FB54-F5CE-460258884753}"/>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494" name="Graphic 2">
              <a:extLst>
                <a:ext uri="{FF2B5EF4-FFF2-40B4-BE49-F238E27FC236}">
                  <a16:creationId xmlns:a16="http://schemas.microsoft.com/office/drawing/2014/main" id="{2CBDF50B-49B3-193D-E4B6-CF15AA722E36}"/>
                </a:ext>
              </a:extLst>
            </p:cNvPr>
            <p:cNvGrpSpPr/>
            <p:nvPr/>
          </p:nvGrpSpPr>
          <p:grpSpPr>
            <a:xfrm>
              <a:off x="2939663" y="2246079"/>
              <a:ext cx="2222474" cy="2587959"/>
              <a:chOff x="327850" y="2230659"/>
              <a:chExt cx="2222474" cy="2587959"/>
            </a:xfrm>
          </p:grpSpPr>
          <p:grpSp>
            <p:nvGrpSpPr>
              <p:cNvPr id="496" name="Graphic 2">
                <a:extLst>
                  <a:ext uri="{FF2B5EF4-FFF2-40B4-BE49-F238E27FC236}">
                    <a16:creationId xmlns:a16="http://schemas.microsoft.com/office/drawing/2014/main" id="{9FF4E438-3025-FF18-8640-7345E6F85752}"/>
                  </a:ext>
                </a:extLst>
              </p:cNvPr>
              <p:cNvGrpSpPr/>
              <p:nvPr/>
            </p:nvGrpSpPr>
            <p:grpSpPr>
              <a:xfrm>
                <a:off x="327850" y="2727376"/>
                <a:ext cx="2222474" cy="2091242"/>
                <a:chOff x="327850" y="2727376"/>
                <a:chExt cx="2222474" cy="2091242"/>
              </a:xfrm>
            </p:grpSpPr>
            <p:sp>
              <p:nvSpPr>
                <p:cNvPr id="498" name="Freeform 497">
                  <a:extLst>
                    <a:ext uri="{FF2B5EF4-FFF2-40B4-BE49-F238E27FC236}">
                      <a16:creationId xmlns:a16="http://schemas.microsoft.com/office/drawing/2014/main" id="{40014C43-2C80-84AE-1C69-AFC9142BA140}"/>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499" name="TextBox 498">
                  <a:extLst>
                    <a:ext uri="{FF2B5EF4-FFF2-40B4-BE49-F238E27FC236}">
                      <a16:creationId xmlns:a16="http://schemas.microsoft.com/office/drawing/2014/main" id="{86E5C61E-3A75-B047-6ED3-678D5E2DD59B}"/>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500" name="TextBox 499">
                  <a:extLst>
                    <a:ext uri="{FF2B5EF4-FFF2-40B4-BE49-F238E27FC236}">
                      <a16:creationId xmlns:a16="http://schemas.microsoft.com/office/drawing/2014/main" id="{4618C99D-7E4E-785E-EC31-2DBB062B7836}"/>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501" name="TextBox 500">
                  <a:extLst>
                    <a:ext uri="{FF2B5EF4-FFF2-40B4-BE49-F238E27FC236}">
                      <a16:creationId xmlns:a16="http://schemas.microsoft.com/office/drawing/2014/main" id="{1E375125-B0CA-947F-271A-374C5751CCAD}"/>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497" name="TextBox 496">
                <a:extLst>
                  <a:ext uri="{FF2B5EF4-FFF2-40B4-BE49-F238E27FC236}">
                    <a16:creationId xmlns:a16="http://schemas.microsoft.com/office/drawing/2014/main" id="{7E026E13-FACC-05CD-59F2-7A56890CBADB}"/>
                  </a:ext>
                </a:extLst>
              </p:cNvPr>
              <p:cNvSpPr txBox="1"/>
              <p:nvPr/>
            </p:nvSpPr>
            <p:spPr>
              <a:xfrm>
                <a:off x="353966" y="2230659"/>
                <a:ext cx="989373" cy="307777"/>
              </a:xfrm>
              <a:prstGeom prst="rect">
                <a:avLst/>
              </a:prstGeom>
              <a:noFill/>
            </p:spPr>
            <p:txBody>
              <a:bodyPr wrap="none" rtlCol="0">
                <a:spAutoFit/>
              </a:bodyPr>
              <a:lstStyle/>
              <a:p>
                <a:pPr algn="l"/>
                <a:r>
                  <a:rPr lang="en-US" sz="1391" b="1" dirty="0">
                    <a:ln/>
                    <a:solidFill>
                      <a:srgbClr val="FFFFFF"/>
                    </a:solidFill>
                    <a:latin typeface="Calibri" panose="020F0502020204030204" pitchFamily="34" charset="0"/>
                    <a:cs typeface="Calibri" panose="020F0502020204030204" pitchFamily="34" charset="0"/>
                    <a:sym typeface="DINCondensed-Bold"/>
                    <a:rtl val="0"/>
                  </a:rPr>
                  <a:t>MODULO 4</a:t>
                </a:r>
              </a:p>
            </p:txBody>
          </p:sp>
        </p:grpSp>
        <p:sp>
          <p:nvSpPr>
            <p:cNvPr id="495" name="TextBox 494">
              <a:extLst>
                <a:ext uri="{FF2B5EF4-FFF2-40B4-BE49-F238E27FC236}">
                  <a16:creationId xmlns:a16="http://schemas.microsoft.com/office/drawing/2014/main" id="{FC743A0B-3E31-B631-D7CF-E40B9E670B50}"/>
                </a:ext>
              </a:extLst>
            </p:cNvPr>
            <p:cNvSpPr txBox="1"/>
            <p:nvPr/>
          </p:nvSpPr>
          <p:spPr>
            <a:xfrm>
              <a:off x="2822948" y="2687611"/>
              <a:ext cx="2100726" cy="1966729"/>
            </a:xfrm>
            <a:prstGeom prst="rect">
              <a:avLst/>
            </a:prstGeom>
            <a:noFill/>
          </p:spPr>
          <p:txBody>
            <a:bodyPr wrap="square">
              <a:spAutoFit/>
            </a:bodyPr>
            <a:lstStyle/>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Obiettivi di apprendimento</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Benessere mentale in </a:t>
              </a:r>
            </a:p>
            <a:p>
              <a:pPr>
                <a:lnSpc>
                  <a:spcPts val="1212"/>
                </a:lnSpc>
                <a:tabLst>
                  <a:tab pos="214475"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il luogo di lavoro</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Uno sguardo più approfondito sul digitale</a:t>
              </a:r>
            </a:p>
            <a:p>
              <a:pPr>
                <a:lnSpc>
                  <a:spcPts val="1212"/>
                </a:lnSpc>
                <a:tabLst>
                  <a:tab pos="214475"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sovraccarico e tecnostress</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Equilibrio vita-lavoro</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Protezione contro il</a:t>
              </a:r>
            </a:p>
            <a:p>
              <a:pPr>
                <a:lnSpc>
                  <a:spcPts val="1212"/>
                </a:lnSpc>
                <a:tabLst>
                  <a:tab pos="214475"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impatti negativi </a:t>
              </a:r>
            </a:p>
            <a:p>
              <a:pPr>
                <a:lnSpc>
                  <a:spcPts val="1212"/>
                </a:lnSpc>
                <a:tabLst>
                  <a:tab pos="214475"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della tecnologia</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Casi di studio ed esercitazioni</a:t>
              </a:r>
            </a:p>
          </p:txBody>
        </p:sp>
      </p:grpSp>
      <p:grpSp>
        <p:nvGrpSpPr>
          <p:cNvPr id="502" name="Group 501">
            <a:extLst>
              <a:ext uri="{FF2B5EF4-FFF2-40B4-BE49-F238E27FC236}">
                <a16:creationId xmlns:a16="http://schemas.microsoft.com/office/drawing/2014/main" id="{B6C6B619-6F64-96EA-191D-B37C9EC8892A}"/>
              </a:ext>
            </a:extLst>
          </p:cNvPr>
          <p:cNvGrpSpPr/>
          <p:nvPr/>
        </p:nvGrpSpPr>
        <p:grpSpPr>
          <a:xfrm>
            <a:off x="2736689" y="5455813"/>
            <a:ext cx="2323663" cy="2571792"/>
            <a:chOff x="2822948" y="2245062"/>
            <a:chExt cx="2339189" cy="2588976"/>
          </a:xfrm>
        </p:grpSpPr>
        <p:sp>
          <p:nvSpPr>
            <p:cNvPr id="503" name="Freeform 502">
              <a:extLst>
                <a:ext uri="{FF2B5EF4-FFF2-40B4-BE49-F238E27FC236}">
                  <a16:creationId xmlns:a16="http://schemas.microsoft.com/office/drawing/2014/main" id="{7BC87034-C858-FCFE-61F1-7E7F6D4FD917}"/>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504" name="Graphic 2">
              <a:extLst>
                <a:ext uri="{FF2B5EF4-FFF2-40B4-BE49-F238E27FC236}">
                  <a16:creationId xmlns:a16="http://schemas.microsoft.com/office/drawing/2014/main" id="{43E9B7A2-4AC4-51DC-8B7A-C5311A6B046D}"/>
                </a:ext>
              </a:extLst>
            </p:cNvPr>
            <p:cNvGrpSpPr/>
            <p:nvPr/>
          </p:nvGrpSpPr>
          <p:grpSpPr>
            <a:xfrm>
              <a:off x="2939663" y="2246079"/>
              <a:ext cx="2222474" cy="2587959"/>
              <a:chOff x="327850" y="2230659"/>
              <a:chExt cx="2222474" cy="2587959"/>
            </a:xfrm>
          </p:grpSpPr>
          <p:grpSp>
            <p:nvGrpSpPr>
              <p:cNvPr id="506" name="Graphic 2">
                <a:extLst>
                  <a:ext uri="{FF2B5EF4-FFF2-40B4-BE49-F238E27FC236}">
                    <a16:creationId xmlns:a16="http://schemas.microsoft.com/office/drawing/2014/main" id="{F086F729-0B2D-7913-88F8-58C64E98E40E}"/>
                  </a:ext>
                </a:extLst>
              </p:cNvPr>
              <p:cNvGrpSpPr/>
              <p:nvPr/>
            </p:nvGrpSpPr>
            <p:grpSpPr>
              <a:xfrm>
                <a:off x="327850" y="2727376"/>
                <a:ext cx="2222474" cy="2091242"/>
                <a:chOff x="327850" y="2727376"/>
                <a:chExt cx="2222474" cy="2091242"/>
              </a:xfrm>
            </p:grpSpPr>
            <p:sp>
              <p:nvSpPr>
                <p:cNvPr id="508" name="Freeform 507">
                  <a:extLst>
                    <a:ext uri="{FF2B5EF4-FFF2-40B4-BE49-F238E27FC236}">
                      <a16:creationId xmlns:a16="http://schemas.microsoft.com/office/drawing/2014/main" id="{EB1DAC2E-6E6B-40C4-9B86-F0996BE20C8D}"/>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509" name="TextBox 508">
                  <a:extLst>
                    <a:ext uri="{FF2B5EF4-FFF2-40B4-BE49-F238E27FC236}">
                      <a16:creationId xmlns:a16="http://schemas.microsoft.com/office/drawing/2014/main" id="{E16597B1-E9A2-6300-DF8C-1AAC0462F6E7}"/>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510" name="TextBox 509">
                  <a:extLst>
                    <a:ext uri="{FF2B5EF4-FFF2-40B4-BE49-F238E27FC236}">
                      <a16:creationId xmlns:a16="http://schemas.microsoft.com/office/drawing/2014/main" id="{D96D8EB9-721D-BA3E-463D-5B6B756B2160}"/>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511" name="TextBox 510">
                  <a:extLst>
                    <a:ext uri="{FF2B5EF4-FFF2-40B4-BE49-F238E27FC236}">
                      <a16:creationId xmlns:a16="http://schemas.microsoft.com/office/drawing/2014/main" id="{171932B5-3D8A-3BA3-C2F1-6D16277A8ACD}"/>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507" name="TextBox 506">
                <a:extLst>
                  <a:ext uri="{FF2B5EF4-FFF2-40B4-BE49-F238E27FC236}">
                    <a16:creationId xmlns:a16="http://schemas.microsoft.com/office/drawing/2014/main" id="{98F0E6BE-C15C-6652-648E-3645661432A3}"/>
                  </a:ext>
                </a:extLst>
              </p:cNvPr>
              <p:cNvSpPr txBox="1"/>
              <p:nvPr/>
            </p:nvSpPr>
            <p:spPr>
              <a:xfrm>
                <a:off x="353966" y="2230659"/>
                <a:ext cx="989373" cy="307777"/>
              </a:xfrm>
              <a:prstGeom prst="rect">
                <a:avLst/>
              </a:prstGeom>
              <a:noFill/>
            </p:spPr>
            <p:txBody>
              <a:bodyPr wrap="none" rtlCol="0">
                <a:spAutoFit/>
              </a:bodyPr>
              <a:lstStyle/>
              <a:p>
                <a:pPr algn="l"/>
                <a:r>
                  <a:rPr lang="en-US" sz="1391" b="1" dirty="0">
                    <a:ln/>
                    <a:solidFill>
                      <a:srgbClr val="FFFFFF"/>
                    </a:solidFill>
                    <a:latin typeface="Calibri" panose="020F0502020204030204" pitchFamily="34" charset="0"/>
                    <a:cs typeface="Calibri" panose="020F0502020204030204" pitchFamily="34" charset="0"/>
                    <a:sym typeface="DINCondensed-Bold"/>
                    <a:rtl val="0"/>
                  </a:rPr>
                  <a:t>MODULO 5</a:t>
                </a:r>
              </a:p>
            </p:txBody>
          </p:sp>
        </p:grpSp>
        <p:sp>
          <p:nvSpPr>
            <p:cNvPr id="505" name="TextBox 504">
              <a:extLst>
                <a:ext uri="{FF2B5EF4-FFF2-40B4-BE49-F238E27FC236}">
                  <a16:creationId xmlns:a16="http://schemas.microsoft.com/office/drawing/2014/main" id="{2BAE1826-7243-E2E9-3230-3E19F69742F1}"/>
                </a:ext>
              </a:extLst>
            </p:cNvPr>
            <p:cNvSpPr txBox="1"/>
            <p:nvPr/>
          </p:nvSpPr>
          <p:spPr>
            <a:xfrm>
              <a:off x="2822948" y="2687611"/>
              <a:ext cx="2100726" cy="1876362"/>
            </a:xfrm>
            <a:prstGeom prst="rect">
              <a:avLst/>
            </a:prstGeom>
            <a:noFill/>
          </p:spPr>
          <p:txBody>
            <a:bodyPr wrap="square">
              <a:spAutoFit/>
            </a:bodyPr>
            <a:lstStyle/>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Leadership digitale </a:t>
              </a:r>
            </a:p>
            <a:p>
              <a:pPr>
                <a:lnSpc>
                  <a:spcPts val="1212"/>
                </a:lnSpc>
                <a:tabLst>
                  <a:tab pos="214475"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Telelavoro</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Modellare il comportamento </a:t>
              </a:r>
            </a:p>
            <a:p>
              <a:pPr>
                <a:lnSpc>
                  <a:spcPts val="1212"/>
                </a:lnSpc>
                <a:tabLst>
                  <a:tab pos="214475"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e definizione delle aspettative</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Persone Focus</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Orientamento a lungo termine</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Competenza digitale</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Casi di studio e attività</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7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Quiz</a:t>
              </a:r>
            </a:p>
          </p:txBody>
        </p:sp>
      </p:grpSp>
      <p:pic>
        <p:nvPicPr>
          <p:cNvPr id="516" name="Picture 515">
            <a:extLst>
              <a:ext uri="{FF2B5EF4-FFF2-40B4-BE49-F238E27FC236}">
                <a16:creationId xmlns:a16="http://schemas.microsoft.com/office/drawing/2014/main" id="{D2383949-A581-2E96-B353-2F8431EB1B4F}"/>
              </a:ext>
            </a:extLst>
          </p:cNvPr>
          <p:cNvPicPr>
            <a:picLocks noChangeAspect="1"/>
          </p:cNvPicPr>
          <p:nvPr/>
        </p:nvPicPr>
        <p:blipFill>
          <a:blip r:embed="rId3"/>
          <a:stretch>
            <a:fillRect/>
          </a:stretch>
        </p:blipFill>
        <p:spPr>
          <a:xfrm>
            <a:off x="376094" y="9756645"/>
            <a:ext cx="1363471" cy="387513"/>
          </a:xfrm>
          <a:prstGeom prst="rect">
            <a:avLst/>
          </a:prstGeom>
        </p:spPr>
      </p:pic>
      <p:sp>
        <p:nvSpPr>
          <p:cNvPr id="517" name="TextBox 516">
            <a:extLst>
              <a:ext uri="{FF2B5EF4-FFF2-40B4-BE49-F238E27FC236}">
                <a16:creationId xmlns:a16="http://schemas.microsoft.com/office/drawing/2014/main" id="{2B424370-0CBE-7086-1631-95648776BEA9}"/>
              </a:ext>
            </a:extLst>
          </p:cNvPr>
          <p:cNvSpPr txBox="1"/>
          <p:nvPr/>
        </p:nvSpPr>
        <p:spPr>
          <a:xfrm>
            <a:off x="1759346" y="9736184"/>
            <a:ext cx="2193633" cy="398314"/>
          </a:xfrm>
          <a:prstGeom prst="rect">
            <a:avLst/>
          </a:prstGeom>
          <a:noFill/>
        </p:spPr>
        <p:txBody>
          <a:bodyPr wrap="square">
            <a:spAutoFit/>
          </a:bodyPr>
          <a:lstStyle/>
          <a:p>
            <a:pPr algn="just"/>
            <a:r>
              <a:rPr lang="en-US" sz="497" dirty="0">
                <a:solidFill>
                  <a:srgbClr val="59595B"/>
                </a:solidFill>
                <a:latin typeface="Calibri" panose="020F0502020204030204" pitchFamily="34" charset="0"/>
                <a:ea typeface="Calibri" panose="020F0502020204030204" pitchFamily="34" charset="0"/>
                <a:cs typeface="Calibri" panose="020F0502020204030204" pitchFamily="34" charset="0"/>
              </a:rPr>
              <a:t>Il sostegno della Commissione europea alla realizzazione di questa pubblicazione non costituisce un'approvazione dei contenuti, che riflettono esclusivamente le opinioni degli autori, e la Commissione non può essere ritenuta responsabile per l'uso che può essere fatto delle informazioni in essa contenute. </a:t>
            </a:r>
          </a:p>
        </p:txBody>
      </p:sp>
      <p:pic>
        <p:nvPicPr>
          <p:cNvPr id="518" name="Picture 517">
            <a:extLst>
              <a:ext uri="{FF2B5EF4-FFF2-40B4-BE49-F238E27FC236}">
                <a16:creationId xmlns:a16="http://schemas.microsoft.com/office/drawing/2014/main" id="{A5CB937E-D4D3-11E7-D91D-053786930091}"/>
              </a:ext>
            </a:extLst>
          </p:cNvPr>
          <p:cNvPicPr>
            <a:picLocks noChangeAspect="1"/>
          </p:cNvPicPr>
          <p:nvPr/>
        </p:nvPicPr>
        <p:blipFill>
          <a:blip r:embed="rId4"/>
          <a:stretch>
            <a:fillRect/>
          </a:stretch>
        </p:blipFill>
        <p:spPr>
          <a:xfrm>
            <a:off x="5672667" y="6801718"/>
            <a:ext cx="1401575" cy="1279930"/>
          </a:xfrm>
          <a:prstGeom prst="rect">
            <a:avLst/>
          </a:prstGeom>
        </p:spPr>
      </p:pic>
    </p:spTree>
    <p:extLst>
      <p:ext uri="{BB962C8B-B14F-4D97-AF65-F5344CB8AC3E}">
        <p14:creationId xmlns:p14="http://schemas.microsoft.com/office/powerpoint/2010/main" val="3881054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03</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a:xfrm>
            <a:off x="383722" y="746271"/>
            <a:ext cx="2635807" cy="954513"/>
          </a:xfrm>
        </p:spPr>
        <p:txBody>
          <a:bodyPr/>
          <a:lstStyle/>
          <a:p>
            <a:r>
              <a:rPr lang="en-US" dirty="0"/>
              <a:t>SEZIONE</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3634150" y="746271"/>
            <a:ext cx="3943454" cy="1516530"/>
          </a:xfrm>
        </p:spPr>
        <p:txBody>
          <a:bodyPr/>
          <a:lstStyle/>
          <a:p>
            <a:r>
              <a:rPr lang="en-US" dirty="0">
                <a:solidFill>
                  <a:schemeClr val="tx1"/>
                </a:solidFill>
              </a:rPr>
              <a:t>ISTRUZIONI GENERALI PER FORMATORI ED EDUCATORI</a:t>
            </a:r>
          </a:p>
        </p:txBody>
      </p:sp>
      <p:pic>
        <p:nvPicPr>
          <p:cNvPr id="4" name="Picture Placeholder 3">
            <a:extLst>
              <a:ext uri="{FF2B5EF4-FFF2-40B4-BE49-F238E27FC236}">
                <a16:creationId xmlns:a16="http://schemas.microsoft.com/office/drawing/2014/main" id="{E495A890-F828-6205-F0E9-D958EA707FB7}"/>
              </a:ext>
            </a:extLst>
          </p:cNvPr>
          <p:cNvPicPr>
            <a:picLocks noGrp="1" noChangeAspect="1"/>
          </p:cNvPicPr>
          <p:nvPr>
            <p:ph type="pic" sz="quarter" idx="16"/>
          </p:nvPr>
        </p:nvPicPr>
        <p:blipFill>
          <a:blip r:embed="rId2"/>
          <a:srcRect l="28251" r="28251"/>
          <a:stretch>
            <a:fillRect/>
          </a:stretch>
        </p:blipFill>
        <p:spPr>
          <a:prstGeom prst="rect">
            <a:avLst/>
          </a:prstGeom>
        </p:spPr>
      </p:pic>
    </p:spTree>
    <p:extLst>
      <p:ext uri="{BB962C8B-B14F-4D97-AF65-F5344CB8AC3E}">
        <p14:creationId xmlns:p14="http://schemas.microsoft.com/office/powerpoint/2010/main" val="2468029370"/>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824F3CC-31DE-4991-9795-4685593AF843}">
  <we:reference id="wa104379997" version="3.0.0.0" store="en-US" storeType="OMEX"/>
  <we:alternateReferences>
    <we:reference id="wa104379997" version="3.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2.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3.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Magazine layout</Template>
  <TotalTime>36889</TotalTime>
  <Words>5333</Words>
  <Application>Microsoft Office PowerPoint</Application>
  <PresentationFormat>Custom</PresentationFormat>
  <Paragraphs>457</Paragraphs>
  <Slides>22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Avenir-Black</vt:lpstr>
      <vt:lpstr>Avenir-Roman</vt:lpstr>
      <vt:lpstr>Calibri</vt:lpstr>
      <vt:lpstr>Montserrat</vt:lpstr>
      <vt:lpstr>Söhne</vt:lpstr>
      <vt:lpstr>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keywords>, docId:9CC620CB28C5AC859BE3FBCFEF8ED716</cp:keywords>
  <cp:lastModifiedBy>richard wynne</cp:lastModifiedBy>
  <cp:revision>393</cp:revision>
  <dcterms:created xsi:type="dcterms:W3CDTF">2021-06-15T11:45:52Z</dcterms:created>
  <dcterms:modified xsi:type="dcterms:W3CDTF">2024-03-26T13:40:55Z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