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680" r:id="rId5"/>
    <p:sldId id="681" r:id="rId6"/>
    <p:sldId id="668" r:id="rId7"/>
    <p:sldId id="682" r:id="rId8"/>
    <p:sldId id="689" r:id="rId9"/>
    <p:sldId id="707" r:id="rId10"/>
    <p:sldId id="710" r:id="rId11"/>
    <p:sldId id="687" r:id="rId12"/>
    <p:sldId id="696" r:id="rId13"/>
    <p:sldId id="711" r:id="rId14"/>
    <p:sldId id="688" r:id="rId15"/>
    <p:sldId id="716" r:id="rId16"/>
    <p:sldId id="717" r:id="rId17"/>
    <p:sldId id="697" r:id="rId18"/>
    <p:sldId id="713" r:id="rId19"/>
    <p:sldId id="4324" r:id="rId20"/>
    <p:sldId id="690" r:id="rId21"/>
    <p:sldId id="718" r:id="rId22"/>
    <p:sldId id="719" r:id="rId23"/>
    <p:sldId id="720" r:id="rId24"/>
    <p:sldId id="721" r:id="rId25"/>
    <p:sldId id="4335" r:id="rId26"/>
    <p:sldId id="691" r:id="rId27"/>
    <p:sldId id="4311" r:id="rId28"/>
    <p:sldId id="4310" r:id="rId29"/>
    <p:sldId id="4312" r:id="rId30"/>
    <p:sldId id="4313" r:id="rId31"/>
    <p:sldId id="678" r:id="rId32"/>
    <p:sldId id="4325" r:id="rId33"/>
    <p:sldId id="4330" r:id="rId34"/>
    <p:sldId id="4326" r:id="rId35"/>
    <p:sldId id="4331" r:id="rId36"/>
    <p:sldId id="4327" r:id="rId37"/>
    <p:sldId id="4318" r:id="rId38"/>
    <p:sldId id="4337" r:id="rId39"/>
    <p:sldId id="4338" r:id="rId40"/>
    <p:sldId id="4315" r:id="rId41"/>
    <p:sldId id="699" r:id="rId42"/>
    <p:sldId id="4336" r:id="rId43"/>
    <p:sldId id="4329" r:id="rId44"/>
    <p:sldId id="4332" r:id="rId45"/>
    <p:sldId id="4333" r:id="rId46"/>
    <p:sldId id="4334" r:id="rId47"/>
    <p:sldId id="677" r:id="rId4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9C38C-3C3D-5BB2-321A-0DD612CAF497}" name="Kacper Pajor" initials="KP" userId="b75f84a4fd4f38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15"/>
    <a:srgbClr val="F3B70C"/>
    <a:srgbClr val="942092"/>
    <a:srgbClr val="7654A2"/>
    <a:srgbClr val="7653A2"/>
    <a:srgbClr val="151D24"/>
    <a:srgbClr val="B79974"/>
    <a:srgbClr val="305C6F"/>
    <a:srgbClr val="7C946D"/>
    <a:srgbClr val="00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7"/>
    <p:restoredTop sz="94718"/>
  </p:normalViewPr>
  <p:slideViewPr>
    <p:cSldViewPr snapToGrid="0">
      <p:cViewPr varScale="1">
        <p:scale>
          <a:sx n="97" d="100"/>
          <a:sy n="97" d="100"/>
        </p:scale>
        <p:origin x="60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3/26/2024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DigiWorkWell</a:t>
            </a:r>
            <a:endParaRPr lang="en-US"/>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32A9257B-C466-7CEE-960A-BFF611371421}"/>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Follow our Journey</a:t>
            </a:r>
            <a:endParaRPr lang="en-US"/>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BF9AC6BA-4C5E-3E15-A022-650DD53E2BD4}"/>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DIGI WORK WELL</a:t>
            </a:r>
            <a:endParaRPr lang="en-US"/>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D023621B-A588-4C10-3DA9-9DC911F59F6B}"/>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A306BAFD-CD2F-30D9-3BB2-61998D396782}"/>
              </a:ext>
            </a:extLst>
          </p:cNvPr>
          <p:cNvPicPr>
            <a:picLocks noChangeAspect="1"/>
          </p:cNvPicPr>
          <p:nvPr userDrawn="1"/>
        </p:nvPicPr>
        <p:blipFill>
          <a:blip r:embed="rId2"/>
          <a:stretch>
            <a:fillRect/>
          </a:stretch>
        </p:blipFill>
        <p:spPr>
          <a:xfrm>
            <a:off x="9174842"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377E77DB-0D7F-5D04-3E9A-41BC2CEDE47D}"/>
              </a:ext>
            </a:extLst>
          </p:cNvPr>
          <p:cNvPicPr>
            <a:picLocks noChangeAspect="1"/>
          </p:cNvPicPr>
          <p:nvPr userDrawn="1"/>
        </p:nvPicPr>
        <p:blipFill>
          <a:blip r:embed="rId2"/>
          <a:stretch>
            <a:fillRect/>
          </a:stretch>
        </p:blipFill>
        <p:spPr>
          <a:xfrm>
            <a:off x="9294111" y="5714048"/>
            <a:ext cx="2505116" cy="525561"/>
          </a:xfrm>
          <a:prstGeom prst="rect">
            <a:avLst/>
          </a:prstGeom>
        </p:spPr>
      </p:pic>
      <p:pic>
        <p:nvPicPr>
          <p:cNvPr id="4" name="Obraz 3" descr="Downloads - Creative Commons">
            <a:extLst>
              <a:ext uri="{FF2B5EF4-FFF2-40B4-BE49-F238E27FC236}">
                <a16:creationId xmlns:a16="http://schemas.microsoft.com/office/drawing/2014/main" id="{75073775-8442-2BAF-5DF5-8CB956B8B5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a:t>01</a:t>
            </a:r>
            <a:endParaRPr lang="en-US"/>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a:t>SECTION</a:t>
            </a:r>
            <a:endParaRPr lang="en-US"/>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a:t>TITLE</a:t>
            </a:r>
            <a:endParaRPr lang="en-US"/>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Per%20valutare%20potenziali%20problemi%20nella%20tua%20postazione%20di%20lavoro,%20puoi%20utilizzare%20la%20lista%20di%20controllo%20della%20postazione%20di%20lavoro%20DSE%20preparata%20dal%20British%20Health%20and%20Safety%20Executive." TargetMode="External"/><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spirowaniruchem.pl/breathing-pattern-assessment-sheet.pdf"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cuckoo.fi/en" TargetMode="Externa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1i4CXS5M-e0" TargetMode="External"/><Relationship Id="rId2" Type="http://schemas.openxmlformats.org/officeDocument/2006/relationships/hyperlink" Target="https://youtu.be/x3ggEl6pzUk" TargetMode="Externa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hyperlink" Target="https://youtu.be/xw8g7lLnJx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hubermanlab.com/" TargetMode="External"/><Relationship Id="rId3" Type="http://schemas.openxmlformats.org/officeDocument/2006/relationships/hyperlink" Target="https://www.instagram.com/inspirowaniruchem/" TargetMode="External"/><Relationship Id="rId7" Type="http://schemas.openxmlformats.org/officeDocument/2006/relationships/hyperlink" Target="https://www.youtube.com/@MayoClinic" TargetMode="External"/><Relationship Id="rId2" Type="http://schemas.openxmlformats.org/officeDocument/2006/relationships/hyperlink" Target="https://www.facebook.com/inspirowaniruchem" TargetMode="External"/><Relationship Id="rId1" Type="http://schemas.openxmlformats.org/officeDocument/2006/relationships/slideLayout" Target="../slideLayouts/slideLayout12.xml"/><Relationship Id="rId6" Type="http://schemas.openxmlformats.org/officeDocument/2006/relationships/hyperlink" Target="https://iris.who.int/bitstream/handle/10665/336656/9789240015128-eng.pdf?sequence=1" TargetMode="External"/><Relationship Id="rId11" Type="http://schemas.openxmlformats.org/officeDocument/2006/relationships/image" Target="../media/image45.jpeg"/><Relationship Id="rId5" Type="http://schemas.openxmlformats.org/officeDocument/2006/relationships/hyperlink" Target="https://www.hse.gov.uk/" TargetMode="External"/><Relationship Id="rId10" Type="http://schemas.openxmlformats.org/officeDocument/2006/relationships/hyperlink" Target="https://www.youtube.com/@ZHealthPerformance" TargetMode="External"/><Relationship Id="rId4" Type="http://schemas.openxmlformats.org/officeDocument/2006/relationships/hyperlink" Target="https://inspirowaniruchem.pl/" TargetMode="External"/><Relationship Id="rId9" Type="http://schemas.openxmlformats.org/officeDocument/2006/relationships/hyperlink" Target="https://www.youtube.com/@ThePrehabGuy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dirty="0"/>
              <a:t>Salute </a:t>
            </a:r>
            <a:r>
              <a:rPr lang="en-IE" dirty="0" err="1"/>
              <a:t>fisica</a:t>
            </a:r>
            <a:r>
              <a:rPr lang="en-IE" dirty="0"/>
              <a:t> </a:t>
            </a:r>
            <a:r>
              <a:rPr lang="en-IE" dirty="0" err="1"/>
              <a:t>digitale</a:t>
            </a:r>
            <a:endParaRPr lang="en-IE" sz="40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Modulo 3</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a:t>www.</a:t>
            </a:r>
            <a:r>
              <a:rPr lang="en-US" b="1"/>
              <a:t>digiworkwell</a:t>
            </a:r>
            <a:r>
              <a:rPr lang="en-US"/>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278165" y="401164"/>
            <a:ext cx="6521755" cy="842867"/>
          </a:xfrm>
        </p:spPr>
        <p:txBody>
          <a:bodyPr lIns="91440" tIns="45720" rIns="91440" bIns="45720" anchor="ctr">
            <a:noAutofit/>
          </a:bodyPr>
          <a:lstStyle/>
          <a:p>
            <a:r>
              <a:rPr lang="it-IT" sz="2800" dirty="0">
                <a:latin typeface="Calibri"/>
                <a:ea typeface="Calibri"/>
                <a:cs typeface="Calibri"/>
              </a:rPr>
              <a:t>Scheda di valutazione dello stile di vita individuale</a:t>
            </a:r>
            <a:endParaRPr lang="en-US" sz="28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278165" y="1960838"/>
            <a:ext cx="6393960" cy="2936323"/>
          </a:xfrm>
        </p:spPr>
        <p:txBody>
          <a:bodyPr lIns="91440" tIns="45720" rIns="91440" bIns="45720" numCol="1" spcCol="288000" anchor="t">
            <a:noAutofit/>
          </a:bodyPr>
          <a:lstStyle/>
          <a:p>
            <a:pPr algn="just"/>
            <a:r>
              <a:rPr lang="it-IT" sz="2000" dirty="0">
                <a:solidFill>
                  <a:srgbClr val="00B050"/>
                </a:solidFill>
                <a:latin typeface="Calibri"/>
                <a:ea typeface="Calibri"/>
                <a:cs typeface="Calibri"/>
              </a:rPr>
              <a:t>0-1 x SI: sei sulla strada giusta. Abbi cura di mantenere le tue sane abitudini.</a:t>
            </a:r>
          </a:p>
          <a:p>
            <a:pPr algn="just"/>
            <a:r>
              <a:rPr lang="it-IT" sz="2000" dirty="0">
                <a:solidFill>
                  <a:srgbClr val="FFC000"/>
                </a:solidFill>
                <a:latin typeface="Calibri"/>
                <a:ea typeface="Calibri"/>
                <a:cs typeface="Calibri"/>
              </a:rPr>
              <a:t>2-3 x SÌ: alcuni problemi del tuo stile di vita necessitano di miglioramenti. Piccoli cambiamenti possono portare miglioramenti significativi alla tua salute.</a:t>
            </a:r>
          </a:p>
          <a:p>
            <a:pPr algn="just"/>
            <a:r>
              <a:rPr lang="it-IT" sz="2000" dirty="0">
                <a:solidFill>
                  <a:srgbClr val="00B050"/>
                </a:solidFill>
                <a:latin typeface="Calibri"/>
                <a:ea typeface="Calibri"/>
                <a:cs typeface="Calibri"/>
              </a:rPr>
              <a:t>4+ SÌ: </a:t>
            </a:r>
            <a:r>
              <a:rPr lang="it-IT" sz="2000" dirty="0">
                <a:solidFill>
                  <a:srgbClr val="FF0000"/>
                </a:solidFill>
                <a:latin typeface="Calibri"/>
                <a:ea typeface="Calibri"/>
                <a:cs typeface="Calibri"/>
              </a:rPr>
              <a:t>hai bisogno di un cambiamento radicale nelle tue abitudini di salute. La loro attuazione ridurrà significativamente il rischio di malattie legate allo stile di vita e di morte prematura. Se ritieni di non poterli gestire da solo, consulta uno specialista.</a:t>
            </a:r>
            <a:endParaRPr lang="en-US" sz="2000" dirty="0">
              <a:solidFill>
                <a:srgbClr val="FF0000"/>
              </a:solidFill>
              <a:ea typeface="Calibri"/>
            </a:endParaRPr>
          </a:p>
          <a:p>
            <a:endParaRPr lang="en-US" sz="1200" dirty="0">
              <a:ea typeface="Calibri"/>
            </a:endParaRPr>
          </a:p>
          <a:p>
            <a:endParaRPr lang="en-US" sz="1200" dirty="0">
              <a:ea typeface="Calibri"/>
            </a:endParaRPr>
          </a:p>
          <a:p>
            <a:endParaRPr lang="en-US" sz="1200" dirty="0">
              <a:ea typeface="Calibri"/>
            </a:endParaRPr>
          </a:p>
          <a:p>
            <a:r>
              <a:rPr lang="it-IT" sz="1200" dirty="0">
                <a:ea typeface="Calibri"/>
              </a:rPr>
              <a:t>La scheda è stata preparata sulla base di materiali e pubblicazioni dell'OMS, NIH, HSE:</a:t>
            </a:r>
          </a:p>
          <a:p>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Ding, D., Gebel, K.,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Phongsavan</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P., Bauman, A. E., &amp; Merom, D. (2014). Driving: a road to unhealthy lifestyles and poor health outcomes.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one, 9(6), e94602. </a:t>
            </a:r>
            <a:br>
              <a:rPr lang="en-US" sz="12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Park, J. H., Moon, J. H., Kim, H. J., Kong, M. H., &amp; Oh, Y. H. (2020). Sedentary Lifestyle: Overview of Updated Evidence of Potential Health Risks. Korean journal of family medicine, 41(6), 365–373.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a typeface="Calibri"/>
            </a:endParaRPr>
          </a:p>
          <a:p>
            <a:endParaRPr lang="en-US" sz="2000" dirty="0">
              <a:ea typeface="Calibri"/>
            </a:endParaRPr>
          </a:p>
        </p:txBody>
      </p:sp>
    </p:spTree>
    <p:extLst>
      <p:ext uri="{BB962C8B-B14F-4D97-AF65-F5344CB8AC3E}">
        <p14:creationId xmlns:p14="http://schemas.microsoft.com/office/powerpoint/2010/main" val="395758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lIns="91440" tIns="45720" rIns="91440" bIns="45720" anchor="t">
            <a:noAutofit/>
          </a:bodyPr>
          <a:lstStyle/>
          <a:p>
            <a:r>
              <a:rPr lang="it-IT" b="1" dirty="0">
                <a:latin typeface="Calibri"/>
                <a:ea typeface="Calibri"/>
                <a:cs typeface="Calibri"/>
              </a:rPr>
              <a:t>Ambiente di lavoro ed ergonomia</a:t>
            </a:r>
            <a:endParaRPr lang="pl-PL" b="1" dirty="0">
              <a:ea typeface="Calibri"/>
            </a:endParaRP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Kobieta z różowym turtleneck">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996937"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lIns="91440" tIns="45720" rIns="91440" bIns="45720" anchor="ctr">
            <a:noAutofit/>
          </a:bodyPr>
          <a:lstStyle/>
          <a:p>
            <a:r>
              <a:rPr lang="en-US" sz="3200" dirty="0">
                <a:latin typeface="Calibri"/>
                <a:ea typeface="Open Sans"/>
                <a:cs typeface="Calibri"/>
              </a:rPr>
              <a:t>Primo: </a:t>
            </a:r>
            <a:r>
              <a:rPr lang="en-US" sz="3200" dirty="0" err="1">
                <a:latin typeface="Calibri"/>
                <a:ea typeface="Open Sans"/>
                <a:cs typeface="Calibri"/>
              </a:rPr>
              <a:t>abitudini</a:t>
            </a:r>
            <a:r>
              <a:rPr lang="en-US" sz="3200" dirty="0">
                <a:latin typeface="Calibri"/>
                <a:ea typeface="Open Sans"/>
                <a:cs typeface="Calibri"/>
              </a:rPr>
              <a:t> sane</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32421" y="1235887"/>
            <a:ext cx="5744838" cy="4813657"/>
          </a:xfrm>
        </p:spPr>
        <p:txBody>
          <a:bodyPr lIns="91440" tIns="45720" rIns="91440" bIns="45720" numCol="1" spcCol="288000" anchor="t">
            <a:noAutofit/>
          </a:bodyPr>
          <a:lstStyle/>
          <a:p>
            <a:pPr marL="285750" indent="-285750" algn="just">
              <a:buSzPct val="95000"/>
              <a:buFont typeface="Czcionka systemowa (Regular)"/>
              <a:buChar char="►"/>
            </a:pPr>
            <a:r>
              <a:rPr lang="it-IT" sz="1600" dirty="0">
                <a:latin typeface="Calibri"/>
                <a:ea typeface="Calibri"/>
                <a:cs typeface="Calibri"/>
              </a:rPr>
              <a:t>Assicurati di fare pause frequenti, non meno di una volta all'ora. Alzati dalla scrivania, muoviti ed esegui gli esercizi che imparerai più avanti nel corso: più spesso, meglio è.</a:t>
            </a:r>
            <a:endParaRPr lang="en-US" sz="1600" dirty="0">
              <a:latin typeface="Calibri"/>
              <a:ea typeface="Calibri"/>
              <a:cs typeface="Calibri"/>
            </a:endParaRPr>
          </a:p>
          <a:p>
            <a:pPr marL="285750" indent="-285750" algn="just">
              <a:buSzPct val="95000"/>
              <a:buFont typeface="Czcionka systemowa (Regular)"/>
              <a:buChar char="►"/>
            </a:pPr>
            <a:endParaRPr lang="en-US" sz="1600" dirty="0">
              <a:latin typeface="Calibri"/>
              <a:ea typeface="Calibri"/>
              <a:cs typeface="Calibri"/>
            </a:endParaRPr>
          </a:p>
          <a:p>
            <a:pPr algn="just">
              <a:buSzPct val="95000"/>
            </a:pPr>
            <a:r>
              <a:rPr lang="en-US" sz="1600" dirty="0">
                <a:latin typeface="Calibri"/>
                <a:ea typeface="Calibri"/>
                <a:cs typeface="Calibri"/>
              </a:rPr>
              <a:t>  </a:t>
            </a:r>
          </a:p>
          <a:p>
            <a:pPr algn="just">
              <a:buSzPct val="95000"/>
            </a:pPr>
            <a:endParaRPr lang="pl-PL" sz="1600" dirty="0"/>
          </a:p>
          <a:p>
            <a:pPr marL="285750" indent="-285750" algn="just">
              <a:buSzPct val="95000"/>
              <a:buFont typeface="Czcionka systemowa (Regular)"/>
              <a:buChar char="►"/>
            </a:pPr>
            <a:r>
              <a:rPr lang="it-IT" sz="1600" dirty="0">
                <a:latin typeface="Calibri"/>
                <a:ea typeface="Calibri"/>
                <a:cs typeface="Calibri"/>
              </a:rPr>
              <a:t>Metti in movimento i muscoli responsabili dell'accomodamento oculare: durante le pause dal lavoro, guarda fuori dalla finestra in lontananza, esponiti per un po' alla luce naturale. Anche un delicato massaggio oculare può dare sollievo ai tuoi occhi (puoi trovare le istruzioni per un automassaggio oculare sicuro qui). È anche una buona idea sbattere le palpebre un po' durante le pause.</a:t>
            </a:r>
            <a:endParaRPr lang="en-US" sz="1600" dirty="0">
              <a:latin typeface="Calibri"/>
              <a:cs typeface="Calibri"/>
            </a:endParaRPr>
          </a:p>
          <a:p>
            <a:pPr marL="285750" indent="-285750" algn="just">
              <a:buSzPct val="95000"/>
              <a:buFont typeface="Czcionka systemowa (Regular)"/>
              <a:buChar char="►"/>
            </a:pPr>
            <a:endParaRPr lang="en-US" sz="1600" dirty="0">
              <a:latin typeface="Calibri"/>
              <a:cs typeface="Calibri"/>
            </a:endParaRPr>
          </a:p>
          <a:p>
            <a:pPr marL="285750" indent="-285750" algn="just">
              <a:buSzPct val="95000"/>
              <a:buFont typeface="Czcionka systemowa (Regular)"/>
              <a:buChar char="►"/>
            </a:pPr>
            <a:endParaRPr lang="en-US" sz="1600" dirty="0"/>
          </a:p>
          <a:p>
            <a:pPr marL="285750" indent="-285750" algn="just">
              <a:buSzPct val="95000"/>
              <a:buFont typeface="Czcionka systemowa (Regular)"/>
              <a:buChar char="►"/>
            </a:pPr>
            <a:r>
              <a:rPr lang="it-IT" sz="1600" dirty="0">
                <a:latin typeface="Calibri"/>
                <a:ea typeface="Calibri"/>
                <a:cs typeface="Calibri"/>
              </a:rPr>
              <a:t>Se stai attraversando un periodo particolarmente stressante al lavoro, impegnati a eseguire regolarmente brevi esercizi che non solo ti aiuteranno a ridurre lo stress che provi, ma anche a eliminare la tensione dal tuo corpo. Brevi esercizi di respirazione, che imparerai più avanti in questo corso, saranno un'ottima idea.</a:t>
            </a:r>
            <a:endParaRPr lang="en-US" sz="2400" b="1" dirty="0"/>
          </a:p>
        </p:txBody>
      </p:sp>
      <p:sp>
        <p:nvSpPr>
          <p:cNvPr id="4" name="Prostokąt 3">
            <a:extLst>
              <a:ext uri="{FF2B5EF4-FFF2-40B4-BE49-F238E27FC236}">
                <a16:creationId xmlns:a16="http://schemas.microsoft.com/office/drawing/2014/main" id="{E210781F-1895-0933-BAC1-2EE353C7C06A}"/>
              </a:ext>
            </a:extLst>
          </p:cNvPr>
          <p:cNvSpPr/>
          <p:nvPr/>
        </p:nvSpPr>
        <p:spPr>
          <a:xfrm>
            <a:off x="6678341" y="2013325"/>
            <a:ext cx="5198918" cy="716975"/>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latin typeface="Calibri"/>
                <a:ea typeface="Calibri"/>
                <a:cs typeface="Calibri"/>
              </a:rPr>
              <a:t>CONSIGLIO: Assicurati di fare pause frequenti, non meno di una volta all'ora. Alzati dalla scrivania, muoviti ed esegui gli esercizi che imparerai più avanti nel corso: più spesso, meglio è.</a:t>
            </a:r>
            <a:endParaRPr lang="en-US" sz="1400" dirty="0"/>
          </a:p>
        </p:txBody>
      </p:sp>
      <p:sp>
        <p:nvSpPr>
          <p:cNvPr id="6" name="Prostokąt 5">
            <a:extLst>
              <a:ext uri="{FF2B5EF4-FFF2-40B4-BE49-F238E27FC236}">
                <a16:creationId xmlns:a16="http://schemas.microsoft.com/office/drawing/2014/main" id="{8AA88915-F97D-82AE-EE8D-3DB62FECE4F0}"/>
              </a:ext>
            </a:extLst>
          </p:cNvPr>
          <p:cNvSpPr/>
          <p:nvPr/>
        </p:nvSpPr>
        <p:spPr>
          <a:xfrm>
            <a:off x="6678341" y="4435944"/>
            <a:ext cx="5198918" cy="523010"/>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1400" b="1" dirty="0">
                <a:latin typeface="Calibri"/>
                <a:ea typeface="Calibri"/>
                <a:cs typeface="Calibri"/>
              </a:rPr>
              <a:t>CONSIGLIO: segui la regola 20-20-20: guarda a 20 piedi di distanza (6 metri) per 20 secondi ogni 20 minuti.</a:t>
            </a:r>
            <a:endParaRPr lang="en-US" sz="1400" dirty="0"/>
          </a:p>
        </p:txBody>
      </p:sp>
    </p:spTree>
    <p:extLst>
      <p:ext uri="{BB962C8B-B14F-4D97-AF65-F5344CB8AC3E}">
        <p14:creationId xmlns:p14="http://schemas.microsoft.com/office/powerpoint/2010/main" val="130181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302972"/>
            <a:ext cx="6906732" cy="842867"/>
          </a:xfrm>
        </p:spPr>
        <p:txBody>
          <a:bodyPr lIns="91440" tIns="45720" rIns="91440" bIns="45720" anchor="ctr">
            <a:noAutofit/>
          </a:bodyPr>
          <a:lstStyle/>
          <a:p>
            <a:r>
              <a:rPr lang="it-IT" sz="3200" dirty="0">
                <a:latin typeface="Calibri"/>
                <a:ea typeface="Open Sans"/>
                <a:cs typeface="Calibri"/>
              </a:rPr>
              <a:t>Secondo: postazione di lavoro adeguata</a:t>
            </a:r>
            <a:endParaRPr lang="en-IE"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238617"/>
            <a:ext cx="6117632" cy="4963648"/>
          </a:xfrm>
        </p:spPr>
        <p:txBody>
          <a:bodyPr lIns="91440" tIns="45720" rIns="91440" bIns="45720" numCol="1" spcCol="288000" anchor="t">
            <a:noAutofit/>
          </a:bodyPr>
          <a:lstStyle/>
          <a:p>
            <a:pPr marL="285750" indent="-285750" algn="just">
              <a:spcAft>
                <a:spcPts val="600"/>
              </a:spcAft>
              <a:buSzPct val="95000"/>
              <a:buFont typeface="Czcionka systemowa (Regular)"/>
              <a:buChar char="►"/>
            </a:pPr>
            <a:r>
              <a:rPr lang="it-IT" sz="1700" dirty="0">
                <a:solidFill>
                  <a:srgbClr val="374151"/>
                </a:solidFill>
                <a:latin typeface="Calibri"/>
                <a:ea typeface="Calibri"/>
                <a:cs typeface="Calibri"/>
              </a:rPr>
              <a:t>La scrivania sulla quale lavori dovrebbe offrire spazio sufficiente per posizionare comodamente i documenti e le apparecchiature informatiche necessarie per il lavoro. La scrivania non dovrebbe riflettere la luce.</a:t>
            </a:r>
          </a:p>
          <a:p>
            <a:pPr marL="285750" indent="-285750" algn="just">
              <a:spcAft>
                <a:spcPts val="600"/>
              </a:spcAft>
              <a:buSzPct val="95000"/>
              <a:buFont typeface="Czcionka systemowa (Regular)"/>
              <a:buChar char="►"/>
            </a:pPr>
            <a:r>
              <a:rPr lang="it-IT" sz="1700" dirty="0">
                <a:solidFill>
                  <a:srgbClr val="374151"/>
                </a:solidFill>
                <a:latin typeface="Calibri"/>
                <a:ea typeface="Calibri"/>
                <a:cs typeface="Calibri"/>
              </a:rPr>
              <a:t>Assicurati che ci sia spazio tra la tastiera e il bordo della scrivania per gli avambracci. Posiziona la tastiera di fronte a te.</a:t>
            </a:r>
          </a:p>
          <a:p>
            <a:pPr marL="285750" indent="-285750" algn="just">
              <a:spcAft>
                <a:spcPts val="600"/>
              </a:spcAft>
              <a:buSzPct val="95000"/>
              <a:buFont typeface="Czcionka systemowa (Regular)"/>
              <a:buChar char="►"/>
            </a:pPr>
            <a:r>
              <a:rPr lang="it-IT" sz="1700" dirty="0">
                <a:solidFill>
                  <a:srgbClr val="374151"/>
                </a:solidFill>
                <a:latin typeface="Calibri"/>
                <a:ea typeface="Calibri"/>
                <a:cs typeface="Calibri"/>
              </a:rPr>
              <a:t>Prestare attenzione alla quantità di spazio adeguata per utilizzare il mouse. Inizialmente, il mouse dovrebbe essere in linea con il gomito.</a:t>
            </a:r>
          </a:p>
          <a:p>
            <a:pPr marL="285750" indent="-285750" algn="just">
              <a:spcAft>
                <a:spcPts val="600"/>
              </a:spcAft>
              <a:buSzPct val="95000"/>
              <a:buFont typeface="Czcionka systemowa (Regular)"/>
              <a:buChar char="►"/>
            </a:pPr>
            <a:r>
              <a:rPr lang="it-IT" sz="1700" dirty="0">
                <a:solidFill>
                  <a:srgbClr val="374151"/>
                </a:solidFill>
                <a:latin typeface="Calibri"/>
                <a:ea typeface="Calibri"/>
                <a:cs typeface="Calibri"/>
              </a:rPr>
              <a:t>Il monitor deve essere posizionato di fronte a voi, in modo che il bordo superiore sia all'altezza degli occhi. Se utilizzi un computer portatile, considera l'utilizzo di un monitor esterno oppure imposta il monitor del portatile a un'altezza adeguata e utilizza una tastiera e un mouse esterni per azionarlo.</a:t>
            </a:r>
          </a:p>
          <a:p>
            <a:pPr marL="285750" indent="-285750" algn="just">
              <a:spcAft>
                <a:spcPts val="600"/>
              </a:spcAft>
              <a:buSzPct val="95000"/>
              <a:buFont typeface="Czcionka systemowa (Regular)"/>
              <a:buChar char="►"/>
            </a:pPr>
            <a:r>
              <a:rPr lang="it-IT" sz="1700" dirty="0">
                <a:solidFill>
                  <a:srgbClr val="374151"/>
                </a:solidFill>
                <a:latin typeface="Calibri"/>
                <a:ea typeface="Calibri"/>
                <a:cs typeface="Calibri"/>
              </a:rPr>
              <a:t>Prestare attenzione ad un'illuminazione adeguata, che consenta di lavorare comodamente (vedere bene documenti e tastiera). Le fonti luminose non dovrebbero essere puntate direttamente verso la tua visione, né dovrebbero causare riflessi sullo schermo</a:t>
            </a:r>
            <a:r>
              <a:rPr lang="it-IT" sz="1800" dirty="0">
                <a:solidFill>
                  <a:srgbClr val="374151"/>
                </a:solidFill>
                <a:latin typeface="Calibri"/>
                <a:ea typeface="Calibri"/>
                <a:cs typeface="Calibri"/>
              </a:rPr>
              <a:t>.</a:t>
            </a:r>
            <a:endParaRPr lang="en-IE" sz="1800" dirty="0">
              <a:latin typeface="Calibri"/>
              <a:ea typeface="Calibri"/>
              <a:cs typeface="Calibri"/>
            </a:endParaRPr>
          </a:p>
        </p:txBody>
      </p:sp>
    </p:spTree>
    <p:extLst>
      <p:ext uri="{BB962C8B-B14F-4D97-AF65-F5344CB8AC3E}">
        <p14:creationId xmlns:p14="http://schemas.microsoft.com/office/powerpoint/2010/main" val="130027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E48DB0-05F7-7FF8-D4DE-1598519D1E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606" y="10"/>
            <a:ext cx="4993772" cy="6857990"/>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80404" y="317364"/>
            <a:ext cx="6776598" cy="842867"/>
          </a:xfrm>
        </p:spPr>
        <p:txBody>
          <a:bodyPr lIns="91440" tIns="45720" rIns="91440" bIns="45720" anchor="ctr">
            <a:normAutofit/>
          </a:bodyPr>
          <a:lstStyle/>
          <a:p>
            <a:r>
              <a:rPr lang="en-US" dirty="0" err="1">
                <a:latin typeface="Calibri"/>
                <a:ea typeface="Calibri"/>
                <a:cs typeface="Calibri"/>
              </a:rPr>
              <a:t>Terzo</a:t>
            </a:r>
            <a:r>
              <a:rPr lang="en-US" dirty="0">
                <a:latin typeface="Calibri"/>
                <a:ea typeface="Calibri"/>
                <a:cs typeface="Calibri"/>
              </a:rPr>
              <a:t>: </a:t>
            </a:r>
            <a:r>
              <a:rPr lang="en-US" dirty="0" err="1">
                <a:latin typeface="Calibri"/>
                <a:ea typeface="Calibri"/>
                <a:cs typeface="Calibri"/>
              </a:rPr>
              <a:t>siediti</a:t>
            </a:r>
            <a:r>
              <a:rPr lang="en-US" dirty="0">
                <a:latin typeface="Calibri"/>
                <a:ea typeface="Calibri"/>
                <a:cs typeface="Calibri"/>
              </a:rPr>
              <a:t> bene</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477585"/>
            <a:ext cx="5787701" cy="4406049"/>
          </a:xfrm>
        </p:spPr>
        <p:txBody>
          <a:bodyPr lIns="91440" tIns="45720" rIns="91440" bIns="45720" numCol="1" spcCol="288000" anchor="t">
            <a:noAutofit/>
          </a:bodyPr>
          <a:lstStyle/>
          <a:p>
            <a:pPr marL="342900" indent="-342900" algn="just">
              <a:spcAft>
                <a:spcPts val="600"/>
              </a:spcAft>
              <a:buSzPct val="95000"/>
              <a:buFont typeface="Czcionka systemowa (Regular)"/>
              <a:buChar char="►"/>
            </a:pPr>
            <a:r>
              <a:rPr lang="it-IT" sz="1700" dirty="0">
                <a:latin typeface="Calibri"/>
                <a:ea typeface="Calibri"/>
                <a:cs typeface="Calibri"/>
              </a:rPr>
              <a:t>Le tue spalle dovrebbero essere rilassate. Se avverti tensione nella zona del collo, probabilmente la tua scrivania è troppo alta.</a:t>
            </a:r>
          </a:p>
          <a:p>
            <a:pPr marL="342900" indent="-342900" algn="just">
              <a:spcAft>
                <a:spcPts val="600"/>
              </a:spcAft>
              <a:buSzPct val="95000"/>
              <a:buFont typeface="Czcionka systemowa (Regular)"/>
              <a:buChar char="►"/>
            </a:pPr>
            <a:r>
              <a:rPr lang="it-IT" sz="1700" dirty="0">
                <a:latin typeface="Calibri"/>
                <a:ea typeface="Calibri"/>
                <a:cs typeface="Calibri"/>
              </a:rPr>
              <a:t>La scrivania dell'ufficio dovrebbe essere posizionata in modo che la tastiera sia leggermente sotto i gomiti.</a:t>
            </a:r>
          </a:p>
          <a:p>
            <a:pPr marL="342900" indent="-342900" algn="just">
              <a:spcAft>
                <a:spcPts val="600"/>
              </a:spcAft>
              <a:buSzPct val="95000"/>
              <a:buFont typeface="Czcionka systemowa (Regular)"/>
              <a:buChar char="►"/>
            </a:pPr>
            <a:r>
              <a:rPr lang="it-IT" sz="1700" dirty="0">
                <a:latin typeface="Calibri"/>
                <a:ea typeface="Calibri"/>
                <a:cs typeface="Calibri"/>
              </a:rPr>
              <a:t>Se la tua sedia è dotata di braccioli, dovresti essere in grado di appoggiarvi comodamente i gomiti mentre lavori alla scrivania.</a:t>
            </a:r>
          </a:p>
          <a:p>
            <a:pPr marL="342900" indent="-342900" algn="just">
              <a:spcAft>
                <a:spcPts val="600"/>
              </a:spcAft>
              <a:buSzPct val="95000"/>
              <a:buFont typeface="Czcionka systemowa (Regular)"/>
              <a:buChar char="►"/>
            </a:pPr>
            <a:r>
              <a:rPr lang="it-IT" sz="1700" dirty="0">
                <a:latin typeface="Calibri"/>
                <a:ea typeface="Calibri"/>
                <a:cs typeface="Calibri"/>
              </a:rPr>
              <a:t>Lo schienale della sedia dovrebbe sostenere la parte bassa della schiena.</a:t>
            </a:r>
          </a:p>
          <a:p>
            <a:pPr marL="342900" indent="-342900" algn="just">
              <a:spcAft>
                <a:spcPts val="600"/>
              </a:spcAft>
              <a:buSzPct val="95000"/>
              <a:buFont typeface="Czcionka systemowa (Regular)"/>
              <a:buChar char="►"/>
            </a:pPr>
            <a:r>
              <a:rPr lang="it-IT" sz="1700" dirty="0">
                <a:latin typeface="Calibri"/>
                <a:ea typeface="Calibri"/>
                <a:cs typeface="Calibri"/>
              </a:rPr>
              <a:t>Imposta l'altezza del sedile in modo che la parte anteriore e posteriore delle cosce abbiano un peso uniforme e i tuoi piedi siano liberi di appoggiarsi sul pavimento.</a:t>
            </a:r>
          </a:p>
          <a:p>
            <a:pPr marL="342900" indent="-342900" algn="just">
              <a:spcAft>
                <a:spcPts val="600"/>
              </a:spcAft>
              <a:buSzPct val="95000"/>
              <a:buFont typeface="Czcionka systemowa (Regular)"/>
              <a:buChar char="►"/>
            </a:pPr>
            <a:r>
              <a:rPr lang="it-IT" sz="1700" dirty="0">
                <a:latin typeface="Calibri"/>
                <a:ea typeface="Calibri"/>
                <a:cs typeface="Calibri"/>
              </a:rPr>
              <a:t>Dovrebbero esserci 2-3 cm di spazio tra la parte bassa della schiena e il bordo del sedile.</a:t>
            </a:r>
          </a:p>
          <a:p>
            <a:pPr marL="342900" indent="-342900" algn="just">
              <a:spcAft>
                <a:spcPts val="600"/>
              </a:spcAft>
              <a:buSzPct val="95000"/>
              <a:buFont typeface="Czcionka systemowa (Regular)"/>
              <a:buChar char="►"/>
            </a:pPr>
            <a:r>
              <a:rPr lang="it-IT" sz="1700" dirty="0">
                <a:latin typeface="Calibri"/>
                <a:ea typeface="Calibri"/>
                <a:cs typeface="Calibri"/>
              </a:rPr>
              <a:t>La sedia su cui ti siedi dovrebbe essere stabile.</a:t>
            </a:r>
            <a:endParaRPr lang="en-US" sz="1700" dirty="0">
              <a:latin typeface="Calibri"/>
              <a:cs typeface="Calibri"/>
            </a:endParaRPr>
          </a:p>
        </p:txBody>
      </p:sp>
    </p:spTree>
    <p:extLst>
      <p:ext uri="{BB962C8B-B14F-4D97-AF65-F5344CB8AC3E}">
        <p14:creationId xmlns:p14="http://schemas.microsoft.com/office/powerpoint/2010/main" val="264503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ptop i notes na stole">
            <a:extLst>
              <a:ext uri="{FF2B5EF4-FFF2-40B4-BE49-F238E27FC236}">
                <a16:creationId xmlns:a16="http://schemas.microsoft.com/office/drawing/2014/main" id="{C1E60C27-2220-14A7-672E-CE70D667A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58"/>
          <a:stretch/>
        </p:blipFill>
        <p:spPr>
          <a:xfrm>
            <a:off x="884606" y="10"/>
            <a:ext cx="4987095" cy="68684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no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5" y="221963"/>
            <a:ext cx="6776598" cy="842867"/>
          </a:xfrm>
        </p:spPr>
        <p:txBody>
          <a:bodyPr lIns="91440" tIns="45720" rIns="91440" bIns="45720" anchor="ctr">
            <a:normAutofit/>
          </a:bodyPr>
          <a:lstStyle/>
          <a:p>
            <a:r>
              <a:rPr lang="it-IT" dirty="0">
                <a:latin typeface="Calibri"/>
                <a:ea typeface="Calibri"/>
                <a:cs typeface="Calibri"/>
              </a:rPr>
              <a:t>Quarto: regola la tua attrezzatura</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378421"/>
            <a:ext cx="5574211" cy="4813657"/>
          </a:xfrm>
        </p:spPr>
        <p:txBody>
          <a:bodyPr lIns="91440" tIns="45720" rIns="91440" bIns="45720" numCol="1" spcCol="288000" anchor="t">
            <a:normAutofit/>
          </a:bodyPr>
          <a:lstStyle/>
          <a:p>
            <a:pPr marL="342900" indent="-342900" algn="just">
              <a:spcAft>
                <a:spcPts val="600"/>
              </a:spcAft>
              <a:buSzPct val="95000"/>
              <a:buFont typeface="Czcionka systemowa (Regular)"/>
              <a:buChar char="►"/>
            </a:pPr>
            <a:r>
              <a:rPr lang="it-IT" sz="2000" dirty="0">
                <a:latin typeface="Calibri"/>
                <a:ea typeface="Calibri"/>
                <a:cs typeface="Calibri"/>
              </a:rPr>
              <a:t>Il testo visualizzato sullo schermo dovrebbe essere facilmente leggibile. Regola i colori, il contrasto e la dimensione del carattere se hai difficoltà a leggere il testo visualizzato. La dimensione del monitor dovrebbe essere sufficiente per svolgere comodamente le attività che stai intraprendendo.</a:t>
            </a:r>
          </a:p>
          <a:p>
            <a:pPr marL="342900" indent="-342900" algn="just">
              <a:spcAft>
                <a:spcPts val="600"/>
              </a:spcAft>
              <a:buSzPct val="95000"/>
              <a:buFont typeface="Czcionka systemowa (Regular)"/>
              <a:buChar char="►"/>
            </a:pPr>
            <a:r>
              <a:rPr lang="it-IT" sz="2000" dirty="0">
                <a:latin typeface="Calibri"/>
                <a:ea typeface="Calibri"/>
                <a:cs typeface="Calibri"/>
              </a:rPr>
              <a:t>Lavorare solo su apparecchiature completamente operative. Lo sfarfallio e il jitter indicano la necessità di riparazione.</a:t>
            </a:r>
          </a:p>
          <a:p>
            <a:pPr marL="342900" indent="-342900" algn="just">
              <a:spcAft>
                <a:spcPts val="600"/>
              </a:spcAft>
              <a:buSzPct val="95000"/>
              <a:buFont typeface="Czcionka systemowa (Regular)"/>
              <a:buChar char="►"/>
            </a:pPr>
            <a:r>
              <a:rPr lang="it-IT" sz="2000" dirty="0">
                <a:latin typeface="Calibri"/>
                <a:ea typeface="Calibri"/>
                <a:cs typeface="Calibri"/>
              </a:rPr>
              <a:t>Regola la velocità del cursore del mouse in modo da poter gestire comodamente l'intera area di lavoro.</a:t>
            </a:r>
            <a:endParaRPr lang="en-US" sz="2000" dirty="0">
              <a:latin typeface="Calibri"/>
              <a:cs typeface="Calibri"/>
            </a:endParaRPr>
          </a:p>
        </p:txBody>
      </p:sp>
    </p:spTree>
    <p:extLst>
      <p:ext uri="{BB962C8B-B14F-4D97-AF65-F5344CB8AC3E}">
        <p14:creationId xmlns:p14="http://schemas.microsoft.com/office/powerpoint/2010/main" val="312410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Osoby pracujące w biurze">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5027" y="-10458"/>
            <a:ext cx="4998665" cy="6868458"/>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lIns="91440" tIns="45720" rIns="91440" bIns="45720" anchor="ctr">
            <a:noAutofit/>
          </a:bodyPr>
          <a:lstStyle/>
          <a:p>
            <a:r>
              <a:rPr lang="it-IT" sz="3200" dirty="0">
                <a:latin typeface="Calibri"/>
                <a:ea typeface="Calibri"/>
                <a:cs typeface="Calibri"/>
              </a:rPr>
              <a:t>Valuta il tuo posto di lavoro!</a:t>
            </a:r>
          </a:p>
          <a:p>
            <a:r>
              <a:rPr lang="it-IT" sz="3200" dirty="0">
                <a:latin typeface="Calibri"/>
                <a:ea typeface="Calibri"/>
                <a:cs typeface="Calibri"/>
              </a:rPr>
              <a:t>.</a:t>
            </a:r>
            <a:endParaRPr lang="pl-PL"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3415" y="2877600"/>
            <a:ext cx="6117632" cy="1710948"/>
          </a:xfrm>
        </p:spPr>
        <p:txBody>
          <a:bodyPr lIns="91440" tIns="45720" rIns="91440" bIns="45720" numCol="1" spcCol="288000" anchor="t">
            <a:noAutofit/>
          </a:bodyPr>
          <a:lstStyle/>
          <a:p>
            <a:pPr algn="ctr"/>
            <a:r>
              <a:rPr lang="it-IT" sz="2800" dirty="0">
                <a:solidFill>
                  <a:srgbClr val="374151"/>
                </a:solidFill>
                <a:latin typeface="Calibri"/>
                <a:ea typeface="Calibri"/>
                <a:cs typeface="Calibri"/>
              </a:rPr>
              <a:t>Per valutare potenziali problemi nella tua postazione di lavoro, puoi utilizzare la lista di controllo della </a:t>
            </a:r>
            <a:r>
              <a:rPr lang="it-IT" sz="2800" dirty="0">
                <a:solidFill>
                  <a:srgbClr val="374151"/>
                </a:solidFill>
                <a:latin typeface="Calibri"/>
                <a:ea typeface="Calibri"/>
                <a:cs typeface="Calibri"/>
                <a:hlinkClick r:id="rId3" action="ppaction://hlinkfile"/>
              </a:rPr>
              <a:t>postazione di lavoro DSE </a:t>
            </a:r>
            <a:r>
              <a:rPr lang="it-IT" sz="2800" dirty="0">
                <a:solidFill>
                  <a:srgbClr val="374151"/>
                </a:solidFill>
                <a:latin typeface="Calibri"/>
                <a:ea typeface="Calibri"/>
                <a:cs typeface="Calibri"/>
              </a:rPr>
              <a:t>preparata dal British Health and Safety Executive.</a:t>
            </a:r>
            <a:endParaRPr lang="pl-PL" sz="2800" dirty="0"/>
          </a:p>
        </p:txBody>
      </p:sp>
    </p:spTree>
    <p:extLst>
      <p:ext uri="{BB962C8B-B14F-4D97-AF65-F5344CB8AC3E}">
        <p14:creationId xmlns:p14="http://schemas.microsoft.com/office/powerpoint/2010/main" val="309006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Attività</a:t>
            </a:r>
            <a:r>
              <a:rPr lang="en-US" b="1" dirty="0">
                <a:latin typeface="Calibri"/>
                <a:ea typeface="Calibri"/>
                <a:cs typeface="Calibri"/>
              </a:rPr>
              <a:t> </a:t>
            </a:r>
            <a:r>
              <a:rPr lang="en-US" b="1" dirty="0" err="1">
                <a:latin typeface="Calibri"/>
                <a:ea typeface="Calibri"/>
                <a:cs typeface="Calibri"/>
              </a:rPr>
              <a:t>fisica</a:t>
            </a:r>
            <a:r>
              <a:rPr lang="en-US" b="1" dirty="0">
                <a:latin typeface="Calibri"/>
                <a:ea typeface="Calibri"/>
                <a:cs typeface="Calibri"/>
              </a:rPr>
              <a:t> </a:t>
            </a:r>
            <a:r>
              <a:rPr lang="en-US" b="1" dirty="0" err="1">
                <a:latin typeface="Calibri"/>
                <a:ea typeface="Calibri"/>
                <a:cs typeface="Calibri"/>
              </a:rPr>
              <a:t>spontanea</a:t>
            </a:r>
            <a:endParaRPr lang="pl-PL" b="1" dirty="0">
              <a:latin typeface="Calibri"/>
              <a:ea typeface="Calibri"/>
              <a:cs typeface="Calibri"/>
            </a:endParaRPr>
          </a:p>
        </p:txBody>
      </p:sp>
      <p:pic>
        <p:nvPicPr>
          <p:cNvPr id="6" name="Picture Placeholder 4" descr="Osoba korzystająca z przyrody">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65"/>
          <a:stretch/>
        </p:blipFill>
        <p:spPr>
          <a:xfrm>
            <a:off x="6842125" y="0"/>
            <a:ext cx="5365852" cy="6326194"/>
          </a:xfrm>
        </p:spPr>
      </p:pic>
    </p:spTree>
    <p:extLst>
      <p:ext uri="{BB962C8B-B14F-4D97-AF65-F5344CB8AC3E}">
        <p14:creationId xmlns:p14="http://schemas.microsoft.com/office/powerpoint/2010/main" val="378151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Obraz zawierający ubrania, niebo, osoba, obuwie&#10;&#10;Opis wygenerowany automatycznie">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0"/>
            <a:ext cx="4997507" cy="6868458"/>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Attività</a:t>
            </a:r>
            <a:r>
              <a:rPr lang="en-US" sz="3200" dirty="0">
                <a:latin typeface="Calibri"/>
                <a:ea typeface="Calibri"/>
                <a:cs typeface="Calibri"/>
              </a:rPr>
              <a:t> </a:t>
            </a:r>
            <a:r>
              <a:rPr lang="en-US" sz="3200" dirty="0" err="1">
                <a:latin typeface="Calibri"/>
                <a:ea typeface="Calibri"/>
                <a:cs typeface="Calibri"/>
              </a:rPr>
              <a:t>fisica</a:t>
            </a:r>
            <a:r>
              <a:rPr lang="en-US" sz="3200" dirty="0">
                <a:latin typeface="Calibri"/>
                <a:ea typeface="Calibri"/>
                <a:cs typeface="Calibri"/>
              </a:rPr>
              <a:t> </a:t>
            </a:r>
            <a:r>
              <a:rPr lang="en-US" sz="3200" dirty="0" err="1">
                <a:latin typeface="Calibri"/>
                <a:ea typeface="Calibri"/>
                <a:cs typeface="Calibri"/>
              </a:rPr>
              <a:t>spontanea</a:t>
            </a:r>
            <a:endParaRPr lang="pl-PL"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lIns="91440" tIns="45720" rIns="91440" bIns="45720" numCol="1" spcCol="288000" anchor="t">
            <a:noAutofit/>
          </a:bodyPr>
          <a:lstStyle/>
          <a:p>
            <a:pPr algn="just"/>
            <a:r>
              <a:rPr lang="it-IT" sz="2000" b="1" dirty="0">
                <a:latin typeface="Calibri"/>
                <a:ea typeface="Calibri"/>
                <a:cs typeface="Calibri"/>
              </a:rPr>
              <a:t>L’attività fisica spontanea </a:t>
            </a:r>
            <a:r>
              <a:rPr lang="it-IT" sz="2000" dirty="0">
                <a:latin typeface="Calibri"/>
                <a:ea typeface="Calibri"/>
                <a:cs typeface="Calibri"/>
              </a:rPr>
              <a:t>è il modo più semplice per ridurre il rischio di molti dei disturbi più comuni che si verificano a seguito di una seduta prolungata. Qualsiasi attività fisica che non sia un allenamento programmato indurrà la </a:t>
            </a:r>
            <a:r>
              <a:rPr lang="it-IT" sz="2000" b="1" dirty="0">
                <a:latin typeface="Calibri"/>
                <a:ea typeface="Calibri"/>
                <a:cs typeface="Calibri"/>
              </a:rPr>
              <a:t>termogenesi dell'attività non fisica </a:t>
            </a:r>
            <a:r>
              <a:rPr lang="it-IT" sz="2000" dirty="0">
                <a:latin typeface="Calibri"/>
                <a:ea typeface="Calibri"/>
                <a:cs typeface="Calibri"/>
              </a:rPr>
              <a:t>(NEAT). Questa è la quantità di energia che utilizziamo per svolgere tutte le attività fisiche durante il giorno. Gli studi dimostrano che un NEAT elevato non solo riduce il rischio di sovrappeso e obesità, ma è anche correlato a un ridotto rischio di malattie cardiovascolari, problemi muscoloscheletrici e persino di cancro.</a:t>
            </a:r>
          </a:p>
          <a:p>
            <a:pPr algn="just"/>
            <a:endParaRPr lang="it-IT" sz="2000" dirty="0">
              <a:latin typeface="Calibri"/>
              <a:ea typeface="Calibri"/>
              <a:cs typeface="Calibri"/>
            </a:endParaRPr>
          </a:p>
          <a:p>
            <a:pPr algn="just"/>
            <a:r>
              <a:rPr lang="it-IT" sz="2000" dirty="0">
                <a:latin typeface="Calibri"/>
                <a:ea typeface="Calibri"/>
                <a:cs typeface="Calibri"/>
              </a:rPr>
              <a:t>Nelle persone che svolgono lavori sedentari, il NEAT </a:t>
            </a:r>
            <a:r>
              <a:rPr lang="it-IT" sz="2000" b="1" dirty="0">
                <a:latin typeface="Calibri"/>
                <a:ea typeface="Calibri"/>
                <a:cs typeface="Calibri"/>
              </a:rPr>
              <a:t>è fino a 3 volte inferiore </a:t>
            </a:r>
            <a:r>
              <a:rPr lang="it-IT" sz="2000" dirty="0">
                <a:latin typeface="Calibri"/>
                <a:ea typeface="Calibri"/>
                <a:cs typeface="Calibri"/>
              </a:rPr>
              <a:t>rispetto a chi svolge lavori fisici. Questo risultato può essere notevolmente migliorato introducendo piccole abitudini nel lavoro.</a:t>
            </a:r>
            <a:endParaRPr lang="en-US" dirty="0">
              <a:latin typeface="Calibri"/>
              <a:cs typeface="Calibri"/>
            </a:endParaRPr>
          </a:p>
        </p:txBody>
      </p:sp>
    </p:spTree>
    <p:extLst>
      <p:ext uri="{BB962C8B-B14F-4D97-AF65-F5344CB8AC3E}">
        <p14:creationId xmlns:p14="http://schemas.microsoft.com/office/powerpoint/2010/main" val="264049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Obraz zawierający osoba, obuwie, Spodnie, człowiek&#10;&#10;Opis wygenerowany automatycznie">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dirty="0">
                <a:latin typeface="Calibri"/>
                <a:ea typeface="Calibri"/>
                <a:cs typeface="Calibri"/>
              </a:rPr>
              <a:t>Pause </a:t>
            </a:r>
            <a:r>
              <a:rPr lang="en-US" sz="3200" dirty="0" err="1">
                <a:latin typeface="Calibri"/>
                <a:ea typeface="Calibri"/>
                <a:cs typeface="Calibri"/>
              </a:rPr>
              <a:t>attive</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554586"/>
            <a:ext cx="5574211" cy="4813657"/>
          </a:xfrm>
        </p:spPr>
        <p:txBody>
          <a:bodyPr lIns="91440" tIns="45720" rIns="91440" bIns="45720" numCol="1" spcCol="288000" anchor="t">
            <a:noAutofit/>
          </a:bodyPr>
          <a:lstStyle/>
          <a:p>
            <a:pPr algn="just"/>
            <a:r>
              <a:rPr lang="it-IT" sz="2000" b="1" dirty="0">
                <a:latin typeface="Calibri"/>
                <a:ea typeface="Calibri"/>
                <a:cs typeface="Calibri"/>
              </a:rPr>
              <a:t>Fare pause regolari dal lavoro d’ufficio è fondamentale per mantenere una buona salute</a:t>
            </a:r>
            <a:r>
              <a:rPr lang="it-IT" sz="2000" dirty="0">
                <a:latin typeface="Calibri"/>
                <a:ea typeface="Calibri"/>
                <a:cs typeface="Calibri"/>
              </a:rPr>
              <a:t>. Maggiore sarà l’attività fisica svolta durante queste pause, maggiori saranno i benefici per il tuo corpo. Usa le tue pause per qualsiasi movimento disponibile: esci dall'edificio, fai qualche piegamento e squat, fai il tuo esercizio di stretching preferito.</a:t>
            </a:r>
          </a:p>
          <a:p>
            <a:pPr algn="just"/>
            <a:endParaRPr lang="it-IT" sz="2000" dirty="0">
              <a:latin typeface="Calibri"/>
              <a:ea typeface="Calibri"/>
              <a:cs typeface="Calibri"/>
            </a:endParaRPr>
          </a:p>
          <a:p>
            <a:pPr algn="just"/>
            <a:r>
              <a:rPr lang="it-IT" sz="2000" b="1" dirty="0">
                <a:latin typeface="Calibri"/>
                <a:ea typeface="Calibri"/>
                <a:cs typeface="Calibri"/>
              </a:rPr>
              <a:t>Non ignorare le piccole attività</a:t>
            </a:r>
            <a:r>
              <a:rPr lang="it-IT" sz="2000" dirty="0">
                <a:latin typeface="Calibri"/>
                <a:ea typeface="Calibri"/>
                <a:cs typeface="Calibri"/>
              </a:rPr>
              <a:t>. La teoria dell’aggregazione dei guadagni marginali ha un’ottima applicazione per aumentare il NEAT. Un viaggio all'altra estremità del corridoio per prendere l'acqua significa poco, ma ripetuto più volte durante il giorno aumenterà significativamente il livello di attività generale.</a:t>
            </a:r>
            <a:endParaRPr lang="en-US" dirty="0">
              <a:latin typeface="Calibri"/>
              <a:cs typeface="Calibri"/>
            </a:endParaRPr>
          </a:p>
        </p:txBody>
      </p:sp>
    </p:spTree>
    <p:extLst>
      <p:ext uri="{BB962C8B-B14F-4D97-AF65-F5344CB8AC3E}">
        <p14:creationId xmlns:p14="http://schemas.microsoft.com/office/powerpoint/2010/main" val="279089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a:xfrm>
            <a:off x="2679029" y="1343914"/>
            <a:ext cx="1045074" cy="223473"/>
          </a:xfrm>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31552" y="1343914"/>
            <a:ext cx="5715653" cy="223473"/>
          </a:xfrm>
        </p:spPr>
        <p:txBody>
          <a:bodyPr/>
          <a:lstStyle/>
          <a:p>
            <a:r>
              <a:rPr lang="it-IT" dirty="0"/>
              <a:t>Impatto dell'uso digitale sulla salute fisica</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31551" y="1739394"/>
            <a:ext cx="5715653" cy="223986"/>
          </a:xfrm>
        </p:spPr>
        <p:txBody>
          <a:bodyPr/>
          <a:lstStyle/>
          <a:p>
            <a:r>
              <a:rPr lang="en-US" dirty="0" err="1"/>
              <a:t>Valutazione</a:t>
            </a:r>
            <a:r>
              <a:rPr lang="en-US" dirty="0"/>
              <a:t> del </a:t>
            </a:r>
            <a:r>
              <a:rPr lang="en-US" dirty="0" err="1"/>
              <a:t>rischio</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173881"/>
            <a:ext cx="5715653" cy="223473"/>
          </a:xfrm>
        </p:spPr>
        <p:txBody>
          <a:bodyPr/>
          <a:lstStyle/>
          <a:p>
            <a:r>
              <a:rPr lang="it-IT" dirty="0"/>
              <a:t>Ambiente di lavoro ed ergonomia</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831552" y="2615991"/>
            <a:ext cx="5715653" cy="223473"/>
          </a:xfrm>
        </p:spPr>
        <p:txBody>
          <a:bodyPr/>
          <a:lstStyle/>
          <a:p>
            <a:r>
              <a:rPr lang="en-US" dirty="0" err="1"/>
              <a:t>Attività</a:t>
            </a:r>
            <a:r>
              <a:rPr lang="en-US" dirty="0"/>
              <a:t> </a:t>
            </a:r>
            <a:r>
              <a:rPr lang="en-US" dirty="0" err="1"/>
              <a:t>fisica</a:t>
            </a:r>
            <a:r>
              <a:rPr lang="en-US" dirty="0"/>
              <a:t> </a:t>
            </a:r>
            <a:r>
              <a:rPr lang="en-US" dirty="0" err="1"/>
              <a:t>spontanea</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23064" y="3039112"/>
            <a:ext cx="5715653" cy="223473"/>
          </a:xfrm>
        </p:spPr>
        <p:txBody>
          <a:bodyPr/>
          <a:lstStyle/>
          <a:p>
            <a:r>
              <a:rPr lang="en-US" dirty="0" err="1"/>
              <a:t>Attività</a:t>
            </a:r>
            <a:r>
              <a:rPr lang="en-US" dirty="0"/>
              <a:t> </a:t>
            </a:r>
            <a:r>
              <a:rPr lang="en-US" dirty="0" err="1"/>
              <a:t>fisica</a:t>
            </a:r>
            <a:r>
              <a:rPr lang="en-US" dirty="0"/>
              <a:t> </a:t>
            </a:r>
            <a:r>
              <a:rPr lang="en-US" dirty="0" err="1"/>
              <a:t>mirata</a:t>
            </a:r>
            <a:endParaRPr lang="en-IE"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3828284" y="3514516"/>
            <a:ext cx="5715653" cy="223473"/>
          </a:xfrm>
        </p:spPr>
        <p:txBody>
          <a:bodyPr/>
          <a:lstStyle/>
          <a:p>
            <a:r>
              <a:rPr lang="en-US" dirty="0" err="1"/>
              <a:t>Casi</a:t>
            </a:r>
            <a:r>
              <a:rPr lang="en-US" dirty="0"/>
              <a:t> studio</a:t>
            </a:r>
            <a:endParaRPr lang="en-IE" dirty="0"/>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p:txBody>
          <a:bodyPr/>
          <a:lstStyle/>
          <a:p>
            <a:r>
              <a:rPr lang="en-IE"/>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7846" y="3932931"/>
            <a:ext cx="5726091" cy="223473"/>
          </a:xfrm>
        </p:spPr>
        <p:txBody>
          <a:bodyPr/>
          <a:lstStyle/>
          <a:p>
            <a:r>
              <a:rPr lang="en-US" dirty="0"/>
              <a:t>Fonti ed </a:t>
            </a:r>
            <a:r>
              <a:rPr lang="en-US" dirty="0" err="1"/>
              <a:t>esercizi</a:t>
            </a:r>
            <a:endParaRPr lang="en-US" dirty="0"/>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5092572" cy="532331"/>
          </a:xfrm>
        </p:spPr>
        <p:txBody>
          <a:bodyPr/>
          <a:lstStyle/>
          <a:p>
            <a:r>
              <a:rPr lang="en-IE" dirty="0" err="1"/>
              <a:t>Contenuto</a:t>
            </a:r>
            <a:r>
              <a:rPr lang="en-IE" dirty="0"/>
              <a:t> del Modulo 3</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 Placeholder 21">
            <a:extLst>
              <a:ext uri="{FF2B5EF4-FFF2-40B4-BE49-F238E27FC236}">
                <a16:creationId xmlns:a16="http://schemas.microsoft.com/office/drawing/2014/main" id="{9664E3CF-A869-EEAA-4DF1-02876D9D6B9D}"/>
              </a:ext>
            </a:extLst>
          </p:cNvPr>
          <p:cNvSpPr txBox="1">
            <a:spLocks/>
          </p:cNvSpPr>
          <p:nvPr/>
        </p:nvSpPr>
        <p:spPr>
          <a:xfrm>
            <a:off x="2694576" y="4344306"/>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a:t>08</a:t>
            </a:r>
          </a:p>
        </p:txBody>
      </p:sp>
      <p:sp>
        <p:nvSpPr>
          <p:cNvPr id="4" name="Text Placeholder 23">
            <a:extLst>
              <a:ext uri="{FF2B5EF4-FFF2-40B4-BE49-F238E27FC236}">
                <a16:creationId xmlns:a16="http://schemas.microsoft.com/office/drawing/2014/main" id="{8CBD2264-B303-FF76-58D3-4EC67760228D}"/>
              </a:ext>
            </a:extLst>
          </p:cNvPr>
          <p:cNvSpPr txBox="1">
            <a:spLocks/>
          </p:cNvSpPr>
          <p:nvPr/>
        </p:nvSpPr>
        <p:spPr>
          <a:xfrm>
            <a:off x="3828283" y="434645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err="1"/>
              <a:t>Riepilogo</a:t>
            </a:r>
            <a:r>
              <a:rPr lang="en-US" dirty="0"/>
              <a:t>/quiz</a:t>
            </a:r>
          </a:p>
        </p:txBody>
      </p:sp>
      <p:pic>
        <p:nvPicPr>
          <p:cNvPr id="5" name="Obraz 3" descr="Downloads - Creative Commons">
            <a:extLst>
              <a:ext uri="{FF2B5EF4-FFF2-40B4-BE49-F238E27FC236}">
                <a16:creationId xmlns:a16="http://schemas.microsoft.com/office/drawing/2014/main" id="{CF7EC895-A50F-3840-2FD0-9B20C486D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Obraz zawierający Ludzka twarz, kobieta, Szminka, rysowanie&#10;&#10;Opis wygenerowany automatycznie">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IE" sz="3200" dirty="0" err="1">
                <a:latin typeface="Calibri"/>
                <a:ea typeface="Open Sans"/>
                <a:cs typeface="Calibri"/>
              </a:rPr>
              <a:t>Prendere</a:t>
            </a:r>
            <a:r>
              <a:rPr lang="en-IE" sz="3200" dirty="0">
                <a:latin typeface="Calibri"/>
                <a:ea typeface="Open Sans"/>
                <a:cs typeface="Calibri"/>
              </a:rPr>
              <a:t> in </a:t>
            </a:r>
            <a:r>
              <a:rPr lang="en-IE" sz="3200" dirty="0" err="1">
                <a:latin typeface="Calibri"/>
                <a:ea typeface="Open Sans"/>
                <a:cs typeface="Calibri"/>
              </a:rPr>
              <a:t>considerazione</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909436"/>
            <a:ext cx="5899266" cy="2067791"/>
          </a:xfrm>
        </p:spPr>
        <p:txBody>
          <a:bodyPr lIns="91440" tIns="45720" rIns="91440" bIns="45720" numCol="1" spcCol="288000" anchor="t">
            <a:noAutofit/>
          </a:bodyPr>
          <a:lstStyle/>
          <a:p>
            <a:pPr algn="ctr"/>
            <a:r>
              <a:rPr lang="it-IT" sz="2000" dirty="0">
                <a:latin typeface="Calibri"/>
                <a:ea typeface="Calibri"/>
                <a:cs typeface="Calibri"/>
              </a:rPr>
              <a:t>Cosa puoi cambiare nella tua routine lavorativa per aumentare il tuo livello di attività complessivo? Forse invece di una brocca d'acqua, tieni un bicchiere sulla scrivania, così dovrai camminare per riempirlo più spesso? O magari invece di bere il caffè accanto alla macchinetta del caffè, passeggiare con una tazza davanti all'edificio?</a:t>
            </a:r>
          </a:p>
          <a:p>
            <a:pPr algn="ctr"/>
            <a:endParaRPr lang="it-IT" sz="2000" dirty="0">
              <a:latin typeface="Calibri"/>
              <a:ea typeface="Calibri"/>
              <a:cs typeface="Calibri"/>
            </a:endParaRPr>
          </a:p>
          <a:p>
            <a:pPr algn="ctr"/>
            <a:r>
              <a:rPr lang="it-IT" sz="2000" dirty="0">
                <a:latin typeface="Calibri"/>
                <a:ea typeface="Calibri"/>
                <a:cs typeface="Calibri"/>
              </a:rPr>
              <a:t>Prendi nota delle tue risposte e scegli un'azione che implementerai immediatamente. Aggiungi ulteriori modifiche ogni tre settimane: concediti il tempo di sviluppare abitudini.</a:t>
            </a: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jadąca na rowerze">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it-IT" sz="3200" dirty="0">
                <a:latin typeface="Calibri"/>
                <a:ea typeface="Calibri"/>
                <a:cs typeface="Calibri"/>
              </a:rPr>
              <a:t>Scelte consapevoli per aumentare il NEAT</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lIns="91440" tIns="45720" rIns="91440" bIns="45720" numCol="1" spcCol="288000" anchor="t">
            <a:noAutofit/>
          </a:bodyPr>
          <a:lstStyle/>
          <a:p>
            <a:pPr algn="ctr"/>
            <a:r>
              <a:rPr lang="it-IT" sz="2000" b="1" dirty="0">
                <a:latin typeface="Calibri"/>
                <a:ea typeface="Calibri"/>
                <a:cs typeface="Calibri"/>
              </a:rPr>
              <a:t>Fare una passeggiata!</a:t>
            </a:r>
          </a:p>
          <a:p>
            <a:pPr algn="ctr"/>
            <a:r>
              <a:rPr lang="it-IT" sz="1600" dirty="0">
                <a:latin typeface="Calibri"/>
                <a:ea typeface="Calibri"/>
                <a:cs typeface="Calibri"/>
              </a:rPr>
              <a:t>Cammina dove puoi, scendi dall'autobus una fermata prima, prendi le scale invece dell'ascensore, fai una passeggiata per ascoltare un podcast invece di guardare un programma televisivo. Camminare è il fondamento </a:t>
            </a:r>
            <a:r>
              <a:rPr lang="it-IT" sz="1600" b="1" dirty="0">
                <a:latin typeface="Calibri"/>
                <a:ea typeface="Calibri"/>
                <a:cs typeface="Calibri"/>
              </a:rPr>
              <a:t>dell’attività fisica non allenante.</a:t>
            </a:r>
            <a:endParaRPr lang="en-US" sz="1600" dirty="0">
              <a:latin typeface="Calibri"/>
              <a:cs typeface="Calibri"/>
            </a:endParaRPr>
          </a:p>
          <a:p>
            <a:pPr algn="ctr"/>
            <a:endParaRPr lang="en-US" sz="1600" dirty="0">
              <a:latin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r>
              <a:rPr lang="it-IT" sz="2000" b="1" dirty="0">
                <a:latin typeface="Calibri"/>
                <a:ea typeface="Calibri"/>
                <a:cs typeface="Calibri"/>
              </a:rPr>
              <a:t>Scegli una bicicletta invece di un'auto</a:t>
            </a:r>
          </a:p>
          <a:p>
            <a:pPr algn="ctr"/>
            <a:r>
              <a:rPr lang="it-IT" sz="1600" dirty="0">
                <a:latin typeface="Calibri"/>
                <a:ea typeface="Calibri"/>
                <a:cs typeface="Calibri"/>
              </a:rPr>
              <a:t>Andare al lavoro in auto non solo riduce i livelli complessivi di attività fisica, ma aumenta anche la quantità giornaliera di sedute dannose.</a:t>
            </a:r>
          </a:p>
          <a:p>
            <a:pPr algn="ctr"/>
            <a:endParaRPr lang="it-IT" sz="2000" b="1" dirty="0">
              <a:latin typeface="Calibri"/>
              <a:ea typeface="Calibri"/>
              <a:cs typeface="Calibri"/>
            </a:endParaRPr>
          </a:p>
          <a:p>
            <a:pPr algn="ctr"/>
            <a:r>
              <a:rPr lang="it-IT" sz="2000" b="1" dirty="0">
                <a:latin typeface="Calibri"/>
                <a:ea typeface="Calibri"/>
                <a:cs typeface="Calibri"/>
              </a:rPr>
              <a:t>Cerca un hobby che ti faccia muovere</a:t>
            </a:r>
          </a:p>
          <a:p>
            <a:pPr algn="ctr"/>
            <a:r>
              <a:rPr lang="it-IT" sz="1600" dirty="0">
                <a:latin typeface="Calibri"/>
                <a:ea typeface="Calibri"/>
                <a:cs typeface="Calibri"/>
              </a:rPr>
              <a:t>Lavorare in giardino, raccogliere funghi, geocaching: rendi il movimento divertente!</a:t>
            </a:r>
            <a:endParaRPr lang="en-US" sz="1200" dirty="0">
              <a:latin typeface="Calibri"/>
              <a:cs typeface="Calibri"/>
            </a:endParaRPr>
          </a:p>
        </p:txBody>
      </p:sp>
      <p:sp>
        <p:nvSpPr>
          <p:cNvPr id="4" name="Prostokąt 3">
            <a:extLst>
              <a:ext uri="{FF2B5EF4-FFF2-40B4-BE49-F238E27FC236}">
                <a16:creationId xmlns:a16="http://schemas.microsoft.com/office/drawing/2014/main" id="{3CC5DCF8-CA34-98A2-648C-34E3B72777CE}"/>
              </a:ext>
            </a:extLst>
          </p:cNvPr>
          <p:cNvSpPr/>
          <p:nvPr/>
        </p:nvSpPr>
        <p:spPr>
          <a:xfrm>
            <a:off x="6533284" y="2747403"/>
            <a:ext cx="5219700" cy="95522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latin typeface="Calibri"/>
                <a:ea typeface="Calibri"/>
                <a:cs typeface="Calibri"/>
              </a:rPr>
              <a:t>Ogni aumento di passi di 1.000 passi al giorno è associato a una riduzione del 15% del rischio di morte per qualsiasi causa e ogni aumento di 500 passi al giorno è associato a una riduzione del 7% di morte per malattie cardiovascolari.*</a:t>
            </a:r>
            <a:endParaRPr lang="en-US" sz="1400" dirty="0">
              <a:latin typeface="Calibri"/>
              <a:ea typeface="Calibri"/>
              <a:cs typeface="Calibri"/>
            </a:endParaRPr>
          </a:p>
        </p:txBody>
      </p:sp>
      <p:sp>
        <p:nvSpPr>
          <p:cNvPr id="8" name="pole tekstowe 7">
            <a:extLst>
              <a:ext uri="{FF2B5EF4-FFF2-40B4-BE49-F238E27FC236}">
                <a16:creationId xmlns:a16="http://schemas.microsoft.com/office/drawing/2014/main" id="{F88CFF48-7399-597F-932A-C8DB8372604E}"/>
              </a:ext>
            </a:extLst>
          </p:cNvPr>
          <p:cNvSpPr txBox="1"/>
          <p:nvPr/>
        </p:nvSpPr>
        <p:spPr>
          <a:xfrm>
            <a:off x="6096000" y="5893276"/>
            <a:ext cx="6094268" cy="461665"/>
          </a:xfrm>
          <a:prstGeom prst="rect">
            <a:avLst/>
          </a:prstGeom>
          <a:noFill/>
        </p:spPr>
        <p:txBody>
          <a:bodyPr wrap="square">
            <a:spAutoFit/>
          </a:bodyPr>
          <a:lstStyle/>
          <a:p>
            <a:pPr algn="ctr"/>
            <a:r>
              <a:rPr lang="en-US" sz="1200" i="1">
                <a:latin typeface="Calibri"/>
                <a:ea typeface="Calibri"/>
                <a:cs typeface="Calibri"/>
              </a:rPr>
              <a:t>*"The association between daily step count and all-cause and cardiovascular mortality: </a:t>
            </a:r>
            <a:br>
              <a:rPr lang="en-US" sz="1200" i="1">
                <a:latin typeface="Calibri"/>
                <a:ea typeface="Calibri"/>
                <a:cs typeface="Calibri"/>
              </a:rPr>
            </a:br>
            <a:r>
              <a:rPr lang="en-US" sz="1200" i="1">
                <a:latin typeface="Calibri"/>
                <a:ea typeface="Calibri"/>
                <a:cs typeface="Calibri"/>
              </a:rPr>
              <a:t>a meta-analysis," by Maciej Banach et al. European Journal of Preventive Cardiology. </a:t>
            </a:r>
            <a:endParaRPr lang="en-US" sz="1200" i="1"/>
          </a:p>
        </p:txBody>
      </p:sp>
    </p:spTree>
    <p:extLst>
      <p:ext uri="{BB962C8B-B14F-4D97-AF65-F5344CB8AC3E}">
        <p14:creationId xmlns:p14="http://schemas.microsoft.com/office/powerpoint/2010/main" val="31492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203118"/>
            <a:ext cx="6776598" cy="842867"/>
          </a:xfrm>
        </p:spPr>
        <p:txBody>
          <a:bodyPr lIns="91440" tIns="45720" rIns="91440" bIns="45720" anchor="ctr">
            <a:noAutofit/>
          </a:bodyPr>
          <a:lstStyle/>
          <a:p>
            <a:r>
              <a:rPr lang="it-IT" sz="3200" dirty="0">
                <a:latin typeface="Calibri"/>
                <a:ea typeface="Calibri"/>
                <a:cs typeface="Calibri"/>
              </a:rPr>
              <a:t>La tecnologia per aumentare il NEAT</a:t>
            </a:r>
            <a:endParaRPr lang="pl-PL" sz="36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7" y="1147453"/>
            <a:ext cx="6204373" cy="2067791"/>
          </a:xfrm>
        </p:spPr>
        <p:txBody>
          <a:bodyPr lIns="91440" tIns="45720" rIns="91440" bIns="45720" numCol="1" spcCol="288000" anchor="t">
            <a:noAutofit/>
          </a:bodyPr>
          <a:lstStyle/>
          <a:p>
            <a:pPr algn="just"/>
            <a:r>
              <a:rPr lang="it-IT" sz="1700" dirty="0">
                <a:latin typeface="Calibri"/>
                <a:ea typeface="Calibri"/>
                <a:cs typeface="Calibri"/>
              </a:rPr>
              <a:t>Sul mercato sono disponibili soluzioni tecnologiche che contribuiscono efficacemente ad aumentare la NEAT:</a:t>
            </a:r>
          </a:p>
          <a:p>
            <a:pPr algn="ctr"/>
            <a:r>
              <a:rPr lang="it-IT" sz="1800" b="1" dirty="0">
                <a:latin typeface="Calibri"/>
                <a:ea typeface="Calibri"/>
                <a:cs typeface="Calibri"/>
              </a:rPr>
              <a:t>Smartwatch e smartband</a:t>
            </a:r>
          </a:p>
          <a:p>
            <a:pPr algn="just"/>
            <a:r>
              <a:rPr lang="it-IT" sz="1700" dirty="0">
                <a:latin typeface="Calibri"/>
                <a:ea typeface="Calibri"/>
                <a:cs typeface="Calibri"/>
              </a:rPr>
              <a:t>I moderni dispositivi indossabili non si limitano più a contare i passi, ma utilizzano anche sensori avanzati per monitorare la tua attività fisica. Di conseguenza, possono darti consigli personalizzati, ricordarti di fare una pausa o offrirti sfide per motivarti a muoverti.</a:t>
            </a:r>
          </a:p>
          <a:p>
            <a:pPr algn="ctr"/>
            <a:r>
              <a:rPr lang="it-IT" sz="1800" b="1" dirty="0">
                <a:latin typeface="Calibri"/>
                <a:ea typeface="Calibri"/>
                <a:cs typeface="Calibri"/>
              </a:rPr>
              <a:t>Scrivanie in piedi</a:t>
            </a:r>
          </a:p>
          <a:p>
            <a:pPr algn="just"/>
            <a:r>
              <a:rPr lang="it-IT" sz="1700" dirty="0">
                <a:latin typeface="Calibri"/>
                <a:ea typeface="Calibri"/>
                <a:cs typeface="Calibri"/>
              </a:rPr>
              <a:t>Le scrivanie mobili sono un'ottima opzione per prenderti cura della tua salute senza prenderti una pausa dal lavoro. Con il semplice tocco di un pulsante possiamo cambiare rapidamente l'altezza della nostra scrivania in modo da poter lavorare in piedi, evitando la dannosa seduta. E quando ci stanchiamo, basta un breve istante perché la scrivania ritorni ad una configurazione che consenta il lavoro sedentario.</a:t>
            </a:r>
          </a:p>
          <a:p>
            <a:pPr algn="ctr"/>
            <a:r>
              <a:rPr lang="it-IT" sz="1800" b="1" dirty="0">
                <a:latin typeface="Calibri"/>
                <a:ea typeface="Calibri"/>
                <a:cs typeface="Calibri"/>
              </a:rPr>
              <a:t>Tapis roulant sotto la scrivania</a:t>
            </a:r>
          </a:p>
          <a:p>
            <a:pPr algn="just"/>
            <a:r>
              <a:rPr lang="it-IT" sz="1700" dirty="0">
                <a:latin typeface="Calibri"/>
                <a:ea typeface="Calibri"/>
                <a:cs typeface="Calibri"/>
              </a:rPr>
              <a:t>I dispositivi di questa categoria ti permetteranno di camminare mentre lavori. Sono silenziosi e non occupano molto spazio: stanno facilmente sotto la scrivania. Abbinati a una scrivania in piedi, ti permettono di camminare lentamente mentre lavori al computer.</a:t>
            </a:r>
            <a:endParaRPr lang="en-US" sz="1700" dirty="0">
              <a:latin typeface="Calibri"/>
              <a:cs typeface="Calibri"/>
            </a:endParaRPr>
          </a:p>
        </p:txBody>
      </p:sp>
    </p:spTree>
    <p:extLst>
      <p:ext uri="{BB962C8B-B14F-4D97-AF65-F5344CB8AC3E}">
        <p14:creationId xmlns:p14="http://schemas.microsoft.com/office/powerpoint/2010/main" val="124676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Attività</a:t>
            </a:r>
            <a:r>
              <a:rPr lang="en-US" b="1" dirty="0">
                <a:latin typeface="Calibri"/>
                <a:ea typeface="Calibri"/>
                <a:cs typeface="Calibri"/>
              </a:rPr>
              <a:t> </a:t>
            </a:r>
            <a:r>
              <a:rPr lang="en-US" b="1" dirty="0" err="1">
                <a:latin typeface="Calibri"/>
                <a:ea typeface="Calibri"/>
                <a:cs typeface="Calibri"/>
              </a:rPr>
              <a:t>fisica</a:t>
            </a:r>
            <a:r>
              <a:rPr lang="en-US" b="1" dirty="0">
                <a:latin typeface="Calibri"/>
                <a:ea typeface="Calibri"/>
                <a:cs typeface="Calibri"/>
              </a:rPr>
              <a:t> </a:t>
            </a:r>
            <a:r>
              <a:rPr lang="en-US" b="1" dirty="0" err="1">
                <a:latin typeface="Calibri"/>
                <a:ea typeface="Calibri"/>
                <a:cs typeface="Calibri"/>
              </a:rPr>
              <a:t>mirata</a:t>
            </a:r>
            <a:endParaRPr lang="pl-PL" b="1" dirty="0">
              <a:ea typeface="Calibri"/>
            </a:endParaRPr>
          </a:p>
        </p:txBody>
      </p:sp>
      <p:pic>
        <p:nvPicPr>
          <p:cNvPr id="6" name="Picture Placeholder 4" descr="Obraz zawierający koło, na wolnym powietrzu, Koło do roweru, transport&#10;&#10;Opis wygenerowany automatyczni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Attività</a:t>
            </a:r>
            <a:r>
              <a:rPr lang="en-US" sz="3200" dirty="0">
                <a:latin typeface="Calibri"/>
                <a:ea typeface="Calibri"/>
                <a:cs typeface="Calibri"/>
              </a:rPr>
              <a:t> </a:t>
            </a:r>
            <a:r>
              <a:rPr lang="en-US" sz="3200" dirty="0" err="1">
                <a:latin typeface="Calibri"/>
                <a:ea typeface="Calibri"/>
                <a:cs typeface="Calibri"/>
              </a:rPr>
              <a:t>fisica</a:t>
            </a:r>
            <a:r>
              <a:rPr lang="en-US" sz="3200" dirty="0">
                <a:latin typeface="Calibri"/>
                <a:ea typeface="Calibri"/>
                <a:cs typeface="Calibri"/>
              </a:rPr>
              <a:t> e salute</a:t>
            </a:r>
            <a:endParaRPr lang="en-US" sz="3200" b="0" dirty="0">
              <a:latin typeface="Calibri"/>
              <a:ea typeface="Calibri"/>
              <a:cs typeface="Calibri"/>
            </a:endParaRPr>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2483428"/>
            <a:ext cx="5574211" cy="3512084"/>
          </a:xfrm>
        </p:spPr>
        <p:txBody>
          <a:bodyPr lIns="91440" tIns="45720" rIns="91440" bIns="45720" numCol="1" spcCol="288000" anchor="t">
            <a:noAutofit/>
          </a:bodyPr>
          <a:lstStyle/>
          <a:p>
            <a:pPr algn="ctr"/>
            <a:r>
              <a:rPr lang="it-IT" sz="2400" dirty="0">
                <a:solidFill>
                  <a:srgbClr val="374151"/>
                </a:solidFill>
                <a:latin typeface="Calibri"/>
                <a:ea typeface="Calibri"/>
                <a:cs typeface="Calibri"/>
              </a:rPr>
              <a:t>Come probabilmente avrai già notato, la cosa migliore che puoi fare per prevenire la salute con uno stile di vita sedentario è aumentare il livello generale di attività fisica. Perchè è questo?</a:t>
            </a:r>
            <a:endParaRPr lang="pl-PL" sz="1800" dirty="0"/>
          </a:p>
        </p:txBody>
      </p:sp>
    </p:spTree>
    <p:extLst>
      <p:ext uri="{BB962C8B-B14F-4D97-AF65-F5344CB8AC3E}">
        <p14:creationId xmlns:p14="http://schemas.microsoft.com/office/powerpoint/2010/main" val="275208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descr="Obraz zawierający sztuka&#10;&#10;Opis wygenerowany automatycznie">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dirty="0" err="1">
                <a:latin typeface="Calibri"/>
                <a:ea typeface="Open Sans"/>
                <a:cs typeface="Calibri"/>
              </a:rPr>
              <a:t>Prospettiva</a:t>
            </a:r>
            <a:r>
              <a:rPr lang="en-US" sz="3200" dirty="0">
                <a:latin typeface="Calibri"/>
                <a:ea typeface="Open Sans"/>
                <a:cs typeface="Calibri"/>
              </a:rPr>
              <a:t> </a:t>
            </a:r>
            <a:r>
              <a:rPr lang="en-US" sz="3200" dirty="0" err="1">
                <a:latin typeface="Calibri"/>
                <a:ea typeface="Open Sans"/>
                <a:cs typeface="Calibri"/>
              </a:rPr>
              <a:t>cardiovascolare</a:t>
            </a:r>
            <a:endParaRPr lang="en-US" sz="3200" dirty="0">
              <a:latin typeface="Calibri"/>
              <a:ea typeface="Open Sans"/>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064830"/>
            <a:ext cx="5574211" cy="4813657"/>
          </a:xfrm>
        </p:spPr>
        <p:txBody>
          <a:bodyPr lIns="91440" tIns="45720" rIns="91440" bIns="45720" numCol="1" spcCol="288000" anchor="t">
            <a:noAutofit/>
          </a:bodyPr>
          <a:lstStyle/>
          <a:p>
            <a:pPr algn="just"/>
            <a:r>
              <a:rPr lang="it-IT" sz="1700" dirty="0">
                <a:latin typeface="Calibri"/>
                <a:ea typeface="Calibri"/>
                <a:cs typeface="Calibri"/>
              </a:rPr>
              <a:t>Dal punto di vista cardiovascolare e della salute metabolica più ampia, la riduzione del NEAT è associata a livelli </a:t>
            </a:r>
            <a:r>
              <a:rPr lang="it-IT" sz="1700" b="1" dirty="0">
                <a:latin typeface="Calibri"/>
                <a:ea typeface="Calibri"/>
                <a:cs typeface="Calibri"/>
              </a:rPr>
              <a:t>ridotti di dispendio energetico giornaliero, che promuove l’obesità</a:t>
            </a:r>
            <a:r>
              <a:rPr lang="it-IT" sz="1700" dirty="0">
                <a:latin typeface="Calibri"/>
                <a:ea typeface="Calibri"/>
                <a:cs typeface="Calibri"/>
              </a:rPr>
              <a:t>.</a:t>
            </a:r>
          </a:p>
          <a:p>
            <a:pPr algn="just"/>
            <a:endParaRPr lang="it-IT" sz="1200" dirty="0">
              <a:latin typeface="Calibri"/>
              <a:ea typeface="Calibri"/>
              <a:cs typeface="Calibri"/>
            </a:endParaRPr>
          </a:p>
          <a:p>
            <a:pPr algn="just"/>
            <a:r>
              <a:rPr lang="it-IT" sz="1700" dirty="0">
                <a:latin typeface="Calibri"/>
                <a:ea typeface="Calibri"/>
                <a:cs typeface="Calibri"/>
              </a:rPr>
              <a:t>Una carenza di esercizio fisico significa</a:t>
            </a:r>
            <a:r>
              <a:rPr lang="it-IT" sz="1700" b="1" dirty="0">
                <a:latin typeface="Calibri"/>
                <a:ea typeface="Calibri"/>
                <a:cs typeface="Calibri"/>
              </a:rPr>
              <a:t> anche una cattiva circolazione sanguigna</a:t>
            </a:r>
            <a:r>
              <a:rPr lang="it-IT" sz="1700" dirty="0">
                <a:latin typeface="Calibri"/>
                <a:ea typeface="Calibri"/>
                <a:cs typeface="Calibri"/>
              </a:rPr>
              <a:t>, che è associata ad un'alimentazione compromessa e al drenaggio dei prodotti di scarto dal corpo. Una circolazione sanguigna meno efficiente influisce negativamente anche sulla funzione cerebrale.</a:t>
            </a:r>
          </a:p>
          <a:p>
            <a:pPr algn="just"/>
            <a:endParaRPr lang="it-IT" sz="1200" dirty="0">
              <a:solidFill>
                <a:srgbClr val="FFC000"/>
              </a:solidFill>
              <a:latin typeface="Calibri"/>
              <a:ea typeface="Calibri"/>
              <a:cs typeface="Calibri"/>
            </a:endParaRPr>
          </a:p>
          <a:p>
            <a:pPr algn="just"/>
            <a:r>
              <a:rPr lang="it-IT" sz="1700" dirty="0">
                <a:latin typeface="Calibri"/>
                <a:ea typeface="Calibri"/>
                <a:cs typeface="Calibri"/>
              </a:rPr>
              <a:t>Quando siamo seduti, il diaframma non si muove completamente, quindi </a:t>
            </a:r>
            <a:r>
              <a:rPr lang="it-IT" sz="1700" b="1" dirty="0">
                <a:latin typeface="Calibri"/>
                <a:ea typeface="Calibri"/>
                <a:cs typeface="Calibri"/>
              </a:rPr>
              <a:t>respiriamo in modo meno efficiente</a:t>
            </a:r>
            <a:r>
              <a:rPr lang="it-IT" sz="1700" dirty="0">
                <a:latin typeface="Calibri"/>
                <a:ea typeface="Calibri"/>
                <a:cs typeface="Calibri"/>
              </a:rPr>
              <a:t>. A lungo termine ciò può portare a disturbi del ritmo respiratorio e, di conseguenza, a una ridotta efficienza respiratoria. Le disfunzioni del modello respiratorio sono anche associate a </a:t>
            </a:r>
            <a:r>
              <a:rPr lang="it-IT" sz="1700" b="1" dirty="0">
                <a:latin typeface="Calibri"/>
                <a:ea typeface="Calibri"/>
                <a:cs typeface="Calibri"/>
              </a:rPr>
              <a:t>una ridotta tolleranza allo stress</a:t>
            </a:r>
            <a:r>
              <a:rPr lang="it-IT" sz="1700" dirty="0">
                <a:latin typeface="Calibri"/>
                <a:ea typeface="Calibri"/>
                <a:cs typeface="Calibri"/>
              </a:rPr>
              <a:t>.</a:t>
            </a:r>
          </a:p>
          <a:p>
            <a:pPr algn="just"/>
            <a:endParaRPr lang="it-IT" sz="1200" dirty="0">
              <a:latin typeface="Calibri"/>
              <a:ea typeface="Calibri"/>
              <a:cs typeface="Calibri"/>
            </a:endParaRPr>
          </a:p>
          <a:p>
            <a:pPr algn="just"/>
            <a:r>
              <a:rPr lang="it-IT" sz="1700" dirty="0">
                <a:latin typeface="Calibri"/>
                <a:ea typeface="Calibri"/>
                <a:cs typeface="Calibri"/>
              </a:rPr>
              <a:t>Puoi controllare il tuo schema respiratorio con il </a:t>
            </a:r>
            <a:r>
              <a:rPr lang="it-IT" sz="1700" dirty="0">
                <a:latin typeface="Calibri"/>
                <a:ea typeface="Calibri"/>
                <a:cs typeface="Calibri"/>
                <a:hlinkClick r:id="rId3"/>
              </a:rPr>
              <a:t>Foglio di valutazione dello schema respiratorio</a:t>
            </a:r>
            <a:r>
              <a:rPr lang="it-IT" sz="1700" dirty="0">
                <a:latin typeface="Calibri"/>
                <a:ea typeface="Calibri"/>
                <a:cs typeface="Calibri"/>
              </a:rPr>
              <a:t>.</a:t>
            </a:r>
            <a:endParaRPr lang="en-US" sz="1700" dirty="0">
              <a:latin typeface="Calibri"/>
              <a:cs typeface="Calibri"/>
            </a:endParaRPr>
          </a:p>
        </p:txBody>
      </p:sp>
    </p:spTree>
    <p:extLst>
      <p:ext uri="{BB962C8B-B14F-4D97-AF65-F5344CB8AC3E}">
        <p14:creationId xmlns:p14="http://schemas.microsoft.com/office/powerpoint/2010/main" val="147226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Taniec, szkic, kreskówka, osob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2522" y="-44388"/>
            <a:ext cx="5004894" cy="6905449"/>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4584" y="351491"/>
            <a:ext cx="6776598" cy="842867"/>
          </a:xfrm>
        </p:spPr>
        <p:txBody>
          <a:bodyPr lIns="91440" tIns="45720" rIns="91440" bIns="45720" anchor="ctr">
            <a:noAutofit/>
          </a:bodyPr>
          <a:lstStyle/>
          <a:p>
            <a:r>
              <a:rPr lang="en-US" sz="3200" dirty="0" err="1">
                <a:latin typeface="Calibri"/>
                <a:ea typeface="Calibri"/>
                <a:cs typeface="Calibri"/>
              </a:rPr>
              <a:t>Prospettiva</a:t>
            </a:r>
            <a:r>
              <a:rPr lang="en-US" sz="3200" dirty="0">
                <a:latin typeface="Calibri"/>
                <a:ea typeface="Calibri"/>
                <a:cs typeface="Calibri"/>
              </a:rPr>
              <a:t> </a:t>
            </a:r>
            <a:r>
              <a:rPr lang="en-US" sz="3200" dirty="0" err="1">
                <a:latin typeface="Calibri"/>
                <a:ea typeface="Calibri"/>
                <a:cs typeface="Calibri"/>
              </a:rPr>
              <a:t>muscoloscheletrica</a:t>
            </a:r>
            <a:endParaRPr lang="en-US" sz="3200" dirty="0">
              <a:latin typeface="Calibri"/>
              <a:ea typeface="Calibri"/>
              <a:cs typeface="Calibri"/>
            </a:endParaRP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4584" y="1267320"/>
            <a:ext cx="6108148" cy="4693261"/>
          </a:xfrm>
        </p:spPr>
        <p:txBody>
          <a:bodyPr lIns="91440" tIns="45720" rIns="91440" bIns="45720" numCol="1" spcCol="288000" anchor="t">
            <a:noAutofit/>
          </a:bodyPr>
          <a:lstStyle/>
          <a:p>
            <a:pPr algn="just"/>
            <a:r>
              <a:rPr lang="it-IT" sz="1800" dirty="0">
                <a:latin typeface="Calibri"/>
                <a:ea typeface="Calibri"/>
                <a:cs typeface="Calibri"/>
              </a:rPr>
              <a:t>Dal punto di vista muscolo-scheletrico, l’attività fisica consente ai muscoli di mantenere la loro efficienza.</a:t>
            </a:r>
          </a:p>
          <a:p>
            <a:pPr algn="just"/>
            <a:endParaRPr lang="it-IT" sz="1800" dirty="0">
              <a:latin typeface="Calibri"/>
              <a:ea typeface="Calibri"/>
              <a:cs typeface="Calibri"/>
            </a:endParaRPr>
          </a:p>
          <a:p>
            <a:pPr algn="just"/>
            <a:r>
              <a:rPr lang="it-IT" sz="1800" dirty="0">
                <a:latin typeface="Calibri"/>
                <a:ea typeface="Calibri"/>
                <a:cs typeface="Calibri"/>
              </a:rPr>
              <a:t>Quando ci sediamo, la maggior parte dei muscoli del corpo non vengono utilizzati e di conseguenza diventano più deboli. A partire dai 30 anni i processi catabolici (rottura muscolare) cominciano a prevalere sui processi anabolici (formazione muscolare). Il disuso del tessuto muscolare aumenta significativamente la velocità di questo processo. A causa dell’immobilità, anche i tendini e i legamenti si indeboliscono.</a:t>
            </a:r>
          </a:p>
          <a:p>
            <a:pPr algn="just"/>
            <a:endParaRPr lang="it-IT" sz="1800" dirty="0">
              <a:latin typeface="Calibri"/>
              <a:ea typeface="Calibri"/>
              <a:cs typeface="Calibri"/>
            </a:endParaRPr>
          </a:p>
          <a:p>
            <a:pPr algn="just"/>
            <a:r>
              <a:rPr lang="it-IT" sz="1800" dirty="0">
                <a:latin typeface="Calibri"/>
                <a:ea typeface="Calibri"/>
                <a:cs typeface="Calibri"/>
              </a:rPr>
              <a:t>Avere muscoli deboli può portare ad un aumento dell’affaticamento delle articolazioni periferiche e della colonna vertebrale e al dolore derivante dal sovraccarico delle articolazioni non supportato da un’adeguata forza muscolare. Un sistema muscolo-fasciale inefficiente è anche associato ad un aumento del rischio di lesioni ortopediche, poiché in caso di incidente i muscoli non saranno abbastanza forti da proteggere le ossa e le articolazioni.</a:t>
            </a:r>
            <a:endParaRPr lang="en-US" sz="1800" dirty="0">
              <a:latin typeface="Calibri"/>
              <a:ea typeface="Calibri"/>
              <a:cs typeface="Calibri"/>
            </a:endParaRPr>
          </a:p>
        </p:txBody>
      </p:sp>
    </p:spTree>
    <p:extLst>
      <p:ext uri="{BB962C8B-B14F-4D97-AF65-F5344CB8AC3E}">
        <p14:creationId xmlns:p14="http://schemas.microsoft.com/office/powerpoint/2010/main" val="108985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descr="Obraz zawierający osoba, Akcesoria modowe, Ludzka twarz, ubrania&#10;&#10;Opis wygenerowany automatycznie">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dirty="0">
                <a:latin typeface="Calibri"/>
                <a:ea typeface="Calibri"/>
                <a:cs typeface="Calibri"/>
              </a:rPr>
              <a:t>  Mal di </a:t>
            </a:r>
            <a:r>
              <a:rPr lang="en-US" sz="3200" dirty="0" err="1">
                <a:latin typeface="Calibri"/>
                <a:ea typeface="Calibri"/>
                <a:cs typeface="Calibri"/>
              </a:rPr>
              <a:t>schiena</a:t>
            </a:r>
            <a:endParaRPr lang="en-US" sz="3200" b="0" dirty="0">
              <a:latin typeface="Calibri"/>
              <a:ea typeface="Calibri"/>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13846" y="1729693"/>
            <a:ext cx="5574211" cy="4463443"/>
          </a:xfrm>
        </p:spPr>
        <p:txBody>
          <a:bodyPr lIns="91440" tIns="45720" rIns="91440" bIns="45720" numCol="1" spcCol="288000" anchor="t">
            <a:noAutofit/>
          </a:bodyPr>
          <a:lstStyle/>
          <a:p>
            <a:pPr algn="just"/>
            <a:r>
              <a:rPr lang="it-IT" sz="2000" dirty="0">
                <a:latin typeface="Calibri"/>
                <a:ea typeface="Calibri"/>
                <a:cs typeface="Calibri"/>
              </a:rPr>
              <a:t>Quando si parla della questione della sedentarietà non si può trascurare il problema di salute più comune dei lavoratori sedentari: il mal di schiena. Possiamo distinguere tra le due cause più comuni di mal di schiena:</a:t>
            </a:r>
          </a:p>
          <a:p>
            <a:pPr algn="just"/>
            <a:endParaRPr lang="it-IT" sz="2000" dirty="0">
              <a:latin typeface="Calibri"/>
              <a:ea typeface="Calibri"/>
              <a:cs typeface="Calibri"/>
            </a:endParaRPr>
          </a:p>
          <a:p>
            <a:pPr algn="just"/>
            <a:r>
              <a:rPr lang="it-IT" sz="2000" dirty="0">
                <a:latin typeface="Calibri"/>
                <a:ea typeface="Calibri"/>
                <a:cs typeface="Calibri"/>
              </a:rPr>
              <a:t>1. Nutrizione insufficiente dei dischi intervertebrali</a:t>
            </a:r>
          </a:p>
          <a:p>
            <a:r>
              <a:rPr lang="it-IT" sz="2000" dirty="0">
                <a:latin typeface="Calibri"/>
                <a:ea typeface="Calibri"/>
                <a:cs typeface="Calibri"/>
              </a:rPr>
              <a:t>2. Cambiamenti degenerativi nella colonna vertebrale</a:t>
            </a:r>
          </a:p>
          <a:p>
            <a:pPr algn="just"/>
            <a:endParaRPr lang="it-IT" sz="2000" dirty="0">
              <a:latin typeface="Calibri"/>
              <a:ea typeface="Calibri"/>
              <a:cs typeface="Calibri"/>
            </a:endParaRPr>
          </a:p>
          <a:p>
            <a:pPr algn="just"/>
            <a:r>
              <a:rPr lang="it-IT" sz="2000" dirty="0">
                <a:latin typeface="Calibri"/>
                <a:ea typeface="Calibri"/>
                <a:cs typeface="Calibri"/>
              </a:rPr>
              <a:t>Comprendendo il meccanismo di entrambe queste cause di dolore, sarai in grado di evitarlo più facilmente.</a:t>
            </a:r>
            <a:endParaRPr lang="en-US" dirty="0"/>
          </a:p>
        </p:txBody>
      </p:sp>
    </p:spTree>
    <p:extLst>
      <p:ext uri="{BB962C8B-B14F-4D97-AF65-F5344CB8AC3E}">
        <p14:creationId xmlns:p14="http://schemas.microsoft.com/office/powerpoint/2010/main" val="261339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mleczne, jedzenie&#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r>
              <a:rPr lang="it-IT" sz="2800" dirty="0">
                <a:latin typeface="Calibri"/>
                <a:ea typeface="Calibri"/>
                <a:cs typeface="Calibri"/>
              </a:rPr>
              <a:t>Nutrizione insufficiente dei dischi intervertebrali</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581665"/>
            <a:ext cx="5519942" cy="3889855"/>
          </a:xfrm>
        </p:spPr>
        <p:txBody>
          <a:bodyPr lIns="91440" tIns="45720" rIns="91440" bIns="45720" numCol="1" spcCol="288000" anchor="t">
            <a:noAutofit/>
          </a:bodyPr>
          <a:lstStyle/>
          <a:p>
            <a:pPr algn="just"/>
            <a:r>
              <a:rPr lang="it-IT" sz="1700" dirty="0">
                <a:latin typeface="Calibri"/>
                <a:ea typeface="Calibri"/>
                <a:cs typeface="Calibri"/>
              </a:rPr>
              <a:t>I dischi intervertebrali che separano le singole vertebre della colonna vertebrale sono una struttura unica nel nostro corpo. Questo perché sono scarsamente irrorati di sangue - la stragrande maggioranza della loro superficie non ha vascolarizzazione - i vasi sanguigni coprono solo i bordi. I nutrienti entrano per diffusione e si distribuiscono in profondità nei dischi intervertebrali.</a:t>
            </a:r>
          </a:p>
          <a:p>
            <a:pPr algn="just"/>
            <a:endParaRPr lang="it-IT" sz="1700" dirty="0">
              <a:latin typeface="Calibri"/>
              <a:ea typeface="Calibri"/>
              <a:cs typeface="Calibri"/>
            </a:endParaRPr>
          </a:p>
          <a:p>
            <a:pPr algn="just"/>
            <a:r>
              <a:rPr lang="it-IT" sz="1700" dirty="0">
                <a:latin typeface="Calibri"/>
                <a:ea typeface="Calibri"/>
                <a:cs typeface="Calibri"/>
              </a:rPr>
              <a:t>È essenziale mantenere la colonna vertebrale mobile per consentirle di nutrirsi in modo efficace. Il deterioramento del metabolismo dei dischi intervertebrali a causa dell'immobilità della colonna vertebrale favorisce cambiamenti degenerativi a lungo termine e a breve termine porta ad una diminuzione del pH all'interno dei dischi intervertebrali. Ciò provoca una serie di meccanismi che portano alla sensazione di dolore.</a:t>
            </a:r>
            <a:r>
              <a:rPr lang="it-IT" sz="1700" b="1" dirty="0">
                <a:latin typeface="Calibri"/>
                <a:ea typeface="Calibri"/>
                <a:cs typeface="Calibri"/>
              </a:rPr>
              <a:t> Il dolore provato durante una seduta prolungata è un allarme che ci informa che la colonna vertebrale ha bisogno di essere messa in movimento.</a:t>
            </a:r>
            <a:endParaRPr lang="en-US" sz="1700" b="1"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92468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ubrania, osoba, meble, stół&#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383989"/>
            <a:ext cx="7019675" cy="890417"/>
          </a:xfrm>
        </p:spPr>
        <p:txBody>
          <a:bodyPr lIns="91440" tIns="45720" rIns="91440" bIns="45720" anchor="ctr">
            <a:noAutofit/>
          </a:bodyPr>
          <a:lstStyle/>
          <a:p>
            <a:r>
              <a:rPr lang="it-IT" sz="2800" dirty="0">
                <a:latin typeface="Calibri"/>
                <a:ea typeface="Calibri"/>
                <a:cs typeface="Calibri"/>
              </a:rPr>
              <a:t>Cambiamenti degenerativi nella colonna vertebrale</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444501"/>
            <a:ext cx="5519942" cy="4914664"/>
          </a:xfrm>
        </p:spPr>
        <p:txBody>
          <a:bodyPr lIns="91440" tIns="45720" rIns="91440" bIns="45720" numCol="1" spcCol="288000" anchor="t">
            <a:noAutofit/>
          </a:bodyPr>
          <a:lstStyle/>
          <a:p>
            <a:pPr algn="just"/>
            <a:r>
              <a:rPr lang="it-IT" sz="1800" dirty="0">
                <a:latin typeface="Calibri"/>
                <a:ea typeface="Calibri"/>
                <a:cs typeface="Calibri"/>
              </a:rPr>
              <a:t>Se trascuriamo cronicamente la salute della colonna vertebrale, al suo interno possono verificarsi numerosi cambiamenti degenerativi. Due di questi cambiamenti sono la degenerazione del disco intervertebrale o la degenerazione delle articolazioni che collegano le singole vertebre. L’insorgenza delle alterazioni degenerative è particolarmente influenzata da due fattori:</a:t>
            </a:r>
          </a:p>
          <a:p>
            <a:pPr algn="just"/>
            <a:endParaRPr lang="it-IT" sz="1800" dirty="0">
              <a:latin typeface="Calibri"/>
              <a:ea typeface="Calibri"/>
              <a:cs typeface="Calibri"/>
            </a:endParaRPr>
          </a:p>
          <a:p>
            <a:pPr algn="just"/>
            <a:r>
              <a:rPr lang="it-IT" sz="1800" dirty="0">
                <a:latin typeface="Calibri"/>
                <a:ea typeface="Calibri"/>
                <a:cs typeface="Calibri"/>
              </a:rPr>
              <a:t>1. Mancanza di nutrimento dei tessuti che compongono la colonna vertebrale descritta in precedenza.</a:t>
            </a:r>
          </a:p>
          <a:p>
            <a:pPr algn="just"/>
            <a:r>
              <a:rPr lang="it-IT" sz="1800" dirty="0">
                <a:latin typeface="Calibri"/>
                <a:ea typeface="Calibri"/>
                <a:cs typeface="Calibri"/>
              </a:rPr>
              <a:t>2. Sovraccarico cronico della colonna vertebrale in modo non fisiologico a causa di uno squilibrio muscolare.</a:t>
            </a:r>
          </a:p>
          <a:p>
            <a:pPr algn="just"/>
            <a:endParaRPr lang="it-IT" sz="1800" dirty="0">
              <a:latin typeface="Calibri"/>
              <a:ea typeface="Calibri"/>
              <a:cs typeface="Calibri"/>
            </a:endParaRPr>
          </a:p>
          <a:p>
            <a:pPr algn="just"/>
            <a:r>
              <a:rPr lang="it-IT" sz="1800" dirty="0">
                <a:latin typeface="Calibri"/>
                <a:ea typeface="Calibri"/>
                <a:cs typeface="Calibri"/>
              </a:rPr>
              <a:t>La colonna vertebrale è una struttura forte, capace di sostenere carichi pesanti, a condizione che funzioni in condizioni biomeccanicamente ottimali. Questi possono essere raggiunti solo attraverso un lavoro muscolare efficiente e coordinato.</a:t>
            </a:r>
            <a:endParaRPr lang="en-US" sz="18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42848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it-IT" dirty="0"/>
              <a:t>Benvenuti al corso di formazione 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45226" y="2067340"/>
            <a:ext cx="5163220" cy="3476004"/>
          </a:xfrm>
        </p:spPr>
        <p:txBody>
          <a:bodyPr/>
          <a:lstStyle/>
          <a:p>
            <a:pPr algn="just"/>
            <a:r>
              <a:rPr lang="it-IT" sz="2400" dirty="0"/>
              <a:t>Benvenuti al corso Digital Physical Health. Questo corso ti farà familiarizzare con i potenziali rischi legati al lavoro con un computer e ti fornirà strategie efficaci su come minimizzarli. Inoltre, imparerai modi semplici ma efficaci per mantenere il tuo benessere mentre lavori in un ambiente d'ufficio.</a:t>
            </a:r>
            <a:endParaRPr lang="en-GB"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biżuteria, Paciorek, sztuka, mod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fontScale="92500" lnSpcReduction="20000"/>
          </a:bodyPr>
          <a:lstStyle/>
          <a:p>
            <a:r>
              <a:rPr lang="it-IT" sz="3200" dirty="0">
                <a:latin typeface="Calibri"/>
                <a:ea typeface="Calibri"/>
                <a:cs typeface="Calibri"/>
              </a:rPr>
              <a:t>Cambiamenti degenerativi nella colonna vertebrale</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482656"/>
            <a:ext cx="5558219" cy="5297692"/>
          </a:xfrm>
        </p:spPr>
        <p:txBody>
          <a:bodyPr lIns="91440" tIns="45720" rIns="91440" bIns="45720" numCol="1" spcCol="288000" anchor="t">
            <a:normAutofit/>
          </a:bodyPr>
          <a:lstStyle/>
          <a:p>
            <a:pPr algn="just"/>
            <a:r>
              <a:rPr lang="it-IT" sz="2000" dirty="0"/>
              <a:t>Stare seduti indebolisce in particolare i muscoli dei glutei e del core, ma per mantenere una colonna vertebrale sana e funzionale è necessario </a:t>
            </a:r>
            <a:r>
              <a:rPr lang="it-IT" sz="2000" b="1" dirty="0"/>
              <a:t>mantenere l’equilibrio muscolare in tutto il corpo</a:t>
            </a:r>
            <a:r>
              <a:rPr lang="it-IT" sz="2000" dirty="0"/>
              <a:t>.</a:t>
            </a: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r>
              <a:rPr lang="it-IT" sz="2000" dirty="0"/>
              <a:t>Ognuno è diverso. Per proteggere la tua salute nel modo più efficace possibile, consulta un fisioterapista per identificare i tuoi anelli deboli e imparare degli esercizi per sbarazzartene.</a:t>
            </a:r>
            <a:endParaRPr lang="en-US" sz="2000" dirty="0"/>
          </a:p>
        </p:txBody>
      </p:sp>
      <p:sp>
        <p:nvSpPr>
          <p:cNvPr id="2" name="Prostokąt 1">
            <a:extLst>
              <a:ext uri="{FF2B5EF4-FFF2-40B4-BE49-F238E27FC236}">
                <a16:creationId xmlns:a16="http://schemas.microsoft.com/office/drawing/2014/main" id="{6A747926-0786-5BBE-95C0-DB0A8573F362}"/>
              </a:ext>
            </a:extLst>
          </p:cNvPr>
          <p:cNvSpPr/>
          <p:nvPr/>
        </p:nvSpPr>
        <p:spPr>
          <a:xfrm>
            <a:off x="537781" y="2753569"/>
            <a:ext cx="5230091" cy="135086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latin typeface="Calibri"/>
                <a:ea typeface="Calibri"/>
                <a:cs typeface="Calibri"/>
              </a:rPr>
              <a:t>Anche se la colonna vertebrale è già danneggiata in modo irreversibile (i cambiamenti degenerativi non possono essere invertiti, possiamo solo limitarne lo sviluppo), nella maggior parte dei casi il metodo terapeutico più efficace sarà l'attuazione di esercizi terapeutici mirati sotto la guida di uno specialista.</a:t>
            </a:r>
            <a:endParaRPr lang="en-US" sz="1400" dirty="0"/>
          </a:p>
        </p:txBody>
      </p:sp>
    </p:spTree>
    <p:extLst>
      <p:ext uri="{BB962C8B-B14F-4D97-AF65-F5344CB8AC3E}">
        <p14:creationId xmlns:p14="http://schemas.microsoft.com/office/powerpoint/2010/main" val="88220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soba planująca">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2337"/>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it-IT" sz="3100" dirty="0"/>
              <a:t>Qual è il livello appropriato di attività?</a:t>
            </a:r>
            <a:endParaRPr lang="pl-PL" sz="31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46652" y="1537855"/>
            <a:ext cx="5558219" cy="4879521"/>
          </a:xfrm>
        </p:spPr>
        <p:txBody>
          <a:bodyPr lIns="91440" tIns="45720" rIns="91440" bIns="45720" numCol="1" spcCol="288000" anchor="t">
            <a:normAutofit/>
          </a:bodyPr>
          <a:lstStyle/>
          <a:p>
            <a:pPr algn="just">
              <a:spcAft>
                <a:spcPts val="600"/>
              </a:spcAft>
            </a:pPr>
            <a:r>
              <a:rPr lang="it-IT" sz="2400" dirty="0">
                <a:latin typeface="Calibri"/>
                <a:ea typeface="Open Sans"/>
                <a:cs typeface="Calibri"/>
              </a:rPr>
              <a:t>Per rispondere a questa domanda vale la pena consultare le linee guida dell’OMS. L’OMS raccomanda la seguente porzione di attività fisica su base settimanale:</a:t>
            </a:r>
          </a:p>
          <a:p>
            <a:pPr marL="342900" indent="-342900" algn="just">
              <a:spcAft>
                <a:spcPts val="600"/>
              </a:spcAft>
              <a:buFont typeface="Arial" panose="020B0604020202020204" pitchFamily="34" charset="0"/>
              <a:buChar char="•"/>
            </a:pPr>
            <a:r>
              <a:rPr lang="it-IT" sz="2400" dirty="0">
                <a:latin typeface="Calibri"/>
                <a:ea typeface="Open Sans"/>
                <a:cs typeface="Calibri"/>
              </a:rPr>
              <a:t>minimo 150-300 minuti di attività aerobica di intensità moderata o 75-150 minuti di attività aerobica di intensità da moderata ad alta</a:t>
            </a:r>
          </a:p>
          <a:p>
            <a:pPr marL="342900" indent="-342900" algn="just">
              <a:spcAft>
                <a:spcPts val="600"/>
              </a:spcAft>
              <a:buFont typeface="Arial" panose="020B0604020202020204" pitchFamily="34" charset="0"/>
              <a:buChar char="•"/>
            </a:pPr>
            <a:r>
              <a:rPr lang="it-IT" sz="2400" dirty="0">
                <a:latin typeface="Calibri"/>
                <a:ea typeface="Open Sans"/>
                <a:cs typeface="Calibri"/>
              </a:rPr>
              <a:t>esercizi di rafforzamento muscolare di intensità moderata o alta almeno 2 volte a settimana</a:t>
            </a:r>
          </a:p>
          <a:p>
            <a:pPr algn="just">
              <a:spcAft>
                <a:spcPts val="600"/>
              </a:spcAft>
            </a:pPr>
            <a:r>
              <a:rPr lang="it-IT" sz="2400" dirty="0">
                <a:latin typeface="Calibri"/>
                <a:ea typeface="Open Sans"/>
                <a:cs typeface="Calibri"/>
              </a:rPr>
              <a:t>per le persone poco sedentarie.</a:t>
            </a:r>
            <a:endParaRPr lang="en-US" sz="2400" dirty="0">
              <a:latin typeface="Calibri"/>
              <a:ea typeface="Open Sans"/>
              <a:cs typeface="Calibri"/>
            </a:endParaRPr>
          </a:p>
        </p:txBody>
      </p:sp>
    </p:spTree>
    <p:extLst>
      <p:ext uri="{BB962C8B-B14F-4D97-AF65-F5344CB8AC3E}">
        <p14:creationId xmlns:p14="http://schemas.microsoft.com/office/powerpoint/2010/main" val="349638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osoba, ubrania, na wolnym powietrzu, Szorty&#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it-IT" sz="2800" dirty="0"/>
              <a:t>Qual è il livello appropriato di attività?</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3011117"/>
          </a:xfrm>
        </p:spPr>
        <p:txBody>
          <a:bodyPr lIns="91440" tIns="45720" rIns="91440" bIns="45720" numCol="1" spcCol="288000" anchor="t">
            <a:noAutofit/>
          </a:bodyPr>
          <a:lstStyle/>
          <a:p>
            <a:pPr algn="just"/>
            <a:r>
              <a:rPr lang="it-IT" sz="2000" dirty="0">
                <a:latin typeface="Calibri"/>
                <a:ea typeface="Calibri"/>
                <a:cs typeface="Calibri"/>
              </a:rPr>
              <a:t>Le Linee guida dell’OMS sui livelli di attività fisica affermano:</a:t>
            </a:r>
          </a:p>
          <a:p>
            <a:pPr algn="just"/>
            <a:endParaRPr lang="it-IT" sz="2000" dirty="0">
              <a:latin typeface="Calibri"/>
              <a:ea typeface="Calibri"/>
              <a:cs typeface="Calibri"/>
            </a:endParaRPr>
          </a:p>
          <a:p>
            <a:pPr algn="just"/>
            <a:r>
              <a:rPr lang="it-IT" sz="2000" i="1" dirty="0">
                <a:solidFill>
                  <a:srgbClr val="FFC000"/>
                </a:solidFill>
                <a:latin typeface="Calibri"/>
                <a:ea typeface="Calibri"/>
                <a:cs typeface="Calibri"/>
              </a:rPr>
              <a:t>“Per contribuire a ridurre gli effetti dannosi di alti livelli di comportamento sedentario sulla salute, gli adulti dovrebbero mirare a fare di più rispetto ai livelli raccomandati di attività fisica di intensità da moderata a vigorosa”.</a:t>
            </a:r>
          </a:p>
          <a:p>
            <a:pPr algn="just"/>
            <a:endParaRPr lang="it-IT" sz="2000" dirty="0">
              <a:latin typeface="Calibri"/>
              <a:ea typeface="Calibri"/>
              <a:cs typeface="Calibri"/>
            </a:endParaRPr>
          </a:p>
          <a:p>
            <a:pPr algn="just"/>
            <a:r>
              <a:rPr lang="it-IT" sz="2000" dirty="0">
                <a:latin typeface="Calibri"/>
                <a:ea typeface="Calibri"/>
                <a:cs typeface="Calibri"/>
              </a:rPr>
              <a:t>Se svolgi un lavoro sedentario, si consiglia un elevato livello di attività fisica per evitare conseguenze sulla salute. Si consiglia alle persone che svolgono lavori sedentari di raddoppiare la propria attività rispetto al minimo raccomandato dall’OMS.</a:t>
            </a:r>
            <a:endParaRPr lang="en-US" sz="20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78560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oczy, przybliżenie, rzęsa, organ&#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fontScale="92500" lnSpcReduction="10000"/>
          </a:bodyPr>
          <a:lstStyle/>
          <a:p>
            <a:pPr>
              <a:lnSpc>
                <a:spcPct val="90000"/>
              </a:lnSpc>
            </a:pPr>
            <a:r>
              <a:rPr lang="en-US" sz="3200" dirty="0">
                <a:latin typeface="Calibri"/>
                <a:ea typeface="Calibri"/>
                <a:cs typeface="Calibri"/>
              </a:rPr>
              <a:t>Don't forget abo</a:t>
            </a:r>
            <a:r>
              <a:rPr lang="it-IT" sz="3200" dirty="0">
                <a:latin typeface="Calibri"/>
                <a:ea typeface="Calibri"/>
                <a:cs typeface="Calibri"/>
              </a:rPr>
              <a:t>Non dimenticare i tuoi occhi!</a:t>
            </a:r>
            <a:r>
              <a:rPr lang="en-US" sz="3200" dirty="0" err="1">
                <a:latin typeface="Calibri"/>
                <a:ea typeface="Calibri"/>
                <a:cs typeface="Calibri"/>
              </a:rPr>
              <a:t>ut</a:t>
            </a:r>
            <a:r>
              <a:rPr lang="en-US" sz="3200" dirty="0">
                <a:latin typeface="Calibri"/>
                <a:ea typeface="Calibri"/>
                <a:cs typeface="Calibri"/>
              </a:rPr>
              <a:t> your eyes! </a:t>
            </a:r>
            <a:endParaRPr lang="pl-PL" sz="3200" dirty="0">
              <a:latin typeface="Calibri"/>
              <a:ea typeface="Calibri"/>
              <a:cs typeface="Calibri"/>
            </a:endParaRP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2256173"/>
            <a:ext cx="5558219" cy="4693261"/>
          </a:xfrm>
        </p:spPr>
        <p:txBody>
          <a:bodyPr lIns="91440" tIns="45720" rIns="91440" bIns="45720" numCol="1" spcCol="288000" anchor="t">
            <a:normAutofit/>
          </a:bodyPr>
          <a:lstStyle/>
          <a:p>
            <a:pPr algn="just"/>
            <a:r>
              <a:rPr lang="it-IT" sz="2400" dirty="0">
                <a:ea typeface="Calibri"/>
              </a:rPr>
              <a:t>L'acutezza visiva è gestita dal piccolo ma cruciale muscolo ciliare, responsabile del movimento dell'occhio. Mettere a fuoco gli occhi su un monitor per lunghi periodi di tempo influisce negativamente sulla salute degli occhi. Durante le tue pause attive, assicurati di muovere anche gli occhi: puoi provare a guardare fuori dalla finestra, fare esercizi per gli occhi o sbattere le palpebre per alleviare lo stress oculare.</a:t>
            </a:r>
            <a:endParaRPr lang="en-US" sz="2400" dirty="0">
              <a:latin typeface="Calibri"/>
              <a:ea typeface="Calibri"/>
              <a:cs typeface="Calibri"/>
            </a:endParaRPr>
          </a:p>
        </p:txBody>
      </p:sp>
    </p:spTree>
    <p:extLst>
      <p:ext uri="{BB962C8B-B14F-4D97-AF65-F5344CB8AC3E}">
        <p14:creationId xmlns:p14="http://schemas.microsoft.com/office/powerpoint/2010/main" val="244972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Casi</a:t>
            </a:r>
            <a:r>
              <a:rPr lang="en-US" b="1" dirty="0">
                <a:latin typeface="Calibri"/>
                <a:ea typeface="Calibri"/>
                <a:cs typeface="Calibri"/>
              </a:rPr>
              <a:t> studio</a:t>
            </a:r>
            <a:endParaRPr lang="pl-PL" b="1" dirty="0">
              <a:ea typeface="Calibri"/>
            </a:endParaRPr>
          </a:p>
        </p:txBody>
      </p:sp>
      <p:pic>
        <p:nvPicPr>
          <p:cNvPr id="6" name="Picture Placeholder 4" descr="Ręka trzymająca kawałek białej układanki na niebieskim tl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71186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A screenshot of a computer&#10;&#10;Description automatically generated">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a:srcRect l="10941" t="585" r="41392" b="-585"/>
          <a:stretch/>
        </p:blipFill>
        <p:spPr>
          <a:xfrm>
            <a:off x="884606" y="0"/>
            <a:ext cx="5004115" cy="6858007"/>
          </a:xfrm>
          <a:noFill/>
        </p:spPr>
      </p:pic>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ormAutofit/>
          </a:bodyPr>
          <a:lstStyle/>
          <a:p>
            <a:r>
              <a:rPr lang="en-US" dirty="0">
                <a:latin typeface="Calibri"/>
                <a:ea typeface="Open Sans"/>
                <a:cs typeface="Calibri"/>
              </a:rPr>
              <a:t>CASO – APPLICAZIONE CUCÙ</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lnSpcReduction="10000"/>
          </a:bodyPr>
          <a:lstStyle/>
          <a:p>
            <a:pPr algn="just"/>
            <a:r>
              <a:rPr lang="it-IT" sz="1750" dirty="0">
                <a:latin typeface="Calibri"/>
                <a:ea typeface="Open Sans"/>
                <a:cs typeface="Calibri"/>
              </a:rPr>
              <a:t>Cuckoo è un'app per il benessere su misura per il posto di lavoro odierno. È un'app gamificata e user-friendly che premia le pause salutari.</a:t>
            </a:r>
          </a:p>
          <a:p>
            <a:pPr algn="just"/>
            <a:endParaRPr lang="it-IT" sz="1750" dirty="0">
              <a:latin typeface="Calibri"/>
              <a:ea typeface="Open Sans"/>
              <a:cs typeface="Calibri"/>
            </a:endParaRPr>
          </a:p>
          <a:p>
            <a:pPr algn="just"/>
            <a:r>
              <a:rPr lang="it-IT" sz="1750" dirty="0">
                <a:latin typeface="Calibri"/>
                <a:ea typeface="Open Sans"/>
                <a:cs typeface="Calibri"/>
              </a:rPr>
              <a:t>Nel 2018, l’Istituto finlandese per la salute sul lavoro ha condotto uno studio sull’uso di Cuckoo e sul suo impatto positivo sulle aziende. L’app ha ridotto in media due giorni di congedo per malattia per dipendente all’anno. Ha inoltre ridotto di 30 minuti al giorno il tempo trascorso dai dipendenti seduti al lavoro. Questi vantaggi portano anche ad un aumento della produttività di 1,5€ l’ora e ad un risparmio fino a 100.000€ all’anno in un’azienda con 100 dipendenti. Questi sono solo alcuni dei vantaggi derivanti dall’aggiunta di pause di movimento e di recupero ai giorni lavorativi.</a:t>
            </a:r>
          </a:p>
          <a:p>
            <a:pPr algn="just"/>
            <a:endParaRPr lang="it-IT" sz="1750" dirty="0">
              <a:latin typeface="Calibri"/>
              <a:ea typeface="Open Sans"/>
              <a:cs typeface="Calibri"/>
            </a:endParaRPr>
          </a:p>
          <a:p>
            <a:pPr algn="just"/>
            <a:r>
              <a:rPr lang="it-IT" sz="1750" dirty="0">
                <a:latin typeface="Calibri"/>
                <a:ea typeface="Open Sans"/>
                <a:cs typeface="Calibri"/>
              </a:rPr>
              <a:t>Cuckoo non è l'unica applicazione per questo scopo e gli stessi principi possono essere applicati con metodi diversi.</a:t>
            </a:r>
            <a:endParaRPr lang="en-US" sz="1750" dirty="0"/>
          </a:p>
          <a:p>
            <a:pPr algn="just"/>
            <a:endParaRPr lang="en-US" sz="1750" dirty="0"/>
          </a:p>
          <a:p>
            <a:pPr algn="just"/>
            <a:endParaRPr lang="en-US" sz="1750" dirty="0"/>
          </a:p>
        </p:txBody>
      </p:sp>
      <p:sp>
        <p:nvSpPr>
          <p:cNvPr id="2" name="TextBox 1">
            <a:extLst>
              <a:ext uri="{FF2B5EF4-FFF2-40B4-BE49-F238E27FC236}">
                <a16:creationId xmlns:a16="http://schemas.microsoft.com/office/drawing/2014/main" id="{91003D2B-3051-BF04-8447-3AFA98892B7D}"/>
              </a:ext>
            </a:extLst>
          </p:cNvPr>
          <p:cNvSpPr txBox="1"/>
          <p:nvPr/>
        </p:nvSpPr>
        <p:spPr>
          <a:xfrm>
            <a:off x="6304547" y="6192252"/>
            <a:ext cx="2927684" cy="284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50" i="1" dirty="0">
                <a:latin typeface="Calibri"/>
                <a:cs typeface="Calibri"/>
              </a:rPr>
              <a:t>Fonte: </a:t>
            </a:r>
            <a:r>
              <a:rPr lang="en-US" sz="1250" i="1" dirty="0">
                <a:solidFill>
                  <a:schemeClr val="accent3"/>
                </a:solidFill>
                <a:latin typeface="Calibri"/>
                <a:cs typeface="Calibri"/>
                <a:hlinkClick r:id="rId3">
                  <a:extLst>
                    <a:ext uri="{A12FA001-AC4F-418D-AE19-62706E023703}">
                      <ahyp:hlinkClr xmlns:ahyp="http://schemas.microsoft.com/office/drawing/2018/hyperlinkcolor" val="tx"/>
                    </a:ext>
                  </a:extLst>
                </a:hlinkClick>
              </a:rPr>
              <a:t>https://cuckoo.fi/en</a:t>
            </a:r>
            <a:r>
              <a:rPr lang="en-US" sz="1250" i="1" dirty="0">
                <a:solidFill>
                  <a:schemeClr val="accent3"/>
                </a:solidFill>
                <a:latin typeface="Calibri"/>
                <a:cs typeface="Calibri"/>
              </a:rPr>
              <a:t> </a:t>
            </a:r>
            <a:endParaRPr lang="en-US" sz="1250" i="1" dirty="0">
              <a:solidFill>
                <a:schemeClr val="accent3"/>
              </a:solidFill>
              <a:latin typeface="Calibri"/>
              <a:ea typeface="+mn-lt"/>
              <a:cs typeface="Calibri"/>
            </a:endParaRPr>
          </a:p>
        </p:txBody>
      </p:sp>
    </p:spTree>
    <p:extLst>
      <p:ext uri="{BB962C8B-B14F-4D97-AF65-F5344CB8AC3E}">
        <p14:creationId xmlns:p14="http://schemas.microsoft.com/office/powerpoint/2010/main" val="236427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chor="t">
            <a:normAutofit/>
          </a:bodyPr>
          <a:lstStyle/>
          <a:p>
            <a:r>
              <a:rPr lang="it-IT" dirty="0">
                <a:latin typeface="Calibri"/>
                <a:ea typeface="Open Sans"/>
                <a:cs typeface="Calibri"/>
              </a:rPr>
              <a:t>APP BREAK: PROSPETTIVE AZIENDALI E INDIVIDUALI</a:t>
            </a:r>
            <a:endParaRPr lang="en-US" dirty="0">
              <a:latin typeface="Calibri"/>
              <a:ea typeface="Open Sans"/>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lnSpcReduction="10000"/>
          </a:bodyPr>
          <a:lstStyle/>
          <a:p>
            <a:pPr algn="just"/>
            <a:r>
              <a:rPr lang="it-IT" sz="1600" dirty="0">
                <a:latin typeface="Calibri"/>
                <a:ea typeface="Calibri"/>
                <a:cs typeface="Calibri"/>
              </a:rPr>
              <a:t>Installare un'app che ricorda di fare pause di un minuto per esercitare corpo e occhi ha ridotto significativamente il disagio di stare seduti al computer per lunghi periodi di tempo. Sviluppare abitudini per aumentare la quantità di camminate durante il giorno ha aumentato significativamente il numero medio di passi giornalieri senza dedicare grandi quantità di tempo a farlo.</a:t>
            </a:r>
          </a:p>
          <a:p>
            <a:pPr algn="just"/>
            <a:endParaRPr lang="it-IT" sz="1600" dirty="0">
              <a:latin typeface="Calibri"/>
              <a:ea typeface="Calibri"/>
              <a:cs typeface="Calibri"/>
            </a:endParaRPr>
          </a:p>
          <a:p>
            <a:pPr algn="just"/>
            <a:r>
              <a:rPr lang="it-IT" sz="1600" dirty="0">
                <a:latin typeface="Calibri"/>
                <a:ea typeface="Calibri"/>
                <a:cs typeface="Calibri"/>
              </a:rPr>
              <a:t>L'aggiunta di esercizi mirati come raccomandato da un fisioterapista e il viaggio al lavoro in bicicletta hanno eliminato i dolori articolari. La migliorata condizione fisica permette di giocare liberamente con i bambini e di scoprire attività nuove ed entusiasmanti. Inoltre, un NEAT maggiore come risultato delle attività di cui sopra aiuta a mantenere il peso corporeo a un livello sano.</a:t>
            </a:r>
          </a:p>
          <a:p>
            <a:pPr algn="just"/>
            <a:endParaRPr lang="it-IT" sz="1600" dirty="0">
              <a:latin typeface="Calibri"/>
              <a:ea typeface="Calibri"/>
              <a:cs typeface="Calibri"/>
            </a:endParaRPr>
          </a:p>
          <a:p>
            <a:pPr algn="just"/>
            <a:r>
              <a:rPr lang="it-IT" sz="1600" dirty="0">
                <a:latin typeface="Calibri"/>
                <a:ea typeface="Calibri"/>
                <a:cs typeface="Calibri"/>
              </a:rPr>
              <a:t>L'implementazione di pause attive, che i dipendenti possono trascorrere nella mini-palestra aziendale, e l'attenzione all'ergonomia delle postazioni di lavoro hanno ridotto le assenze per malattia legate al mal di schiena e aumentato la produttività. L'abbonamento medico ai servizi di fisioterapia offerti nel pacchetto sociale consente ai dipendenti di individuare precocemente gli anelli deboli del sistema muscolo-scheletrico, prevenendo lo sviluppo di problemi che potrebbero metterli senza lavoro. L'efficacia della prevenzione muscolo-scheletrica è rafforzata anche dal contributo economico offerto ai dipendenti per le attività sportive.</a:t>
            </a:r>
          </a:p>
          <a:p>
            <a:pPr algn="just"/>
            <a:endParaRPr lang="it-IT" sz="1600" dirty="0">
              <a:latin typeface="Calibri"/>
              <a:ea typeface="Calibri"/>
              <a:cs typeface="Calibri"/>
            </a:endParaRPr>
          </a:p>
          <a:p>
            <a:pPr algn="just"/>
            <a:r>
              <a:rPr lang="it-IT" sz="1600" dirty="0">
                <a:latin typeface="Calibri"/>
                <a:ea typeface="Calibri"/>
                <a:cs typeface="Calibri"/>
              </a:rPr>
              <a:t>I costi di queste misure sono inferiori alle perdite associate ai problemi di salute che si sviluppano a seguito di uno stile di lavoro sedentario.</a:t>
            </a:r>
            <a:endParaRPr lang="pl-PL" sz="1600" dirty="0">
              <a:latin typeface="Calibri"/>
              <a:ea typeface="Open Sans"/>
              <a:cs typeface="Calibri"/>
            </a:endParaRPr>
          </a:p>
        </p:txBody>
      </p:sp>
    </p:spTree>
    <p:extLst>
      <p:ext uri="{BB962C8B-B14F-4D97-AF65-F5344CB8AC3E}">
        <p14:creationId xmlns:p14="http://schemas.microsoft.com/office/powerpoint/2010/main" val="358678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Fonti ed </a:t>
            </a:r>
            <a:r>
              <a:rPr lang="en-US" b="1" dirty="0" err="1">
                <a:latin typeface="Calibri"/>
                <a:ea typeface="Calibri"/>
                <a:cs typeface="Calibri"/>
              </a:rPr>
              <a:t>esercizi</a:t>
            </a:r>
            <a:endParaRPr lang="pl-PL" b="1" dirty="0">
              <a:ea typeface="Calibri"/>
            </a:endParaRPr>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58919C3-9A02-19A6-D5BF-70468BBA3B58}"/>
              </a:ext>
            </a:extLst>
          </p:cNvPr>
          <p:cNvSpPr>
            <a:spLocks noGrp="1"/>
          </p:cNvSpPr>
          <p:nvPr>
            <p:ph type="body" sz="quarter" idx="30"/>
          </p:nvPr>
        </p:nvSpPr>
        <p:spPr>
          <a:xfrm>
            <a:off x="2363461" y="676344"/>
            <a:ext cx="7465079" cy="723352"/>
          </a:xfrm>
        </p:spPr>
        <p:txBody>
          <a:bodyPr lIns="91440" tIns="45720" rIns="91440" bIns="45720">
            <a:normAutofit/>
          </a:bodyPr>
          <a:lstStyle/>
          <a:p>
            <a:r>
              <a:rPr lang="en-US" dirty="0"/>
              <a:t>ESERCIZI</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2363461" y="1694964"/>
            <a:ext cx="7465079" cy="2654613"/>
          </a:xfrm>
        </p:spPr>
        <p:txBody>
          <a:bodyPr lIns="91440" tIns="45720" rIns="91440" bIns="45720" numCol="1" spcCol="288000" anchor="t">
            <a:noAutofit/>
          </a:bodyPr>
          <a:lstStyle/>
          <a:p>
            <a:pPr>
              <a:spcAft>
                <a:spcPts val="600"/>
              </a:spcAft>
            </a:pPr>
            <a:r>
              <a:rPr lang="it-IT" sz="2000" dirty="0"/>
              <a:t>Dai un'occhiata ai nostri suggerimenti sugli esercizi per ridurre gli effetti negativi del lavoro sedentario:</a:t>
            </a:r>
          </a:p>
          <a:p>
            <a:pPr>
              <a:spcAft>
                <a:spcPts val="600"/>
              </a:spcAft>
            </a:pPr>
            <a:r>
              <a:rPr lang="it-IT" sz="2000" dirty="0">
                <a:hlinkClick r:id="rId2"/>
              </a:rPr>
              <a:t>Respirazione diaframmatica con mobilizzazione spinale in flessione-estensione</a:t>
            </a:r>
            <a:endParaRPr lang="it-IT" sz="2000" dirty="0"/>
          </a:p>
          <a:p>
            <a:pPr>
              <a:spcAft>
                <a:spcPts val="600"/>
              </a:spcAft>
            </a:pPr>
            <a:r>
              <a:rPr lang="it-IT" sz="2000" dirty="0">
                <a:hlinkClick r:id="rId3"/>
              </a:rPr>
              <a:t>Rotazione della colonna vertebrale con mobilizzazione dei muscoli posteriori della coscia</a:t>
            </a:r>
            <a:endParaRPr lang="it-IT" sz="2000" dirty="0"/>
          </a:p>
          <a:p>
            <a:pPr>
              <a:spcAft>
                <a:spcPts val="600"/>
              </a:spcAft>
            </a:pPr>
            <a:r>
              <a:rPr lang="it-IT" sz="2000" dirty="0">
                <a:hlinkClick r:id="rId4"/>
              </a:rPr>
              <a:t>Esercizi di accomodamento oculare</a:t>
            </a:r>
            <a:endParaRPr lang="en-US" sz="2000" dirty="0"/>
          </a:p>
        </p:txBody>
      </p:sp>
      <p:pic>
        <p:nvPicPr>
          <p:cNvPr id="13" name="Picture 11" descr="The radiologic figure of a skeleton">
            <a:extLst>
              <a:ext uri="{FF2B5EF4-FFF2-40B4-BE49-F238E27FC236}">
                <a16:creationId xmlns:a16="http://schemas.microsoft.com/office/drawing/2014/main" id="{F26D4170-7187-428E-3857-FD9E335119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20" y="10"/>
            <a:ext cx="12191980" cy="685799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noFill/>
        </p:spPr>
      </p:pic>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75AA26E-387F-B08E-B99C-10A35159A924}"/>
              </a:ext>
            </a:extLst>
          </p:cNvPr>
          <p:cNvSpPr>
            <a:spLocks noGrp="1"/>
          </p:cNvSpPr>
          <p:nvPr>
            <p:ph type="body" sz="quarter" idx="30"/>
          </p:nvPr>
        </p:nvSpPr>
        <p:spPr/>
        <p:txBody>
          <a:bodyPr/>
          <a:lstStyle/>
          <a:p>
            <a:r>
              <a:rPr lang="en-US" dirty="0"/>
              <a:t>FONTI AGGIUNTIVE</a:t>
            </a:r>
          </a:p>
        </p:txBody>
      </p:sp>
      <p:sp>
        <p:nvSpPr>
          <p:cNvPr id="3" name="Symbol zastępczy tekstu 2">
            <a:extLst>
              <a:ext uri="{FF2B5EF4-FFF2-40B4-BE49-F238E27FC236}">
                <a16:creationId xmlns:a16="http://schemas.microsoft.com/office/drawing/2014/main" id="{00729A6F-AABB-1371-D787-43B851160FD1}"/>
              </a:ext>
            </a:extLst>
          </p:cNvPr>
          <p:cNvSpPr>
            <a:spLocks noGrp="1"/>
          </p:cNvSpPr>
          <p:nvPr>
            <p:ph type="body" sz="quarter" idx="48"/>
          </p:nvPr>
        </p:nvSpPr>
        <p:spPr>
          <a:xfrm>
            <a:off x="2336799" y="1228436"/>
            <a:ext cx="7465079" cy="3130378"/>
          </a:xfrm>
        </p:spPr>
        <p:txBody>
          <a:bodyPr/>
          <a:lstStyle/>
          <a:p>
            <a:pPr>
              <a:spcAft>
                <a:spcPts val="600"/>
              </a:spcAft>
            </a:pPr>
            <a:r>
              <a:rPr lang="it-IT" sz="1800" b="1" dirty="0"/>
              <a:t>Se sei interessato a questo argomento e desideri saperne di più, consulta le nostre fonti consigliate che forniscono informazioni affidabili sulla salute:</a:t>
            </a:r>
          </a:p>
          <a:p>
            <a:pPr>
              <a:spcAft>
                <a:spcPts val="600"/>
              </a:spcAft>
            </a:pPr>
            <a:r>
              <a:rPr lang="en-US" sz="1800" dirty="0">
                <a:hlinkClick r:id="rId2"/>
              </a:rPr>
              <a:t>Facebook</a:t>
            </a:r>
            <a:r>
              <a:rPr lang="en-US" sz="1800" dirty="0"/>
              <a:t>, </a:t>
            </a:r>
            <a:r>
              <a:rPr lang="en-US" sz="1800" dirty="0">
                <a:hlinkClick r:id="rId3"/>
              </a:rPr>
              <a:t>Instagram</a:t>
            </a:r>
            <a:r>
              <a:rPr lang="en-US" sz="1800" dirty="0"/>
              <a:t> e </a:t>
            </a:r>
            <a:r>
              <a:rPr lang="en-US" sz="1800" dirty="0">
                <a:hlinkClick r:id="rId4"/>
              </a:rPr>
              <a:t>website</a:t>
            </a:r>
            <a:r>
              <a:rPr lang="en-US" sz="1800" dirty="0"/>
              <a:t> </a:t>
            </a:r>
            <a:r>
              <a:rPr lang="it-IT" sz="1800" dirty="0"/>
              <a:t>di “Movement Inspired” - gli autori di questo modulo</a:t>
            </a:r>
          </a:p>
          <a:p>
            <a:pPr>
              <a:spcAft>
                <a:spcPts val="600"/>
              </a:spcAft>
            </a:pPr>
            <a:r>
              <a:rPr lang="en-US" sz="1800" dirty="0">
                <a:hlinkClick r:id="rId5"/>
              </a:rPr>
              <a:t>Health and Safety Executive website</a:t>
            </a:r>
            <a:endParaRPr lang="en-US" sz="1800" dirty="0"/>
          </a:p>
          <a:p>
            <a:pPr>
              <a:spcAft>
                <a:spcPts val="600"/>
              </a:spcAft>
            </a:pPr>
            <a:r>
              <a:rPr lang="en-US" sz="1800" dirty="0">
                <a:hlinkClick r:id="rId6"/>
              </a:rPr>
              <a:t>WHO Guidelines on physical activity</a:t>
            </a:r>
            <a:endParaRPr lang="en-US" sz="1800" dirty="0"/>
          </a:p>
          <a:p>
            <a:pPr>
              <a:spcAft>
                <a:spcPts val="600"/>
              </a:spcAft>
            </a:pPr>
            <a:r>
              <a:rPr lang="en-US" sz="1800" dirty="0">
                <a:hlinkClick r:id="rId7"/>
              </a:rPr>
              <a:t>Mayo Clinic YT Channel</a:t>
            </a:r>
            <a:endParaRPr lang="en-US" sz="1800" dirty="0"/>
          </a:p>
          <a:p>
            <a:pPr>
              <a:spcAft>
                <a:spcPts val="600"/>
              </a:spcAft>
            </a:pPr>
            <a:r>
              <a:rPr lang="en-US" sz="1800" dirty="0">
                <a:hlinkClick r:id="rId8"/>
              </a:rPr>
              <a:t>Podcasts by Dr Andrew Huberman</a:t>
            </a:r>
            <a:endParaRPr lang="en-US" sz="1800" dirty="0"/>
          </a:p>
          <a:p>
            <a:pPr>
              <a:spcAft>
                <a:spcPts val="600"/>
              </a:spcAft>
            </a:pPr>
            <a:r>
              <a:rPr lang="en-US" sz="1800" dirty="0">
                <a:hlinkClick r:id="rId9"/>
              </a:rPr>
              <a:t>Prehab Guys YT Channel</a:t>
            </a:r>
            <a:endParaRPr lang="en-US" sz="1800" dirty="0"/>
          </a:p>
          <a:p>
            <a:pPr>
              <a:spcAft>
                <a:spcPts val="600"/>
              </a:spcAft>
            </a:pPr>
            <a:r>
              <a:rPr lang="en-US" sz="1800" dirty="0">
                <a:hlinkClick r:id="rId10"/>
              </a:rPr>
              <a:t>Z-Health YT Channel</a:t>
            </a:r>
            <a:endParaRPr lang="en-US" sz="1800" dirty="0"/>
          </a:p>
        </p:txBody>
      </p:sp>
      <p:pic>
        <p:nvPicPr>
          <p:cNvPr id="6" name="Symbol zastępczy obrazu 5" descr="Wywodny widok icebergu ruchomego">
            <a:extLst>
              <a:ext uri="{FF2B5EF4-FFF2-40B4-BE49-F238E27FC236}">
                <a16:creationId xmlns:a16="http://schemas.microsoft.com/office/drawing/2014/main" id="{1CE4335F-E83A-539E-D5E4-428CC1CF191D}"/>
              </a:ext>
            </a:extLst>
          </p:cNvPr>
          <p:cNvPicPr>
            <a:picLocks noGrp="1" noChangeAspect="1"/>
          </p:cNvPicPr>
          <p:nvPr>
            <p:ph type="pic" sz="quarter" idx="21"/>
          </p:nvPr>
        </p:nvPicPr>
        <p:blipFill>
          <a:blip r:embed="rId11"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43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lIns="91440" tIns="45720" rIns="91440" bIns="45720" anchor="t">
            <a:noAutofit/>
          </a:bodyPr>
          <a:lstStyle/>
          <a:p>
            <a:r>
              <a:rPr lang="it-IT" b="1" dirty="0">
                <a:latin typeface="Calibri"/>
                <a:ea typeface="Calibri"/>
                <a:cs typeface="Calibri"/>
              </a:rPr>
              <a:t>Impatto dell'uso digitale sulla salute fisica</a:t>
            </a:r>
            <a:endParaRPr lang="en-US" b="1" dirty="0">
              <a:latin typeface="Calibri"/>
              <a:ea typeface="Calibri"/>
              <a:cs typeface="Calibri"/>
            </a:endParaRP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a:latin typeface="Calibri"/>
                <a:ea typeface="Calibri"/>
                <a:cs typeface="Calibri"/>
              </a:rPr>
              <a:t>08</a:t>
            </a:r>
            <a:endParaRPr lang="fi-FI"/>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Riepilogo</a:t>
            </a:r>
            <a:r>
              <a:rPr lang="en-US" b="1" dirty="0">
                <a:latin typeface="Calibri"/>
                <a:ea typeface="Calibri"/>
                <a:cs typeface="Calibri"/>
              </a:rPr>
              <a:t> del modulo</a:t>
            </a:r>
            <a:endParaRPr lang="pl-PL" b="1" dirty="0">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it-IT" sz="2800" dirty="0"/>
              <a:t>Metti alla prova ciò che hai imparato: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3011117"/>
          </a:xfrm>
        </p:spPr>
        <p:txBody>
          <a:bodyPr lIns="91440" tIns="45720" rIns="91440" bIns="45720" numCol="1" spcCol="288000" anchor="t">
            <a:noAutofit/>
          </a:bodyPr>
          <a:lstStyle/>
          <a:p>
            <a:pPr marL="342900" lvl="0" indent="-342900">
              <a:lnSpc>
                <a:spcPct val="107000"/>
              </a:lnSpc>
              <a:buFont typeface="+mj-lt"/>
              <a:buAutoNum type="arabicPeriod"/>
            </a:pPr>
            <a:r>
              <a:rPr lang="it-IT" sz="1400" b="1" kern="100" dirty="0">
                <a:effectLst/>
                <a:latin typeface="Calibri" panose="020F0502020204030204" pitchFamily="34" charset="0"/>
                <a:ea typeface="Calibri" panose="020F0502020204030204" pitchFamily="34" charset="0"/>
                <a:cs typeface="Calibri" panose="020F0502020204030204" pitchFamily="34" charset="0"/>
              </a:rPr>
              <a:t>La sedentarietà può essere efficacemente compensata da: </a:t>
            </a:r>
          </a:p>
          <a:p>
            <a:pPr marL="342900" lvl="0" indent="-342900">
              <a:lnSpc>
                <a:spcPct val="107000"/>
              </a:lnSpc>
              <a:buAutoNum type="alphaLcParenR"/>
            </a:pPr>
            <a:r>
              <a:rPr lang="it-IT" sz="1400" kern="100" dirty="0">
                <a:effectLst/>
                <a:latin typeface="Calibri" panose="020F0502020204030204" pitchFamily="34" charset="0"/>
                <a:ea typeface="Calibri" panose="020F0502020204030204" pitchFamily="34" charset="0"/>
                <a:cs typeface="Calibri" panose="020F0502020204030204" pitchFamily="34" charset="0"/>
              </a:rPr>
              <a:t>massaggi </a:t>
            </a:r>
          </a:p>
          <a:p>
            <a:pPr marL="342900" lvl="0" indent="-342900">
              <a:lnSpc>
                <a:spcPct val="107000"/>
              </a:lnSpc>
              <a:buAutoNum type="alphaLcParenR"/>
            </a:pPr>
            <a:r>
              <a:rPr lang="it-IT" sz="1400" kern="100" dirty="0">
                <a:effectLst/>
                <a:latin typeface="Calibri" panose="020F0502020204030204" pitchFamily="34" charset="0"/>
                <a:ea typeface="Calibri" panose="020F0502020204030204" pitchFamily="34" charset="0"/>
                <a:cs typeface="Calibri" panose="020F0502020204030204" pitchFamily="34" charset="0"/>
              </a:rPr>
              <a:t>b) terapia manuale </a:t>
            </a:r>
          </a:p>
          <a:p>
            <a:pPr marL="342900" lvl="0" indent="-342900">
              <a:lnSpc>
                <a:spcPct val="107000"/>
              </a:lnSpc>
              <a:buAutoNum type="alphaLcParenR"/>
            </a:pPr>
            <a:r>
              <a:rPr lang="it-IT" sz="1400" kern="100" dirty="0">
                <a:effectLst/>
                <a:latin typeface="Calibri" panose="020F0502020204030204" pitchFamily="34" charset="0"/>
                <a:ea typeface="Calibri" panose="020F0502020204030204" pitchFamily="34" charset="0"/>
                <a:cs typeface="Calibri" panose="020F0502020204030204" pitchFamily="34" charset="0"/>
              </a:rPr>
              <a:t>c) attività fisica </a:t>
            </a:r>
          </a:p>
          <a:p>
            <a:pPr marL="342900" lvl="0" indent="-342900">
              <a:lnSpc>
                <a:spcPct val="107000"/>
              </a:lnSpc>
              <a:buAutoNum type="alphaLcParenR"/>
            </a:pPr>
            <a:r>
              <a:rPr lang="it-IT" sz="1400" kern="100" dirty="0">
                <a:effectLst/>
                <a:latin typeface="Calibri" panose="020F0502020204030204" pitchFamily="34" charset="0"/>
                <a:ea typeface="Calibri" panose="020F0502020204030204" pitchFamily="34" charset="0"/>
                <a:cs typeface="Calibri" panose="020F0502020204030204" pitchFamily="34" charset="0"/>
              </a:rPr>
              <a:t>d) sonno</a:t>
            </a:r>
          </a:p>
          <a:p>
            <a:pPr marL="342900" lvl="0" indent="-342900">
              <a:lnSpc>
                <a:spcPct val="107000"/>
              </a:lnSpc>
              <a:buFont typeface="+mj-lt"/>
              <a:buAutoNum type="arabicPeriod" startAt="2"/>
            </a:pPr>
            <a:r>
              <a:rPr lang="it-IT" sz="1400" b="1" kern="100" dirty="0">
                <a:effectLst/>
                <a:latin typeface="Calibri" panose="020F0502020204030204" pitchFamily="34" charset="0"/>
                <a:ea typeface="Calibri" panose="020F0502020204030204" pitchFamily="34" charset="0"/>
                <a:cs typeface="Calibri" panose="020F0502020204030204" pitchFamily="34" charset="0"/>
              </a:rPr>
              <a:t>Quando si è seduti davanti a un computer, la vista deve essere al livello: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a) del bordo inferiore del monitor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b) del centro del monitor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c) del bordo superiore del monitor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d) 10 cm sopra il bordo superiore del tenere sotto controllo</a:t>
            </a:r>
          </a:p>
          <a:p>
            <a:pPr marL="342900" lvl="0" indent="-342900">
              <a:lnSpc>
                <a:spcPct val="107000"/>
              </a:lnSpc>
              <a:buFont typeface="+mj-lt"/>
              <a:buAutoNum type="arabicPeriod" startAt="3"/>
            </a:pPr>
            <a:r>
              <a:rPr lang="it-IT" sz="1400" b="1" kern="100" dirty="0">
                <a:effectLst/>
                <a:latin typeface="Calibri" panose="020F0502020204030204" pitchFamily="34" charset="0"/>
                <a:ea typeface="Calibri" panose="020F0502020204030204" pitchFamily="34" charset="0"/>
                <a:cs typeface="Calibri" panose="020F0502020204030204" pitchFamily="34" charset="0"/>
              </a:rPr>
              <a:t>Il NEAT specifica: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a) aumento del mal di schiena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b) la quantità di energia bruciata durante la giornata al di fuori dell'allenamento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c) la quantità di energia bruciata durante l'allenamento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d) il valore calorico di un pasto</a:t>
            </a:r>
          </a:p>
          <a:p>
            <a:pPr marL="342900" lvl="0" indent="-342900">
              <a:lnSpc>
                <a:spcPct val="107000"/>
              </a:lnSpc>
              <a:buFont typeface="+mj-lt"/>
              <a:buAutoNum type="arabicPeriod" startAt="4"/>
            </a:pPr>
            <a:r>
              <a:rPr lang="it-IT" sz="1400" b="1" kern="100" dirty="0">
                <a:effectLst/>
                <a:latin typeface="Calibri" panose="020F0502020204030204" pitchFamily="34" charset="0"/>
                <a:ea typeface="Calibri" panose="020F0502020204030204" pitchFamily="34" charset="0"/>
                <a:cs typeface="Calibri" panose="020F0502020204030204" pitchFamily="34" charset="0"/>
              </a:rPr>
              <a:t>Una forza muscolare insufficiente può: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a) aumentare l'affaticamento della colonna vertebrale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b) causare dolore alle articolazioni periferiche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c) aumentare il rischio di lesioni </a:t>
            </a:r>
          </a:p>
          <a:p>
            <a:pPr lvl="0">
              <a:lnSpc>
                <a:spcPct val="107000"/>
              </a:lnSpc>
            </a:pPr>
            <a:r>
              <a:rPr lang="it-IT" sz="1400" kern="100" dirty="0">
                <a:effectLst/>
                <a:latin typeface="Calibri" panose="020F0502020204030204" pitchFamily="34" charset="0"/>
                <a:ea typeface="Calibri" panose="020F0502020204030204" pitchFamily="34" charset="0"/>
                <a:cs typeface="Calibri" panose="020F0502020204030204" pitchFamily="34" charset="0"/>
              </a:rPr>
              <a:t>d) tutto quanto sopra</a:t>
            </a: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fontScale="92500" lnSpcReduction="10000"/>
          </a:bodyPr>
          <a:lstStyle/>
          <a:p>
            <a:pPr>
              <a:lnSpc>
                <a:spcPct val="90000"/>
              </a:lnSpc>
            </a:pPr>
            <a:r>
              <a:rPr lang="it-IT" sz="3200" dirty="0"/>
              <a:t>Metti alla prova ciò che hai imparato: quiz!</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283491"/>
            <a:ext cx="5558219" cy="5458091"/>
          </a:xfrm>
        </p:spPr>
        <p:txBody>
          <a:bodyPr lIns="91440" tIns="45720" rIns="91440" bIns="45720" numCol="1" spcCol="288000" anchor="t">
            <a:normAutofit fontScale="92500" lnSpcReduction="20000"/>
          </a:bodyPr>
          <a:lstStyle/>
          <a:p>
            <a:pPr marL="342900" lvl="0" indent="-342900">
              <a:lnSpc>
                <a:spcPct val="107000"/>
              </a:lnSpc>
              <a:spcAft>
                <a:spcPts val="600"/>
              </a:spcAft>
              <a:buFont typeface="+mj-lt"/>
              <a:buAutoNum type="arabicPeriod" startAt="5"/>
            </a:pPr>
            <a:r>
              <a:rPr lang="it-IT" sz="1400" b="1" kern="100" dirty="0">
                <a:effectLst/>
                <a:latin typeface="Calibri" panose="020F0502020204030204" pitchFamily="34" charset="0"/>
                <a:ea typeface="Calibri" panose="020F0502020204030204" pitchFamily="34" charset="0"/>
                <a:cs typeface="Calibri" panose="020F0502020204030204" pitchFamily="34" charset="0"/>
              </a:rPr>
              <a:t>La regola 20-20-20 prevede di: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a) guardare a 20 piedi di distanza per 20 secondi ogni 20 minuti</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 b) fare 20 squat e 20 piegamenti ogni 20 minuti di seduta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c) guardare l'oggetto a una distanza di 20 centimetri per 20 secondi ogni 20 minuti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d) esercitarsi per 20 secondi e poi fare una pausa di 20 secondi; ripetere il ciclo 20 volte</a:t>
            </a:r>
          </a:p>
          <a:p>
            <a:pPr marL="342900" lvl="0" indent="-342900">
              <a:lnSpc>
                <a:spcPct val="107000"/>
              </a:lnSpc>
              <a:spcAft>
                <a:spcPts val="600"/>
              </a:spcAft>
              <a:buFont typeface="+mj-lt"/>
              <a:buAutoNum type="arabicPeriod" startAt="6"/>
            </a:pPr>
            <a:r>
              <a:rPr lang="it-IT" sz="1400" b="1" kern="100" dirty="0">
                <a:effectLst/>
                <a:latin typeface="Calibri" panose="020F0502020204030204" pitchFamily="34" charset="0"/>
                <a:ea typeface="Calibri" panose="020F0502020204030204" pitchFamily="34" charset="0"/>
                <a:cs typeface="Calibri" panose="020F0502020204030204" pitchFamily="34" charset="0"/>
              </a:rPr>
              <a:t>Lo schienale della sedia dovrebbe sostenere:</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 a) testa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b) parte superiore della schiena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c) parte centrale della schiena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d) parte inferiore della schiena</a:t>
            </a:r>
          </a:p>
          <a:p>
            <a:pPr marL="342900" lvl="0" indent="-342900">
              <a:lnSpc>
                <a:spcPct val="107000"/>
              </a:lnSpc>
              <a:spcAft>
                <a:spcPts val="600"/>
              </a:spcAft>
              <a:buFont typeface="+mj-lt"/>
              <a:buAutoNum type="arabicPeriod" startAt="7"/>
            </a:pPr>
            <a:r>
              <a:rPr lang="it-IT" sz="1400" b="1" kern="100" dirty="0">
                <a:effectLst/>
                <a:latin typeface="Calibri" panose="020F0502020204030204" pitchFamily="34" charset="0"/>
                <a:ea typeface="Calibri" panose="020F0502020204030204" pitchFamily="34" charset="0"/>
                <a:cs typeface="Calibri" panose="020F0502020204030204" pitchFamily="34" charset="0"/>
              </a:rPr>
              <a:t>I dischi intervertebrali sono: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a) ben irrorati di sangue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b) scarsamente irrorati di sangue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c) molto fragili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d) poco importanti per lo sviluppo del mal di schiena</a:t>
            </a:r>
          </a:p>
          <a:p>
            <a:pPr marL="342900" lvl="0" indent="-342900">
              <a:lnSpc>
                <a:spcPct val="107000"/>
              </a:lnSpc>
              <a:spcAft>
                <a:spcPts val="600"/>
              </a:spcAft>
              <a:buFont typeface="+mj-lt"/>
              <a:buAutoNum type="arabicPeriod" startAt="8"/>
            </a:pPr>
            <a:r>
              <a:rPr lang="it-IT" sz="1400" b="1" kern="100" dirty="0">
                <a:effectLst/>
                <a:latin typeface="Calibri" panose="020F0502020204030204" pitchFamily="34" charset="0"/>
                <a:ea typeface="Calibri" panose="020F0502020204030204" pitchFamily="34" charset="0"/>
                <a:cs typeface="Calibri" panose="020F0502020204030204" pitchFamily="34" charset="0"/>
              </a:rPr>
              <a:t>Concentrare gli occhi su un punto per lunghi periodi: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a) influisce negativamente sulla salute degli occhi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b) è un ottimo esercizio per la vista</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 c) migliora la messa a fuoco </a:t>
            </a:r>
          </a:p>
          <a:p>
            <a:pPr lvl="0">
              <a:lnSpc>
                <a:spcPct val="107000"/>
              </a:lnSpc>
              <a:spcAft>
                <a:spcPts val="600"/>
              </a:spcAft>
            </a:pPr>
            <a:r>
              <a:rPr lang="it-IT" sz="1400" kern="100" dirty="0">
                <a:effectLst/>
                <a:latin typeface="Calibri" panose="020F0502020204030204" pitchFamily="34" charset="0"/>
                <a:ea typeface="Calibri" panose="020F0502020204030204" pitchFamily="34" charset="0"/>
                <a:cs typeface="Calibri" panose="020F0502020204030204" pitchFamily="34" charset="0"/>
              </a:rPr>
              <a:t>d) rafforza il muscolo ciliare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it-IT" sz="2800" dirty="0"/>
              <a:t>Metti alla prova ciò che hai imparato: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2173947"/>
            <a:ext cx="5519942" cy="3011117"/>
          </a:xfrm>
        </p:spPr>
        <p:txBody>
          <a:bodyPr lIns="91440" tIns="45720" rIns="91440" bIns="45720" numCol="1" spcCol="288000" anchor="t">
            <a:noAutofit/>
          </a:bodyPr>
          <a:lstStyle/>
          <a:p>
            <a:pPr algn="ctr">
              <a:lnSpc>
                <a:spcPct val="107000"/>
              </a:lnSpc>
              <a:spcAft>
                <a:spcPts val="8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Risposte corrette: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1.c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2.c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3.b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4.d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5.a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6.d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7.b </a:t>
            </a:r>
          </a:p>
          <a:p>
            <a:pPr algn="ctr">
              <a:lnSpc>
                <a:spcPct val="107000"/>
              </a:lnSpc>
              <a:spcAft>
                <a:spcPts val="600"/>
              </a:spcAft>
            </a:pPr>
            <a:r>
              <a:rPr lang="it-IT"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Segui</a:t>
            </a:r>
            <a:r>
              <a:rPr lang="en-US" dirty="0"/>
              <a:t> il nostro </a:t>
            </a:r>
            <a:r>
              <a:rPr lang="en-US" dirty="0" err="1"/>
              <a:t>viaggio</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31040"/>
            <a:ext cx="10483431" cy="804265"/>
          </a:xfrm>
        </p:spPr>
        <p:txBody>
          <a:bodyPr lIns="91440" tIns="45720" rIns="91440" bIns="45720" anchor="t">
            <a:noAutofit/>
          </a:bodyPr>
          <a:lstStyle/>
          <a:p>
            <a:r>
              <a:rPr lang="it-IT" sz="2600" dirty="0">
                <a:latin typeface="Calibri"/>
                <a:ea typeface="Calibri"/>
                <a:cs typeface="Calibri"/>
              </a:rPr>
              <a:t>Introduzione: il lavoro d'ufficio e il suo impatto sulla salute fisica</a:t>
            </a:r>
            <a:endParaRPr lang="pl-PL" sz="26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946497" y="1282905"/>
            <a:ext cx="5929827" cy="5204960"/>
          </a:xfrm>
        </p:spPr>
        <p:txBody>
          <a:bodyPr lIns="91440" tIns="45720" rIns="91440" bIns="45720" numCol="1" spcCol="288000" anchor="t">
            <a:noAutofit/>
          </a:bodyPr>
          <a:lstStyle/>
          <a:p>
            <a:pPr algn="just"/>
            <a:r>
              <a:rPr lang="it-IT" sz="2000" dirty="0">
                <a:solidFill>
                  <a:srgbClr val="000000"/>
                </a:solidFill>
                <a:latin typeface="Calibri"/>
                <a:ea typeface="Calibri"/>
                <a:cs typeface="Calibri"/>
              </a:rPr>
              <a:t>Il lavoro d’ufficio è indissolubilmente legato ad uno stile di vita prevalentemente sedentario durante il giorno e ad una generale riduzione dell’attività fisica. Tutte le fonti disponibili sottolineano gli effetti drastici di un simile stile di vita. Sedersi troppo può aumentare il rischio di cardiopatia ischemica, cancro, diabete di tipo 2 o ictus, tra le altre malattie. Inoltre, è stato dimostrato che i lavoratori sedentari sperimentano una maggiore prevalenza di problemi psicologici, deterioramento dell’umore e problemi del sonno.</a:t>
            </a:r>
          </a:p>
          <a:p>
            <a:pPr algn="just"/>
            <a:endParaRPr lang="it-IT" sz="2000" dirty="0">
              <a:solidFill>
                <a:srgbClr val="000000"/>
              </a:solidFill>
              <a:latin typeface="Calibri"/>
              <a:ea typeface="Calibri"/>
              <a:cs typeface="Calibri"/>
            </a:endParaRPr>
          </a:p>
          <a:p>
            <a:pPr algn="just"/>
            <a:r>
              <a:rPr lang="it-IT" sz="2000" dirty="0">
                <a:solidFill>
                  <a:srgbClr val="000000"/>
                </a:solidFill>
                <a:latin typeface="Calibri"/>
                <a:ea typeface="Calibri"/>
                <a:cs typeface="Calibri"/>
              </a:rPr>
              <a:t>Un comportamento sedentario prolungato può indebolire il sistema muscolo-scheletrico, provocando dolori alla colonna vertebrale e alle articolazioni, una diminuzione della forma fisica e un aumento del tasso di cambiamenti degenerativi.</a:t>
            </a:r>
            <a:endParaRPr lang="pl-PL" sz="1400" i="1" dirty="0">
              <a:solidFill>
                <a:srgbClr val="212121"/>
              </a:solidFill>
              <a:latin typeface="Calibri"/>
              <a:ea typeface="Calibri"/>
              <a:cs typeface="Calibri"/>
            </a:endParaRPr>
          </a:p>
        </p:txBody>
      </p:sp>
      <p:sp>
        <p:nvSpPr>
          <p:cNvPr id="4" name="Strzałka: pięciokąt 3">
            <a:extLst>
              <a:ext uri="{FF2B5EF4-FFF2-40B4-BE49-F238E27FC236}">
                <a16:creationId xmlns:a16="http://schemas.microsoft.com/office/drawing/2014/main" id="{92438024-58B2-3EE8-94BE-F5B2A2DEF82B}"/>
              </a:ext>
            </a:extLst>
          </p:cNvPr>
          <p:cNvSpPr/>
          <p:nvPr/>
        </p:nvSpPr>
        <p:spPr>
          <a:xfrm rot="10800000">
            <a:off x="7777468" y="1791660"/>
            <a:ext cx="3468033" cy="4026335"/>
          </a:xfrm>
          <a:prstGeom prst="homePlate">
            <a:avLst>
              <a:gd name="adj" fmla="val 26307"/>
            </a:avLst>
          </a:prstGeom>
          <a:solidFill>
            <a:srgbClr val="7653A2"/>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l-PL"/>
          </a:p>
        </p:txBody>
      </p:sp>
      <p:sp>
        <p:nvSpPr>
          <p:cNvPr id="5" name="pole tekstowe 4">
            <a:extLst>
              <a:ext uri="{FF2B5EF4-FFF2-40B4-BE49-F238E27FC236}">
                <a16:creationId xmlns:a16="http://schemas.microsoft.com/office/drawing/2014/main" id="{A4FF8F3C-3272-3B0C-AD45-97A7C05042AF}"/>
              </a:ext>
            </a:extLst>
          </p:cNvPr>
          <p:cNvSpPr txBox="1"/>
          <p:nvPr/>
        </p:nvSpPr>
        <p:spPr>
          <a:xfrm>
            <a:off x="8252943" y="2318309"/>
            <a:ext cx="2992560" cy="3046988"/>
          </a:xfrm>
          <a:prstGeom prst="rect">
            <a:avLst/>
          </a:prstGeom>
          <a:noFill/>
        </p:spPr>
        <p:txBody>
          <a:bodyPr wrap="square" rtlCol="0">
            <a:spAutoFit/>
          </a:bodyPr>
          <a:lstStyle/>
          <a:p>
            <a:pPr algn="ctr"/>
            <a:r>
              <a:rPr lang="it-IT" sz="2400" b="1" dirty="0">
                <a:solidFill>
                  <a:schemeClr val="bg1"/>
                </a:solidFill>
                <a:latin typeface="Calibri"/>
                <a:ea typeface="Calibri"/>
                <a:cs typeface="Calibri"/>
              </a:rPr>
              <a:t>L’inattività fisica è il quarto principale fattore di rischio di mortalità a livello mondiale, rappresentando il 6% della mortalità globale.</a:t>
            </a:r>
            <a:endParaRPr lang="pl-PL" dirty="0"/>
          </a:p>
        </p:txBody>
      </p:sp>
      <p:sp>
        <p:nvSpPr>
          <p:cNvPr id="12" name="pole tekstowe 11">
            <a:extLst>
              <a:ext uri="{FF2B5EF4-FFF2-40B4-BE49-F238E27FC236}">
                <a16:creationId xmlns:a16="http://schemas.microsoft.com/office/drawing/2014/main" id="{147DD7E7-2AF7-47AE-064D-2349637ED9C3}"/>
              </a:ext>
            </a:extLst>
          </p:cNvPr>
          <p:cNvSpPr txBox="1"/>
          <p:nvPr/>
        </p:nvSpPr>
        <p:spPr>
          <a:xfrm>
            <a:off x="1137335" y="6193506"/>
            <a:ext cx="10160281" cy="276999"/>
          </a:xfrm>
          <a:prstGeom prst="rect">
            <a:avLst/>
          </a:prstGeom>
          <a:noFill/>
        </p:spPr>
        <p:txBody>
          <a:bodyPr wrap="square">
            <a:spAutoFit/>
          </a:bodyPr>
          <a:lstStyle/>
          <a:p>
            <a:r>
              <a:rPr lang="it-IT" sz="1200" i="1" dirty="0">
                <a:solidFill>
                  <a:srgbClr val="212121"/>
                </a:solidFill>
                <a:latin typeface="Calibri"/>
                <a:ea typeface="Calibri"/>
                <a:cs typeface="Calibri"/>
              </a:rPr>
              <a:t>Organizzazione mondiale della sanità. Raccomandazioni globali sull’attività fisica per la salute. Ginevra: Organizzazione Mondiale della Sanità; 2010</a:t>
            </a:r>
            <a:r>
              <a:rPr lang="en-US" sz="1200" i="1" dirty="0">
                <a:solidFill>
                  <a:srgbClr val="212121"/>
                </a:solidFill>
                <a:latin typeface="Calibri"/>
                <a:ea typeface="Calibri"/>
                <a:cs typeface="Calibri"/>
              </a:rPr>
              <a:t>.</a:t>
            </a:r>
            <a:endParaRPr lang="pl-PL" dirty="0"/>
          </a:p>
        </p:txBody>
      </p:sp>
    </p:spTree>
    <p:extLst>
      <p:ext uri="{BB962C8B-B14F-4D97-AF65-F5344CB8AC3E}">
        <p14:creationId xmlns:p14="http://schemas.microsoft.com/office/powerpoint/2010/main" val="357867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pisząca na laptopie">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it-IT" sz="2000" dirty="0">
                <a:latin typeface="Calibri"/>
                <a:ea typeface="Calibri"/>
                <a:cs typeface="Calibri"/>
              </a:rPr>
              <a:t>I pericoli di uno stile di vita sedentario possono causare conseguenze sia a livello individuale che organizzativo</a:t>
            </a:r>
            <a:endParaRPr lang="en-US" sz="2000" dirty="0"/>
          </a:p>
        </p:txBody>
      </p:sp>
      <p:graphicFrame>
        <p:nvGraphicFramePr>
          <p:cNvPr id="7" name="Tabela 6">
            <a:extLst>
              <a:ext uri="{FF2B5EF4-FFF2-40B4-BE49-F238E27FC236}">
                <a16:creationId xmlns:a16="http://schemas.microsoft.com/office/drawing/2014/main" id="{3B360D5E-2642-1BC8-2A34-76DD513B0D4F}"/>
              </a:ext>
            </a:extLst>
          </p:cNvPr>
          <p:cNvGraphicFramePr>
            <a:graphicFrameLocks noGrp="1"/>
          </p:cNvGraphicFramePr>
          <p:nvPr>
            <p:extLst>
              <p:ext uri="{D42A27DB-BD31-4B8C-83A1-F6EECF244321}">
                <p14:modId xmlns:p14="http://schemas.microsoft.com/office/powerpoint/2010/main" val="1186728930"/>
              </p:ext>
            </p:extLst>
          </p:nvPr>
        </p:nvGraphicFramePr>
        <p:xfrm>
          <a:off x="6451046" y="1492535"/>
          <a:ext cx="4992618" cy="4937760"/>
        </p:xfrm>
        <a:graphic>
          <a:graphicData uri="http://schemas.openxmlformats.org/drawingml/2006/table">
            <a:tbl>
              <a:tblPr firstRow="1" firstCol="1" bandRow="1">
                <a:tableStyleId>{22838BEF-8BB2-4498-84A7-C5851F593DF1}</a:tableStyleId>
              </a:tblPr>
              <a:tblGrid>
                <a:gridCol w="2496309">
                  <a:extLst>
                    <a:ext uri="{9D8B030D-6E8A-4147-A177-3AD203B41FA5}">
                      <a16:colId xmlns:a16="http://schemas.microsoft.com/office/drawing/2014/main" val="2201006062"/>
                    </a:ext>
                  </a:extLst>
                </a:gridCol>
                <a:gridCol w="2496309">
                  <a:extLst>
                    <a:ext uri="{9D8B030D-6E8A-4147-A177-3AD203B41FA5}">
                      <a16:colId xmlns:a16="http://schemas.microsoft.com/office/drawing/2014/main" val="1821480045"/>
                    </a:ext>
                  </a:extLst>
                </a:gridCol>
              </a:tblGrid>
              <a:tr h="345926">
                <a:tc>
                  <a:txBody>
                    <a:bodyPr/>
                    <a:lstStyle/>
                    <a:p>
                      <a:pPr marL="0" indent="0" algn="ctr" fontAlgn="base">
                        <a:buFont typeface="Arial" panose="020B0604020202020204" pitchFamily="34" charset="0"/>
                        <a:buNone/>
                      </a:pPr>
                      <a:r>
                        <a:rPr lang="en-US" sz="2400" noProof="0" dirty="0" err="1">
                          <a:solidFill>
                            <a:schemeClr val="bg1"/>
                          </a:solidFill>
                          <a:effectLst/>
                          <a:latin typeface="Calibri"/>
                        </a:rPr>
                        <a:t>Individuale</a:t>
                      </a:r>
                      <a:endParaRPr lang="en-US" sz="2400" noProof="0" dirty="0">
                        <a:solidFill>
                          <a:schemeClr val="bg1"/>
                        </a:solidFill>
                        <a:effectLst/>
                        <a:latin typeface="Calibri"/>
                      </a:endParaRPr>
                    </a:p>
                  </a:txBody>
                  <a:tcPr marL="0" marR="0" marT="0" marB="0">
                    <a:solidFill>
                      <a:srgbClr val="7030A0"/>
                    </a:solidFill>
                  </a:tcPr>
                </a:tc>
                <a:tc>
                  <a:txBody>
                    <a:bodyPr/>
                    <a:lstStyle/>
                    <a:p>
                      <a:pPr marL="0" indent="0" algn="ctr" fontAlgn="base">
                        <a:buFont typeface="Arial" panose="020B0604020202020204" pitchFamily="34" charset="0"/>
                        <a:buNone/>
                      </a:pPr>
                      <a:r>
                        <a:rPr lang="en-US" sz="2400" noProof="0" dirty="0" err="1">
                          <a:solidFill>
                            <a:schemeClr val="bg1"/>
                          </a:solidFill>
                          <a:effectLst/>
                          <a:latin typeface="Calibri"/>
                        </a:rPr>
                        <a:t>Organizzazione</a:t>
                      </a:r>
                      <a:endParaRPr lang="en-US" sz="2400" noProof="0" dirty="0">
                        <a:solidFill>
                          <a:schemeClr val="bg1"/>
                        </a:solidFill>
                        <a:effectLst/>
                        <a:latin typeface="Calibri"/>
                      </a:endParaRPr>
                    </a:p>
                  </a:txBody>
                  <a:tcPr marL="0" marR="0" marT="0" marB="0">
                    <a:solidFill>
                      <a:srgbClr val="7030A0"/>
                    </a:solidFill>
                  </a:tcPr>
                </a:tc>
                <a:extLst>
                  <a:ext uri="{0D108BD9-81ED-4DB2-BD59-A6C34878D82A}">
                    <a16:rowId xmlns:a16="http://schemas.microsoft.com/office/drawing/2014/main" val="1426598189"/>
                  </a:ext>
                </a:extLst>
              </a:tr>
              <a:tr h="3538201">
                <a:tc>
                  <a:txBody>
                    <a:bodyPr/>
                    <a:lstStyle/>
                    <a:p>
                      <a:pPr marL="342900" indent="-342900" fontAlgn="base">
                        <a:buFont typeface="Wingdings" pitchFamily="2" charset="2"/>
                        <a:buChar char="ü"/>
                      </a:pPr>
                      <a:r>
                        <a:rPr lang="it-IT" sz="2100" b="0" noProof="0" dirty="0">
                          <a:solidFill>
                            <a:srgbClr val="212121"/>
                          </a:solidFill>
                          <a:effectLst/>
                          <a:latin typeface="Calibri"/>
                        </a:rPr>
                        <a:t>ridotta qualità della vita</a:t>
                      </a:r>
                    </a:p>
                    <a:p>
                      <a:pPr marL="342900" indent="-342900" fontAlgn="base">
                        <a:buFont typeface="Wingdings" pitchFamily="2" charset="2"/>
                        <a:buChar char="ü"/>
                      </a:pPr>
                      <a:r>
                        <a:rPr lang="it-IT" sz="2100" b="0" noProof="0" dirty="0">
                          <a:solidFill>
                            <a:srgbClr val="212121"/>
                          </a:solidFill>
                          <a:effectLst/>
                          <a:latin typeface="Calibri"/>
                        </a:rPr>
                        <a:t>deterioramento dello stato emotivo</a:t>
                      </a:r>
                    </a:p>
                    <a:p>
                      <a:pPr marL="342900" indent="-342900" fontAlgn="base">
                        <a:buFont typeface="Wingdings" pitchFamily="2" charset="2"/>
                        <a:buChar char="ü"/>
                      </a:pPr>
                      <a:r>
                        <a:rPr lang="it-IT" sz="2100" b="0" noProof="0" dirty="0">
                          <a:solidFill>
                            <a:srgbClr val="212121"/>
                          </a:solidFill>
                          <a:effectLst/>
                          <a:latin typeface="Calibri"/>
                        </a:rPr>
                        <a:t>aumento del rischio di morte prematura</a:t>
                      </a:r>
                    </a:p>
                    <a:p>
                      <a:pPr marL="342900" indent="-342900" fontAlgn="base">
                        <a:buFont typeface="Wingdings" pitchFamily="2" charset="2"/>
                        <a:buChar char="ü"/>
                      </a:pPr>
                      <a:r>
                        <a:rPr lang="it-IT" sz="2100" b="0" noProof="0" dirty="0">
                          <a:solidFill>
                            <a:srgbClr val="212121"/>
                          </a:solidFill>
                          <a:effectLst/>
                          <a:latin typeface="Calibri"/>
                        </a:rPr>
                        <a:t>diminuzione delle funzioni psicosociali</a:t>
                      </a:r>
                    </a:p>
                    <a:p>
                      <a:pPr marL="342900" indent="-342900" fontAlgn="base">
                        <a:buFont typeface="Wingdings" pitchFamily="2" charset="2"/>
                        <a:buChar char="ü"/>
                      </a:pPr>
                      <a:r>
                        <a:rPr lang="it-IT" sz="2100" b="0" noProof="0" dirty="0">
                          <a:solidFill>
                            <a:srgbClr val="212121"/>
                          </a:solidFill>
                          <a:effectLst/>
                          <a:latin typeface="Calibri"/>
                        </a:rPr>
                        <a:t>diminuzione dell’efficienza lavorativa</a:t>
                      </a:r>
                      <a:endParaRPr lang="en-US" sz="2100" b="0" noProof="0" dirty="0">
                        <a:effectLst/>
                        <a:latin typeface="Calibri"/>
                      </a:endParaRPr>
                    </a:p>
                  </a:txBody>
                  <a:tcPr marL="45720" marR="45720"/>
                </a:tc>
                <a:tc>
                  <a:txBody>
                    <a:bodyPr/>
                    <a:lstStyle/>
                    <a:p>
                      <a:pPr marL="342900" indent="-342900" fontAlgn="base">
                        <a:buFont typeface="Wingdings" pitchFamily="2" charset="2"/>
                        <a:buChar char="ü"/>
                      </a:pPr>
                      <a:r>
                        <a:rPr lang="it-IT" sz="2100" noProof="0" dirty="0">
                          <a:solidFill>
                            <a:srgbClr val="212121"/>
                          </a:solidFill>
                          <a:effectLst/>
                          <a:latin typeface="Calibri"/>
                        </a:rPr>
                        <a:t>aumento dei costi di mantenimento dei dipendenti</a:t>
                      </a:r>
                    </a:p>
                    <a:p>
                      <a:pPr marL="342900" indent="-342900" fontAlgn="base">
                        <a:buFont typeface="Wingdings" pitchFamily="2" charset="2"/>
                        <a:buChar char="ü"/>
                      </a:pPr>
                      <a:r>
                        <a:rPr lang="it-IT" sz="2100" noProof="0" dirty="0">
                          <a:solidFill>
                            <a:srgbClr val="212121"/>
                          </a:solidFill>
                          <a:effectLst/>
                          <a:latin typeface="Calibri"/>
                        </a:rPr>
                        <a:t>disorganizzazione del lavoro del team</a:t>
                      </a:r>
                    </a:p>
                    <a:p>
                      <a:pPr marL="342900" indent="-342900" fontAlgn="base">
                        <a:buFont typeface="Wingdings" pitchFamily="2" charset="2"/>
                        <a:buChar char="ü"/>
                      </a:pPr>
                      <a:r>
                        <a:rPr lang="it-IT" sz="2100" noProof="0" dirty="0">
                          <a:solidFill>
                            <a:srgbClr val="212121"/>
                          </a:solidFill>
                          <a:effectLst/>
                          <a:latin typeface="Calibri"/>
                        </a:rPr>
                        <a:t>aumento del rischio di ritardi nei progetti</a:t>
                      </a:r>
                    </a:p>
                    <a:p>
                      <a:pPr marL="342900" indent="-342900" fontAlgn="base">
                        <a:buFont typeface="Wingdings" pitchFamily="2" charset="2"/>
                        <a:buChar char="ü"/>
                      </a:pPr>
                      <a:r>
                        <a:rPr lang="it-IT" sz="2100" noProof="0" dirty="0">
                          <a:solidFill>
                            <a:srgbClr val="212121"/>
                          </a:solidFill>
                          <a:effectLst/>
                          <a:latin typeface="Calibri"/>
                        </a:rPr>
                        <a:t>diminuzione dell’efficienza del lavoro del team</a:t>
                      </a:r>
                      <a:endParaRPr lang="en-US" sz="2100" noProof="0" dirty="0">
                        <a:effectLst/>
                        <a:latin typeface="Calibri"/>
                      </a:endParaRPr>
                    </a:p>
                  </a:txBody>
                  <a:tcPr marL="45720" marR="45720"/>
                </a:tc>
                <a:extLst>
                  <a:ext uri="{0D108BD9-81ED-4DB2-BD59-A6C34878D82A}">
                    <a16:rowId xmlns:a16="http://schemas.microsoft.com/office/drawing/2014/main" val="3785814404"/>
                  </a:ext>
                </a:extLst>
              </a:tr>
            </a:tbl>
          </a:graphicData>
        </a:graphic>
      </p:graphicFrame>
      <p:sp>
        <p:nvSpPr>
          <p:cNvPr id="8" name="pole tekstowe 7">
            <a:extLst>
              <a:ext uri="{FF2B5EF4-FFF2-40B4-BE49-F238E27FC236}">
                <a16:creationId xmlns:a16="http://schemas.microsoft.com/office/drawing/2014/main" id="{65FE1E9B-4CED-4F38-06F9-DEE3A5A4CE33}"/>
              </a:ext>
            </a:extLst>
          </p:cNvPr>
          <p:cNvSpPr txBox="1"/>
          <p:nvPr/>
        </p:nvSpPr>
        <p:spPr>
          <a:xfrm>
            <a:off x="7575755" y="2327787"/>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rgbClr val="212121"/>
                </a:solidFill>
                <a:latin typeface="Calibri"/>
                <a:cs typeface="Calibri"/>
              </a:rPr>
              <a:t>  </a:t>
            </a:r>
          </a:p>
          <a:p>
            <a:endParaRPr lang="en-US" sz="1300">
              <a:solidFill>
                <a:srgbClr val="212121"/>
              </a:solidFill>
              <a:latin typeface="Calibri"/>
              <a:cs typeface="Calibri"/>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en-US" sz="3200" dirty="0">
                <a:latin typeface="Calibri"/>
                <a:ea typeface="Calibri"/>
                <a:cs typeface="Calibri"/>
              </a:rPr>
              <a:t>  </a:t>
            </a:r>
            <a:r>
              <a:rPr lang="en-US" sz="3200" dirty="0" err="1">
                <a:latin typeface="Calibri"/>
                <a:ea typeface="Calibri"/>
                <a:cs typeface="Calibri"/>
              </a:rPr>
              <a:t>Cos'è</a:t>
            </a:r>
            <a:r>
              <a:rPr lang="en-US" sz="3200" dirty="0">
                <a:latin typeface="Calibri"/>
                <a:ea typeface="Calibri"/>
                <a:cs typeface="Calibri"/>
              </a:rPr>
              <a:t> la </a:t>
            </a:r>
            <a:r>
              <a:rPr lang="en-US" sz="3200" dirty="0" err="1">
                <a:latin typeface="Calibri"/>
                <a:ea typeface="Calibri"/>
                <a:cs typeface="Calibri"/>
              </a:rPr>
              <a:t>prevenzione</a:t>
            </a:r>
            <a:r>
              <a:rPr lang="en-US" sz="3200" dirty="0">
                <a:latin typeface="Calibri"/>
                <a:ea typeface="Calibri"/>
                <a:cs typeface="Calibri"/>
              </a:rPr>
              <a:t>?</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616106"/>
            <a:ext cx="5964317" cy="4693261"/>
          </a:xfrm>
        </p:spPr>
        <p:txBody>
          <a:bodyPr lIns="91440" tIns="45720" rIns="91440" bIns="45720" numCol="1" spcCol="288000" anchor="t">
            <a:noAutofit/>
          </a:bodyPr>
          <a:lstStyle/>
          <a:p>
            <a:pPr algn="just"/>
            <a:r>
              <a:rPr lang="it-IT" sz="2000" dirty="0">
                <a:solidFill>
                  <a:srgbClr val="212121"/>
                </a:solidFill>
                <a:latin typeface="Calibri"/>
                <a:ea typeface="Calibri"/>
                <a:cs typeface="Calibri"/>
              </a:rPr>
              <a:t>Fortunatamente lo stato attuale delle conoscenze permette di ridurre efficacemente i rischi legati ad uno stile di vita sedentario. Possiamo distinguere tre pilastri principali della prevenzione:</a:t>
            </a:r>
          </a:p>
          <a:p>
            <a:pPr marL="342900" indent="-342900" algn="just">
              <a:buFont typeface="Arial" panose="020B0604020202020204" pitchFamily="34" charset="0"/>
              <a:buChar char="•"/>
            </a:pPr>
            <a:r>
              <a:rPr lang="it-IT" sz="2000" dirty="0">
                <a:solidFill>
                  <a:srgbClr val="212121"/>
                </a:solidFill>
                <a:latin typeface="Calibri"/>
                <a:ea typeface="Calibri"/>
                <a:cs typeface="Calibri"/>
              </a:rPr>
              <a:t>compensare gli effetti negativi dello stare seduti con un’attività fisica mirata</a:t>
            </a:r>
          </a:p>
          <a:p>
            <a:pPr marL="342900" indent="-342900" algn="just">
              <a:buFont typeface="Arial" panose="020B0604020202020204" pitchFamily="34" charset="0"/>
              <a:buChar char="•"/>
            </a:pPr>
            <a:r>
              <a:rPr lang="it-IT" sz="2000" dirty="0">
                <a:solidFill>
                  <a:srgbClr val="212121"/>
                </a:solidFill>
                <a:latin typeface="Calibri"/>
                <a:ea typeface="Calibri"/>
                <a:cs typeface="Calibri"/>
              </a:rPr>
              <a:t>aumento dell’attività fisica spontanea</a:t>
            </a:r>
          </a:p>
          <a:p>
            <a:pPr marL="342900" indent="-342900" algn="just">
              <a:buFont typeface="Arial" panose="020B0604020202020204" pitchFamily="34" charset="0"/>
              <a:buChar char="•"/>
            </a:pPr>
            <a:r>
              <a:rPr lang="it-IT" sz="2000" dirty="0">
                <a:solidFill>
                  <a:srgbClr val="212121"/>
                </a:solidFill>
                <a:latin typeface="Calibri"/>
                <a:ea typeface="Calibri"/>
                <a:cs typeface="Calibri"/>
              </a:rPr>
              <a:t>minimizzare gli effetti della sedentarietà (ergonomia della postazione di lavoro)</a:t>
            </a:r>
            <a:endParaRPr lang="en-US" sz="2000" b="1" dirty="0">
              <a:solidFill>
                <a:srgbClr val="000000"/>
              </a:solidFill>
            </a:endParaRPr>
          </a:p>
        </p:txBody>
      </p:sp>
      <p:pic>
        <p:nvPicPr>
          <p:cNvPr id="10" name="Picture Placeholder 9" descr="Mężczyzna pracujący na linach">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pic>
        <p:nvPicPr>
          <p:cNvPr id="8" name="Grafika 7" descr="Biegać kontur">
            <a:extLst>
              <a:ext uri="{FF2B5EF4-FFF2-40B4-BE49-F238E27FC236}">
                <a16:creationId xmlns:a16="http://schemas.microsoft.com/office/drawing/2014/main" id="{6782F32E-A0D9-0BA3-A17A-E9FDBB020C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6626" y="4716670"/>
            <a:ext cx="1367182" cy="1367182"/>
          </a:xfrm>
          <a:prstGeom prst="rect">
            <a:avLst/>
          </a:prstGeom>
        </p:spPr>
      </p:pic>
      <p:pic>
        <p:nvPicPr>
          <p:cNvPr id="9" name="Grafika 8" descr="Praca w domu kontur">
            <a:extLst>
              <a:ext uri="{FF2B5EF4-FFF2-40B4-BE49-F238E27FC236}">
                <a16:creationId xmlns:a16="http://schemas.microsoft.com/office/drawing/2014/main" id="{B00331FC-2631-A5F9-0E0C-4569FE80E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3583" y="4628323"/>
            <a:ext cx="1532834" cy="1543878"/>
          </a:xfrm>
          <a:prstGeom prst="rect">
            <a:avLst/>
          </a:prstGeom>
        </p:spPr>
      </p:pic>
      <p:pic>
        <p:nvPicPr>
          <p:cNvPr id="11" name="Grafika 10" descr="Kulturysta kontur">
            <a:extLst>
              <a:ext uri="{FF2B5EF4-FFF2-40B4-BE49-F238E27FC236}">
                <a16:creationId xmlns:a16="http://schemas.microsoft.com/office/drawing/2014/main" id="{34E42C8F-7C05-16D1-0377-08B024C42A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756" y="4749801"/>
            <a:ext cx="1289878" cy="1300921"/>
          </a:xfrm>
          <a:prstGeom prst="rect">
            <a:avLst/>
          </a:prstGeom>
        </p:spPr>
      </p:pic>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lIns="91440" tIns="45720" rIns="91440" bIns="45720" anchor="t">
            <a:noAutofit/>
          </a:bodyPr>
          <a:lstStyle/>
          <a:p>
            <a:r>
              <a:rPr lang="en-US" b="1" dirty="0" err="1">
                <a:latin typeface="Calibri"/>
                <a:ea typeface="Calibri"/>
                <a:cs typeface="Calibri"/>
              </a:rPr>
              <a:t>Valutazione</a:t>
            </a:r>
            <a:r>
              <a:rPr lang="en-US" b="1" dirty="0">
                <a:latin typeface="Calibri"/>
                <a:ea typeface="Calibri"/>
                <a:cs typeface="Calibri"/>
              </a:rPr>
              <a:t> del </a:t>
            </a:r>
            <a:r>
              <a:rPr lang="en-US" b="1" dirty="0" err="1">
                <a:latin typeface="Calibri"/>
                <a:ea typeface="Calibri"/>
                <a:cs typeface="Calibri"/>
              </a:rPr>
              <a:t>rischio</a:t>
            </a:r>
            <a:endParaRPr lang="en-US" b="1" dirty="0">
              <a:ea typeface="Calibri"/>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wie osoby rozmawiające na czacie">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095999" y="231838"/>
            <a:ext cx="5990195" cy="842867"/>
          </a:xfrm>
        </p:spPr>
        <p:txBody>
          <a:bodyPr lIns="91440" tIns="45720" rIns="91440" bIns="45720" anchor="ctr">
            <a:noAutofit/>
          </a:bodyPr>
          <a:lstStyle/>
          <a:p>
            <a:r>
              <a:rPr lang="it-IT" sz="2800" dirty="0">
                <a:latin typeface="Calibri"/>
                <a:ea typeface="Calibri"/>
                <a:cs typeface="Calibri"/>
              </a:rPr>
              <a:t>Scheda di valutazione dello stile di vita individuale</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66178" y="1359004"/>
            <a:ext cx="5820017" cy="5674920"/>
          </a:xfrm>
        </p:spPr>
        <p:txBody>
          <a:bodyPr lIns="91440" tIns="45720" rIns="91440" bIns="45720" numCol="1" spcCol="288000" anchor="t">
            <a:noAutofit/>
          </a:bodyPr>
          <a:lstStyle/>
          <a:p>
            <a:r>
              <a:rPr lang="it-IT" sz="1700" b="1" dirty="0">
                <a:solidFill>
                  <a:srgbClr val="212121"/>
                </a:solidFill>
                <a:latin typeface="Calibri"/>
                <a:ea typeface="Calibri"/>
                <a:cs typeface="Calibri"/>
              </a:rPr>
              <a:t>Completa il quiz seguente per valutare il rischio di conseguenze sulla salute derivanti dal tuo stile di vita:</a:t>
            </a:r>
            <a:endParaRPr lang="en-US" sz="1700" dirty="0"/>
          </a:p>
          <a:p>
            <a:pPr marL="342900" indent="-342900">
              <a:buAutoNum type="arabicPeriod"/>
            </a:pPr>
            <a:r>
              <a:rPr lang="it-IT" sz="1700" dirty="0">
                <a:solidFill>
                  <a:srgbClr val="212121"/>
                </a:solidFill>
                <a:latin typeface="Calibri"/>
                <a:ea typeface="Calibri"/>
                <a:cs typeface="Calibri"/>
              </a:rPr>
              <a:t>Lavoro molto spesso in posizione sedentaria.</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b="1" dirty="0">
              <a:solidFill>
                <a:schemeClr val="accent3"/>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Trascorro più di 2 ore al giorno in macchina.</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Cammino meno di 4.000 passi (35 minuti) al giorno.</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Trascorro il tempo libero seduto (davanti al computer/ TV/lettura, ecc.) per un minimo di 4 ore al giorno.</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Il mio BMI supera 25 (controlla il tuo BMI qui).</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Fumo sigarette regolarmente.</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Svolgo meno di 150 minuti di attività fisica aerobica di moderata intensità (ad esempio corsa, nordic-walking, ciclismo, danza, ecc.) a settimana.</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Mi alleno per la forza (con resistenza esterna o con il mio stesso corpo) meno di 2 volte a settimana.</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Quando mi alleno con DSE, faccio delle pause meno di una volta all'ora.</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it-IT" sz="1700" dirty="0">
              <a:solidFill>
                <a:srgbClr val="212121"/>
              </a:solidFill>
              <a:latin typeface="Calibri"/>
              <a:ea typeface="Calibri"/>
              <a:cs typeface="Calibri"/>
            </a:endParaRPr>
          </a:p>
          <a:p>
            <a:pPr marL="342900" indent="-342900">
              <a:buAutoNum type="arabicPeriod"/>
            </a:pPr>
            <a:r>
              <a:rPr lang="it-IT" sz="1700" dirty="0">
                <a:solidFill>
                  <a:srgbClr val="212121"/>
                </a:solidFill>
                <a:latin typeface="Calibri"/>
                <a:ea typeface="Calibri"/>
                <a:cs typeface="Calibri"/>
              </a:rPr>
              <a:t>Gli alimenti ultra-processati sono presenti nella mia dieta regolare.</a:t>
            </a:r>
            <a:r>
              <a:rPr lang="it-IT" sz="1700" b="1" dirty="0">
                <a:solidFill>
                  <a:srgbClr val="212121"/>
                </a:solidFill>
                <a:latin typeface="Calibri"/>
                <a:ea typeface="Calibri"/>
                <a:cs typeface="Calibri"/>
              </a:rPr>
              <a:t> </a:t>
            </a:r>
            <a:r>
              <a:rPr lang="it-IT" sz="1700" b="1" i="1" dirty="0">
                <a:solidFill>
                  <a:schemeClr val="accent3"/>
                </a:solidFill>
                <a:latin typeface="Calibri"/>
                <a:ea typeface="Calibri"/>
                <a:cs typeface="Calibri"/>
              </a:rPr>
              <a:t>SI   No</a:t>
            </a:r>
            <a:endParaRPr lang="en-US" sz="1700" dirty="0"/>
          </a:p>
        </p:txBody>
      </p:sp>
    </p:spTree>
    <p:extLst>
      <p:ext uri="{BB962C8B-B14F-4D97-AF65-F5344CB8AC3E}">
        <p14:creationId xmlns:p14="http://schemas.microsoft.com/office/powerpoint/2010/main" val="169933999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876de33e-aaa5-4507-9b92-b84e676ded0d"/>
    <ds:schemaRef ds:uri="ef88797d-310b-4d46-ad9c-0c23fa0c8d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9AD2B3-D789-4FC7-A14D-89ADA76B73A8}">
  <ds:schemaRefs>
    <ds:schemaRef ds:uri="ef88797d-310b-4d46-ad9c-0c23fa0c8d4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1593</TotalTime>
  <Words>4183</Words>
  <Application>Microsoft Office PowerPoint</Application>
  <PresentationFormat>Widescreen</PresentationFormat>
  <Paragraphs>303</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Czcionka systemowa (Regular)</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richard wynne</cp:lastModifiedBy>
  <cp:revision>27</cp:revision>
  <dcterms:created xsi:type="dcterms:W3CDTF">2021-06-15T11:45:52Z</dcterms:created>
  <dcterms:modified xsi:type="dcterms:W3CDTF">2024-03-26T13:24:26Z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