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6"/>
  </p:notesMasterIdLst>
  <p:handoutMasterIdLst>
    <p:handoutMasterId r:id="rId57"/>
  </p:handoutMasterIdLst>
  <p:sldIdLst>
    <p:sldId id="690" r:id="rId5"/>
    <p:sldId id="691" r:id="rId6"/>
    <p:sldId id="692" r:id="rId7"/>
    <p:sldId id="693" r:id="rId8"/>
    <p:sldId id="714" r:id="rId9"/>
    <p:sldId id="678" r:id="rId10"/>
    <p:sldId id="717" r:id="rId11"/>
    <p:sldId id="689" r:id="rId12"/>
    <p:sldId id="718" r:id="rId13"/>
    <p:sldId id="4350" r:id="rId14"/>
    <p:sldId id="4351" r:id="rId15"/>
    <p:sldId id="4352" r:id="rId16"/>
    <p:sldId id="688" r:id="rId17"/>
    <p:sldId id="696" r:id="rId18"/>
    <p:sldId id="699" r:id="rId19"/>
    <p:sldId id="4353" r:id="rId20"/>
    <p:sldId id="4446" r:id="rId21"/>
    <p:sldId id="4449" r:id="rId22"/>
    <p:sldId id="4448" r:id="rId23"/>
    <p:sldId id="4354" r:id="rId24"/>
    <p:sldId id="706" r:id="rId25"/>
    <p:sldId id="705" r:id="rId26"/>
    <p:sldId id="702" r:id="rId27"/>
    <p:sldId id="704" r:id="rId28"/>
    <p:sldId id="4450" r:id="rId29"/>
    <p:sldId id="4451" r:id="rId30"/>
    <p:sldId id="4452" r:id="rId31"/>
    <p:sldId id="4453" r:id="rId32"/>
    <p:sldId id="4454" r:id="rId33"/>
    <p:sldId id="715" r:id="rId34"/>
    <p:sldId id="719" r:id="rId35"/>
    <p:sldId id="720" r:id="rId36"/>
    <p:sldId id="4342" r:id="rId37"/>
    <p:sldId id="4343" r:id="rId38"/>
    <p:sldId id="4344" r:id="rId39"/>
    <p:sldId id="4345" r:id="rId40"/>
    <p:sldId id="4347" r:id="rId41"/>
    <p:sldId id="4346" r:id="rId42"/>
    <p:sldId id="4348" r:id="rId43"/>
    <p:sldId id="4349" r:id="rId44"/>
    <p:sldId id="716" r:id="rId45"/>
    <p:sldId id="708" r:id="rId46"/>
    <p:sldId id="701" r:id="rId47"/>
    <p:sldId id="711" r:id="rId48"/>
    <p:sldId id="707" r:id="rId49"/>
    <p:sldId id="4331" r:id="rId50"/>
    <p:sldId id="4455" r:id="rId51"/>
    <p:sldId id="669" r:id="rId52"/>
    <p:sldId id="712" r:id="rId53"/>
    <p:sldId id="713" r:id="rId54"/>
    <p:sldId id="677" r:id="rId5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305C6F"/>
    <a:srgbClr val="7C946D"/>
    <a:srgbClr val="005744"/>
    <a:srgbClr val="94A2A2"/>
    <a:srgbClr val="151D24"/>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66" autoAdjust="0"/>
    <p:restoredTop sz="82056" autoAdjust="0"/>
  </p:normalViewPr>
  <p:slideViewPr>
    <p:cSldViewPr snapToGrid="0" snapToObjects="1">
      <p:cViewPr varScale="1">
        <p:scale>
          <a:sx n="84" d="100"/>
          <a:sy n="84" d="100"/>
        </p:scale>
        <p:origin x="696" y="96"/>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3/26/2024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3/26/2024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Modifica degli stili del testo Master</a:t>
            </a:r>
          </a:p>
          <a:p>
            <a:pPr lvl="1"/>
            <a:r>
              <a:rPr lang="en-US"/>
              <a:t>Secondo livello</a:t>
            </a:r>
          </a:p>
          <a:p>
            <a:pPr lvl="2"/>
            <a:r>
              <a:rPr lang="en-US"/>
              <a:t>Terzo livello</a:t>
            </a:r>
          </a:p>
          <a:p>
            <a:pPr lvl="3"/>
            <a:r>
              <a:rPr lang="en-US"/>
              <a:t>Quarto livello</a:t>
            </a:r>
          </a:p>
          <a:p>
            <a:pPr lvl="4"/>
            <a:r>
              <a:rPr lang="en-US"/>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a:t>
            </a:r>
          </a:p>
          <a:p>
            <a:r>
              <a:rPr lang="en-PH" dirty="0"/>
              <a:t>https://www.youtube.com/results?search_query=strategies+per+combattere+il+sovraccarico+digitale</a:t>
            </a:r>
          </a:p>
          <a:p>
            <a:endParaRPr lang="en-PH" dirty="0"/>
          </a:p>
          <a:p>
            <a:endParaRPr lang="en-PH" dirty="0"/>
          </a:p>
        </p:txBody>
      </p:sp>
    </p:spTree>
    <p:extLst>
      <p:ext uri="{BB962C8B-B14F-4D97-AF65-F5344CB8AC3E}">
        <p14:creationId xmlns:p14="http://schemas.microsoft.com/office/powerpoint/2010/main" val="3251599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Fonte: </a:t>
            </a:r>
          </a:p>
          <a:p>
            <a:endParaRPr lang="en-PH" dirty="0"/>
          </a:p>
          <a:p>
            <a:r>
              <a:rPr lang="en-PH" dirty="0"/>
              <a:t>Vescovo I (2022). Esaurimento digitale: Ridefinire l'equilibrio tra lavoro e vita privata </a:t>
            </a:r>
          </a:p>
          <a:p>
            <a:r>
              <a:rPr lang="en-PH" dirty="0"/>
              <a:t>https://enterprisersproject.com/article/2022/5/digital-exhaustion-work-life-balance</a:t>
            </a:r>
          </a:p>
          <a:p>
            <a:endParaRPr lang="en-PH" dirty="0"/>
          </a:p>
          <a:p>
            <a:r>
              <a:rPr lang="en-PH" dirty="0"/>
              <a:t>Centro di ricerca PAW (2021). Internet e la pandemia </a:t>
            </a:r>
          </a:p>
          <a:p>
            <a:r>
              <a:rPr lang="en-PH" dirty="0"/>
              <a:t>https://www.pewresearch.org/internet/2021/09/01/the-internet-and-the-pandemic/</a:t>
            </a:r>
          </a:p>
          <a:p>
            <a:endParaRPr lang="en-PH" dirty="0"/>
          </a:p>
          <a:p>
            <a:endParaRPr lang="en-PH" dirty="0"/>
          </a:p>
          <a:p>
            <a:endParaRPr lang="en-PH" dirty="0"/>
          </a:p>
        </p:txBody>
      </p:sp>
    </p:spTree>
    <p:extLst>
      <p:ext uri="{BB962C8B-B14F-4D97-AF65-F5344CB8AC3E}">
        <p14:creationId xmlns:p14="http://schemas.microsoft.com/office/powerpoint/2010/main" val="265920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r>
              <a:rPr lang="en-PH" dirty="0"/>
              <a:t>Fonte: </a:t>
            </a:r>
          </a:p>
          <a:p>
            <a:r>
              <a:rPr lang="en-PH" dirty="0" err="1"/>
              <a:t>Kokshagina,O </a:t>
            </a:r>
            <a:r>
              <a:rPr lang="en-PH" dirty="0"/>
              <a:t>(2021).  Troppe informazioni: La rivoluzione del lavoro COVID ha aumentato il sovraccarico digitale. </a:t>
            </a:r>
          </a:p>
          <a:p>
            <a:r>
              <a:rPr lang="en-PH" dirty="0"/>
              <a:t>https://www.rmit.edu.au/news/all-news/2021/jan/digital-overload</a:t>
            </a:r>
          </a:p>
          <a:p>
            <a:endParaRPr lang="en-PH" dirty="0"/>
          </a:p>
        </p:txBody>
      </p:sp>
    </p:spTree>
    <p:extLst>
      <p:ext uri="{BB962C8B-B14F-4D97-AF65-F5344CB8AC3E}">
        <p14:creationId xmlns:p14="http://schemas.microsoft.com/office/powerpoint/2010/main" val="130414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2764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596136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73958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73064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Collegamento: https://www.digitaldetox.com/score/</a:t>
            </a:r>
          </a:p>
          <a:p>
            <a:endParaRPr lang="en-PH" dirty="0"/>
          </a:p>
          <a:p>
            <a:endParaRPr lang="en-PH" dirty="0"/>
          </a:p>
        </p:txBody>
      </p:sp>
    </p:spTree>
    <p:extLst>
      <p:ext uri="{BB962C8B-B14F-4D97-AF65-F5344CB8AC3E}">
        <p14:creationId xmlns:p14="http://schemas.microsoft.com/office/powerpoint/2010/main" val="174049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Link: https://wellbeing.google/</a:t>
            </a:r>
          </a:p>
          <a:p>
            <a:endParaRPr lang="en-PH" dirty="0"/>
          </a:p>
        </p:txBody>
      </p:sp>
    </p:spTree>
    <p:extLst>
      <p:ext uri="{BB962C8B-B14F-4D97-AF65-F5344CB8AC3E}">
        <p14:creationId xmlns:p14="http://schemas.microsoft.com/office/powerpoint/2010/main" val="3378457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Collegamento: http://thedigitalwellbeingpodcast.com/</a:t>
            </a:r>
          </a:p>
          <a:p>
            <a:endParaRPr lang="en-PH" dirty="0"/>
          </a:p>
        </p:txBody>
      </p:sp>
    </p:spTree>
    <p:extLst>
      <p:ext uri="{BB962C8B-B14F-4D97-AF65-F5344CB8AC3E}">
        <p14:creationId xmlns:p14="http://schemas.microsoft.com/office/powerpoint/2010/main" val="611649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Fonte: </a:t>
            </a:r>
          </a:p>
          <a:p>
            <a:r>
              <a:rPr lang="en-PH" dirty="0"/>
              <a:t>https://ec.europa.eu/commission/presscorner/detail/en/ip_23_3050</a:t>
            </a:r>
          </a:p>
          <a:p>
            <a:endParaRPr lang="en-PH" dirty="0"/>
          </a:p>
          <a:p>
            <a:r>
              <a:rPr lang="en-PH" dirty="0" err="1"/>
              <a:t>Girolimon</a:t>
            </a:r>
            <a:r>
              <a:rPr lang="en-PH" dirty="0"/>
              <a:t>, M. (2022). Perché la salute mentale è importante? Southern New Hampshire University. </a:t>
            </a:r>
          </a:p>
          <a:p>
            <a:r>
              <a:rPr lang="en-PH" dirty="0"/>
              <a:t>https://www.snhu.edu/about-us/newsroom/education/why-is-mental-health-important</a:t>
            </a:r>
          </a:p>
          <a:p>
            <a:endParaRPr lang="en-PH" dirty="0"/>
          </a:p>
        </p:txBody>
      </p:sp>
    </p:spTree>
    <p:extLst>
      <p:ext uri="{BB962C8B-B14F-4D97-AF65-F5344CB8AC3E}">
        <p14:creationId xmlns:p14="http://schemas.microsoft.com/office/powerpoint/2010/main" val="23785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11222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52036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8251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Fonte: https://blog.google/products/android/search-jomo-new-research-digital-wellbeing/</a:t>
            </a:r>
          </a:p>
        </p:txBody>
      </p:sp>
    </p:spTree>
    <p:extLst>
      <p:ext uri="{BB962C8B-B14F-4D97-AF65-F5344CB8AC3E}">
        <p14:creationId xmlns:p14="http://schemas.microsoft.com/office/powerpoint/2010/main" val="320714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a:p>
            <a:pPr marL="0" marR="0" lvl="0" indent="0" algn="l" defTabSz="875998" rtl="0" eaLnBrk="1" fontAlgn="auto" latinLnBrk="0" hangingPunct="1">
              <a:lnSpc>
                <a:spcPct val="100000"/>
              </a:lnSpc>
              <a:spcBef>
                <a:spcPts val="0"/>
              </a:spcBef>
              <a:spcAft>
                <a:spcPts val="0"/>
              </a:spcAft>
              <a:buClrTx/>
              <a:buSzTx/>
              <a:buFontTx/>
              <a:buNone/>
              <a:tabLst/>
              <a:defRPr/>
            </a:pPr>
            <a:r>
              <a:rPr lang="en-PH" dirty="0"/>
              <a:t>Fonte: https://blog.google/products/android/search-jomo-new-research-digital-wellbeing/</a:t>
            </a:r>
          </a:p>
          <a:p>
            <a:endParaRPr lang="en-PH" dirty="0"/>
          </a:p>
          <a:p>
            <a:endParaRPr lang="en-PH" dirty="0"/>
          </a:p>
        </p:txBody>
      </p:sp>
    </p:spTree>
    <p:extLst>
      <p:ext uri="{BB962C8B-B14F-4D97-AF65-F5344CB8AC3E}">
        <p14:creationId xmlns:p14="http://schemas.microsoft.com/office/powerpoint/2010/main" val="38820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Ulteriori link: https://www.androidauthority.com/best-digital-wellbeing-apps-android-3063173/</a:t>
            </a:r>
          </a:p>
          <a:p>
            <a:endParaRPr lang="en-PH" dirty="0"/>
          </a:p>
          <a:p>
            <a:endParaRPr lang="en-PH" dirty="0"/>
          </a:p>
          <a:p>
            <a:endParaRPr lang="en-PH" dirty="0"/>
          </a:p>
        </p:txBody>
      </p:sp>
    </p:spTree>
    <p:extLst>
      <p:ext uri="{BB962C8B-B14F-4D97-AF65-F5344CB8AC3E}">
        <p14:creationId xmlns:p14="http://schemas.microsoft.com/office/powerpoint/2010/main" val="3311005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715835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Fonte:</a:t>
            </a:r>
          </a:p>
          <a:p>
            <a:endParaRPr lang="en-PH" dirty="0"/>
          </a:p>
          <a:p>
            <a:r>
              <a:rPr lang="en-PH" dirty="0" err="1"/>
              <a:t>Meyer,G </a:t>
            </a:r>
            <a:r>
              <a:rPr lang="en-PH" dirty="0"/>
              <a:t>(2023). Che cos'è il sovraccarico digitale e come prevenirlo?</a:t>
            </a:r>
          </a:p>
          <a:p>
            <a:r>
              <a:rPr lang="en-PH" dirty="0"/>
              <a:t> https://nbold.co/what-is-digital-overload-and-how-to-prevent-it/</a:t>
            </a:r>
          </a:p>
          <a:p>
            <a:endParaRPr lang="en-PH" dirty="0"/>
          </a:p>
        </p:txBody>
      </p:sp>
    </p:spTree>
    <p:extLst>
      <p:ext uri="{BB962C8B-B14F-4D97-AF65-F5344CB8AC3E}">
        <p14:creationId xmlns:p14="http://schemas.microsoft.com/office/powerpoint/2010/main" val="35538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199754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2984967A-14E1-DBF4-E8D2-F2F96A245165}"/>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397861725"/>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520398926"/>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ABA30B5B-EC6C-D400-39E5-3DAD4FCE200F}"/>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pic>
        <p:nvPicPr>
          <p:cNvPr id="16" name="Picture 15" descr="Blue text on a white background&#10;&#10;Description automatically generated">
            <a:extLst>
              <a:ext uri="{FF2B5EF4-FFF2-40B4-BE49-F238E27FC236}">
                <a16:creationId xmlns:a16="http://schemas.microsoft.com/office/drawing/2014/main" id="{5E987752-C055-F854-F594-6B8A59CE812B}"/>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564AE437-5280-FDD3-65C6-88161524833F}"/>
              </a:ext>
            </a:extLst>
          </p:cNvPr>
          <p:cNvPicPr>
            <a:picLocks noChangeAspect="1"/>
          </p:cNvPicPr>
          <p:nvPr userDrawn="1"/>
        </p:nvPicPr>
        <p:blipFill>
          <a:blip r:embed="rId2"/>
          <a:stretch>
            <a:fillRect/>
          </a:stretch>
        </p:blipFill>
        <p:spPr>
          <a:xfrm>
            <a:off x="8726738"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Benessere digitale sul posto di lavoro</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03" r:id="rId6"/>
    <p:sldLayoutId id="2147483700" r:id="rId7"/>
    <p:sldLayoutId id="2147483723" r:id="rId8"/>
    <p:sldLayoutId id="2147483698" r:id="rId9"/>
    <p:sldLayoutId id="2147483695" r:id="rId10"/>
    <p:sldLayoutId id="2147483702" r:id="rId11"/>
    <p:sldLayoutId id="2147483735" r:id="rId12"/>
    <p:sldLayoutId id="2147483734" r:id="rId13"/>
    <p:sldLayoutId id="2147483708" r:id="rId14"/>
    <p:sldLayoutId id="2147483733" r:id="rId15"/>
    <p:sldLayoutId id="2147483738" r:id="rId16"/>
    <p:sldLayoutId id="214748373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thevisionworks.brilliantassessments.com/?external=Digiwork_well" TargetMode="External"/><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ideo" Target="https://www.youtube.com/embed/fxUn4PYPvPQ"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rbes.com/sites/jackkelly/2022/02/03/belgium-portugal-and-other-european-countries-are-ahead-of-the-us-prohibiting-managers-from-contacting-employees-outside-of-working-hours/?sh=3ceb5efa1d00"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digitaldetox.com/score/"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hyperlink" Target="https://wellbeing.google/"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hyperlink" Target="http://thedigitalwellbeingpodcast.com/"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4032235" cy="1008397"/>
          </a:xfrm>
          <a:prstGeom prst="rect">
            <a:avLst/>
          </a:prstGeom>
        </p:spPr>
        <p:txBody>
          <a:bodyPr/>
          <a:lstStyle/>
          <a:p>
            <a:r>
              <a:rPr lang="en-US" b="1" dirty="0"/>
              <a:t>Benessere mentale</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a:t>Modulo 4</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b="1" dirty="0" err="1"/>
              <a:t>www.digiworkwell.eu</a:t>
            </a:r>
            <a:endParaRPr lang="en-US" dirty="0"/>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1966886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Ricerca sul benessere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r>
              <a:rPr lang="en-US" dirty="0"/>
              <a:t>Secondo una ricerca condotta da un team androide su 112 partecipanti in Cina, Giappone, Singapore, Svezia e Stati Uniti per un periodo di due anni, si è scoperto che i dispositivi mobili hanno generato stress e un rapporto non salutare con il dispositivo digitale (Aranda, 2018). </a:t>
            </a:r>
          </a:p>
          <a:p>
            <a:pPr marL="625475"/>
            <a:endParaRPr lang="en-US" i="1" dirty="0"/>
          </a:p>
          <a:p>
            <a:pPr marL="984250" defTabSz="3259138">
              <a:tabLst>
                <a:tab pos="9601200" algn="l"/>
              </a:tabLst>
            </a:pPr>
            <a:r>
              <a:rPr lang="en-US" i="1" dirty="0"/>
              <a:t>"È come una prigione. Puoi perderti nel tuo telefono e non uscirne. I social media, il gioco, l'essere a disposizione [degli altri] tutto il giorno... non si può scappare". In secondo luogo, le persone sentono l'obbligo sociale di rispondere ai messaggi molto rapidamente e di essere sempre disponibili: "Il mio telefono è come un piccolo animale domestico: mi accompagna da una stanza all'altra. </a:t>
            </a:r>
            <a:r>
              <a:rPr lang="en-US" dirty="0"/>
              <a:t> </a:t>
            </a:r>
          </a:p>
        </p:txBody>
      </p:sp>
    </p:spTree>
    <p:extLst>
      <p:ext uri="{BB962C8B-B14F-4D97-AF65-F5344CB8AC3E}">
        <p14:creationId xmlns:p14="http://schemas.microsoft.com/office/powerpoint/2010/main" val="251211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JOMO: Ricerca sul benessere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r>
              <a:rPr lang="en-US" dirty="0"/>
              <a:t>Uno dei modi efficaci per favorire un rapporto sano con i dispositivi digitali, come i telefoni cellulari, è monitorare il tempo che si trascorre sui telefoni/laptop.</a:t>
            </a:r>
          </a:p>
          <a:p>
            <a:pPr marL="625475"/>
            <a:endParaRPr lang="en-US" dirty="0"/>
          </a:p>
          <a:p>
            <a:pPr marL="625475"/>
            <a:r>
              <a:rPr lang="en-US" dirty="0"/>
              <a:t>Si possono cercare strumenti come un timer digitale. Quando le persone sono consapevoli delle informazioni sul proprio utilizzo, si apre la strada alla riflessione e all'azione per migliorare.</a:t>
            </a:r>
          </a:p>
        </p:txBody>
      </p:sp>
    </p:spTree>
    <p:extLst>
      <p:ext uri="{BB962C8B-B14F-4D97-AF65-F5344CB8AC3E}">
        <p14:creationId xmlns:p14="http://schemas.microsoft.com/office/powerpoint/2010/main" val="278572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282104" y="460966"/>
            <a:ext cx="10483431" cy="804265"/>
          </a:xfrm>
        </p:spPr>
        <p:txBody>
          <a:bodyPr/>
          <a:lstStyle/>
          <a:p>
            <a:pPr algn="ctr"/>
            <a:r>
              <a:rPr lang="en-US" dirty="0"/>
              <a:t>Esempio: Applicazione per il benessere digitale   </a:t>
            </a:r>
          </a:p>
        </p:txBody>
      </p:sp>
      <p:pic>
        <p:nvPicPr>
          <p:cNvPr id="4" name="Picture 3">
            <a:extLst>
              <a:ext uri="{FF2B5EF4-FFF2-40B4-BE49-F238E27FC236}">
                <a16:creationId xmlns:a16="http://schemas.microsoft.com/office/drawing/2014/main" id="{9714C91A-A16C-4562-8770-A1D97C42B687}"/>
              </a:ext>
            </a:extLst>
          </p:cNvPr>
          <p:cNvPicPr>
            <a:picLocks noChangeAspect="1"/>
          </p:cNvPicPr>
          <p:nvPr/>
        </p:nvPicPr>
        <p:blipFill>
          <a:blip r:embed="rId3"/>
          <a:stretch>
            <a:fillRect/>
          </a:stretch>
        </p:blipFill>
        <p:spPr>
          <a:xfrm>
            <a:off x="1426465" y="1399781"/>
            <a:ext cx="7174992" cy="5458219"/>
          </a:xfrm>
          <a:prstGeom prst="rect">
            <a:avLst/>
          </a:prstGeom>
        </p:spPr>
      </p:pic>
    </p:spTree>
    <p:extLst>
      <p:ext uri="{BB962C8B-B14F-4D97-AF65-F5344CB8AC3E}">
        <p14:creationId xmlns:p14="http://schemas.microsoft.com/office/powerpoint/2010/main" val="23780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Uno sguardo più approfondito al sovraccarico digitale e allo stress da tecnostress</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Sovraccarico digitale sul posto di lavoro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5999" y="1501345"/>
            <a:ext cx="10748715" cy="4439577"/>
          </a:xfrm>
        </p:spPr>
        <p:txBody>
          <a:bodyPr/>
          <a:lstStyle/>
          <a:p>
            <a:r>
              <a:rPr lang="en-US" sz="2000" dirty="0"/>
              <a:t>Poiché la tecnologia ci rende sempre più connessi, cresce il problema del sovraccarico digitale sul posto di lavoro. </a:t>
            </a:r>
          </a:p>
          <a:p>
            <a:endParaRPr lang="en-US" sz="1200" dirty="0"/>
          </a:p>
          <a:p>
            <a:r>
              <a:rPr lang="en-US" sz="2000" b="1" dirty="0"/>
              <a:t>Il sovraccarico digitale </a:t>
            </a:r>
            <a:r>
              <a:rPr lang="en-US" sz="2000" dirty="0"/>
              <a:t>si verifica quando ci troviamo di fronte a una quantità eccessiva di informazioni provenienti da dispositivi digitali. Questo sovraccarico si verifica quando la quantità di comunicazioni supera la nostra capacità di elaborarle.</a:t>
            </a:r>
          </a:p>
          <a:p>
            <a:endParaRPr lang="en-US" sz="1100" dirty="0"/>
          </a:p>
          <a:p>
            <a:r>
              <a:rPr lang="en-US" sz="2000" dirty="0"/>
              <a:t>Il sovraccarico digitale è una forma di esaurimento cognitivo che deriva dal bombardamento incessante di interruzioni sotto forma di notifiche, e-mail, messaggi istantanei e testi.</a:t>
            </a:r>
          </a:p>
          <a:p>
            <a:endParaRPr lang="en-US" sz="1100" dirty="0"/>
          </a:p>
          <a:p>
            <a:r>
              <a:rPr lang="en-US" sz="2000" dirty="0"/>
              <a:t>Queste distrazioni interrompono il flusso di lavoro e di pensiero, rendendo difficile la concentrazione. Questo può portare al tecnostress, che si riferisce all'incapacità di un individuo di far fronte alle richieste legate alla tecnologia nel suo ambiente di lavoro. </a:t>
            </a:r>
          </a:p>
          <a:p>
            <a:endParaRPr lang="en-US" sz="1100" dirty="0"/>
          </a:p>
          <a:p>
            <a:r>
              <a:rPr lang="en-US" sz="2000" dirty="0"/>
              <a:t>Un recente studio di </a:t>
            </a:r>
            <a:r>
              <a:rPr lang="en-US" sz="2000" dirty="0" err="1"/>
              <a:t>Eurofound </a:t>
            </a:r>
            <a:r>
              <a:rPr lang="en-US" sz="2000" dirty="0"/>
              <a:t>(2020) conferma quanto sopra. Ad esempio, i lavoratori altamente remoti riportano livelli più elevati di ansia, stress e stanchezza rispetto alle loro controparti che lavorano in ufficio. </a:t>
            </a:r>
          </a:p>
          <a:p>
            <a:endParaRPr lang="en-US" sz="2000" dirty="0"/>
          </a:p>
          <a:p>
            <a:endParaRPr lang="en-US" sz="2000" dirty="0"/>
          </a:p>
        </p:txBody>
      </p:sp>
    </p:spTree>
    <p:extLst>
      <p:ext uri="{BB962C8B-B14F-4D97-AF65-F5344CB8AC3E}">
        <p14:creationId xmlns:p14="http://schemas.microsoft.com/office/powerpoint/2010/main" val="103707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Diagnosticare il burnout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54309"/>
            <a:ext cx="9990183" cy="4439577"/>
          </a:xfrm>
        </p:spPr>
        <p:txBody>
          <a:bodyPr/>
          <a:lstStyle/>
          <a:p>
            <a:r>
              <a:rPr lang="en-US" dirty="0"/>
              <a:t>I seguenti sono segni e sintomi che indicano che un dipendente sta sperimentando il burnout digitale (Meyer, G, 2023): </a:t>
            </a:r>
          </a:p>
          <a:p>
            <a:endParaRPr lang="en-US" dirty="0"/>
          </a:p>
          <a:p>
            <a:pPr marL="722313" indent="-369888">
              <a:buFont typeface="Arial" panose="020B0604020202020204" pitchFamily="34" charset="0"/>
              <a:buChar char="•"/>
            </a:pPr>
            <a:r>
              <a:rPr lang="en-US" dirty="0"/>
              <a:t>Prospettiva pessimistica nella vita e nel lavoro </a:t>
            </a:r>
          </a:p>
          <a:p>
            <a:pPr marL="722313" indent="-369888">
              <a:buFont typeface="Arial" panose="020B0604020202020204" pitchFamily="34" charset="0"/>
              <a:buChar char="•"/>
            </a:pPr>
            <a:r>
              <a:rPr lang="en-US" dirty="0"/>
              <a:t>ansia sociale</a:t>
            </a:r>
          </a:p>
          <a:p>
            <a:pPr marL="722313" indent="-369888">
              <a:buFont typeface="Arial" panose="020B0604020202020204" pitchFamily="34" charset="0"/>
              <a:buChar char="•"/>
            </a:pPr>
            <a:r>
              <a:rPr lang="en-US" dirty="0"/>
              <a:t>Depressione </a:t>
            </a:r>
          </a:p>
          <a:p>
            <a:pPr marL="722313" indent="-369888">
              <a:buFont typeface="Arial" panose="020B0604020202020204" pitchFamily="34" charset="0"/>
              <a:buChar char="•"/>
            </a:pPr>
            <a:r>
              <a:rPr lang="en-US" dirty="0"/>
              <a:t>Irrequietezza o difficoltà ad addormentarsi </a:t>
            </a:r>
          </a:p>
          <a:p>
            <a:pPr marL="722313" indent="-369888">
              <a:buFont typeface="Arial" panose="020B0604020202020204" pitchFamily="34" charset="0"/>
              <a:buChar char="•"/>
            </a:pPr>
            <a:r>
              <a:rPr lang="en-US" dirty="0"/>
              <a:t>diminuzione dell'interesse e della motivazione al lavoro</a:t>
            </a:r>
          </a:p>
          <a:p>
            <a:pPr marL="722313" indent="-369888">
              <a:buFont typeface="Arial" panose="020B0604020202020204" pitchFamily="34" charset="0"/>
              <a:buChar char="•"/>
            </a:pPr>
            <a:r>
              <a:rPr lang="en-US" dirty="0"/>
              <a:t>sensazione di stress e preoccupazione per il lavoro </a:t>
            </a:r>
          </a:p>
          <a:p>
            <a:pPr marL="722313" indent="-369888">
              <a:buFont typeface="Arial" panose="020B0604020202020204" pitchFamily="34" charset="0"/>
              <a:buChar char="•"/>
            </a:pPr>
            <a:r>
              <a:rPr lang="en-US" dirty="0"/>
              <a:t>Calo delle prestazioni lavorative </a:t>
            </a:r>
          </a:p>
          <a:p>
            <a:pPr marL="722313" indent="-369888">
              <a:buFont typeface="Arial" panose="020B0604020202020204" pitchFamily="34" charset="0"/>
              <a:buChar char="•"/>
            </a:pPr>
            <a:r>
              <a:rPr lang="en-US" dirty="0"/>
              <a:t>Scarsa qualità dei risultati del lavoro </a:t>
            </a:r>
          </a:p>
        </p:txBody>
      </p:sp>
    </p:spTree>
    <p:extLst>
      <p:ext uri="{BB962C8B-B14F-4D97-AF65-F5344CB8AC3E}">
        <p14:creationId xmlns:p14="http://schemas.microsoft.com/office/powerpoint/2010/main" val="18274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00A982E-CDDC-3EA5-A505-DAB0D1D6B84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3486150" y="221963"/>
            <a:ext cx="8705851" cy="842867"/>
          </a:xfrm>
        </p:spPr>
        <p:txBody>
          <a:bodyPr/>
          <a:lstStyle/>
          <a:p>
            <a:r>
              <a:rPr lang="en-IE" dirty="0"/>
              <a:t>7 segni di esaurimento dei lavoratori remoti</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r>
              <a:rPr lang="en-US" sz="2000" dirty="0"/>
              <a:t>Ecco sette cose da tenere d'occhio che possono indicare che un dipendente si sente disconnesso dal proprio lavoro:</a:t>
            </a:r>
          </a:p>
          <a:p>
            <a:endParaRPr lang="en-US" sz="2000" dirty="0"/>
          </a:p>
          <a:p>
            <a:pPr marL="457200" indent="-457200">
              <a:buFont typeface="+mj-lt"/>
              <a:buAutoNum type="arabicPeriod"/>
            </a:pPr>
            <a:r>
              <a:rPr lang="en-US" sz="2000" dirty="0"/>
              <a:t>Non rispetta le scadenze o produce un lavoro inferiore alla norma</a:t>
            </a:r>
          </a:p>
          <a:p>
            <a:pPr marL="457200" indent="-457200">
              <a:buFont typeface="+mj-lt"/>
              <a:buAutoNum type="arabicPeriod"/>
            </a:pPr>
            <a:r>
              <a:rPr lang="en-US" sz="2000" dirty="0"/>
              <a:t>Smette di offrire input</a:t>
            </a:r>
          </a:p>
          <a:p>
            <a:pPr marL="457200" indent="-457200">
              <a:buFont typeface="+mj-lt"/>
              <a:buAutoNum type="arabicPeriod"/>
            </a:pPr>
            <a:r>
              <a:rPr lang="en-US" sz="2000" dirty="0"/>
              <a:t>Si dà malato o cambia orario</a:t>
            </a:r>
          </a:p>
          <a:p>
            <a:pPr marL="457200" indent="-457200">
              <a:buFont typeface="+mj-lt"/>
              <a:buAutoNum type="arabicPeriod"/>
            </a:pPr>
            <a:r>
              <a:rPr lang="en-US" sz="2000" dirty="0"/>
              <a:t>Non interagisce con i colleghi</a:t>
            </a:r>
          </a:p>
          <a:p>
            <a:pPr marL="457200" indent="-457200">
              <a:buFont typeface="+mj-lt"/>
              <a:buAutoNum type="arabicPeriod"/>
            </a:pPr>
            <a:r>
              <a:rPr lang="en-US" sz="2000" dirty="0"/>
              <a:t>Assenti alle riunioni</a:t>
            </a:r>
          </a:p>
          <a:p>
            <a:pPr marL="457200" indent="-457200">
              <a:buFont typeface="+mj-lt"/>
              <a:buAutoNum type="arabicPeriod"/>
            </a:pPr>
            <a:r>
              <a:rPr lang="en-US" sz="2000" dirty="0"/>
              <a:t>Parla solo di lavoro</a:t>
            </a:r>
          </a:p>
          <a:p>
            <a:pPr marL="457200" indent="-457200">
              <a:buFont typeface="+mj-lt"/>
              <a:buAutoNum type="arabicPeriod"/>
            </a:pPr>
            <a:r>
              <a:rPr lang="en-US" sz="2000" dirty="0"/>
              <a:t>Non sono interessati allo sviluppo della carriera</a:t>
            </a:r>
          </a:p>
          <a:p>
            <a:endParaRPr lang="en-IE" dirty="0"/>
          </a:p>
        </p:txBody>
      </p:sp>
    </p:spTree>
    <p:extLst>
      <p:ext uri="{BB962C8B-B14F-4D97-AF65-F5344CB8AC3E}">
        <p14:creationId xmlns:p14="http://schemas.microsoft.com/office/powerpoint/2010/main" val="330206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stock photo of analysis, anonymous, background Stock Photo">
            <a:extLst>
              <a:ext uri="{FF2B5EF4-FFF2-40B4-BE49-F238E27FC236}">
                <a16:creationId xmlns:a16="http://schemas.microsoft.com/office/drawing/2014/main" id="{C4DF23CA-D658-46C6-C081-99AEF4B197F3}"/>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398308" y="440624"/>
            <a:ext cx="7695368" cy="842867"/>
          </a:xfrm>
        </p:spPr>
        <p:txBody>
          <a:bodyPr/>
          <a:lstStyle/>
          <a:p>
            <a:r>
              <a:rPr lang="en-IE" dirty="0"/>
              <a:t>Fattori di burnout e stress digitale</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518375"/>
            <a:ext cx="6027143" cy="4693261"/>
          </a:xfrm>
        </p:spPr>
        <p:txBody>
          <a:bodyPr/>
          <a:lstStyle/>
          <a:p>
            <a:pPr algn="l">
              <a:buFont typeface="+mj-lt"/>
              <a:buAutoNum type="arabicPeriod"/>
            </a:pPr>
            <a:r>
              <a:rPr lang="en-US" sz="2000" b="1" i="0" dirty="0">
                <a:solidFill>
                  <a:srgbClr val="374151"/>
                </a:solidFill>
                <a:effectLst/>
                <a:ea typeface="Calibri" panose="020F0502020204030204" pitchFamily="34" charset="0"/>
              </a:rPr>
              <a:t>Isolamento</a:t>
            </a:r>
            <a:r>
              <a:rPr lang="en-US" sz="2000" b="0" i="0" dirty="0">
                <a:solidFill>
                  <a:srgbClr val="374151"/>
                </a:solidFill>
                <a:effectLst/>
                <a:ea typeface="Calibri" panose="020F0502020204030204" pitchFamily="34" charset="0"/>
              </a:rPr>
              <a:t>: Una delle sfide più importanti del lavoro a distanza è la potenziale sensazione di isolamento. I lavoratori a distanza spesso non possono godere delle interazioni casuali e del cameratismo che si creano in un ambiente d'ufficio. Questa mancanza di interazione faccia a faccia può portare a sentimenti di solitudine, di disconnessione e di estraneità, che possono erodere il senso di appartenenza e l'impegno del lavoratore nei confronti del team e dell'</a:t>
            </a:r>
            <a:r>
              <a:rPr lang="en-US" sz="2000" b="0" i="0" dirty="0" err="1">
                <a:solidFill>
                  <a:srgbClr val="374151"/>
                </a:solidFill>
                <a:effectLst/>
                <a:ea typeface="Calibri" panose="020F0502020204030204" pitchFamily="34" charset="0"/>
              </a:rPr>
              <a:t>organizzazione</a:t>
            </a:r>
            <a:r>
              <a:rPr lang="en-US" sz="2000" b="0" i="0" dirty="0">
                <a:solidFill>
                  <a:srgbClr val="374151"/>
                </a:solidFill>
                <a:effectLst/>
                <a:ea typeface="Calibri" panose="020F0502020204030204" pitchFamily="34" charset="0"/>
              </a:rPr>
              <a:t>.</a:t>
            </a:r>
          </a:p>
          <a:p>
            <a:pPr algn="l">
              <a:buFont typeface="+mj-lt"/>
              <a:buAutoNum type="arabicPeriod"/>
            </a:pPr>
            <a:endParaRPr lang="en-US" sz="2000" b="0" i="0" dirty="0">
              <a:solidFill>
                <a:srgbClr val="374151"/>
              </a:solidFill>
              <a:effectLst/>
              <a:ea typeface="Calibri" panose="020F0502020204030204" pitchFamily="34" charset="0"/>
            </a:endParaRPr>
          </a:p>
          <a:p>
            <a:pPr algn="l">
              <a:buFont typeface="+mj-lt"/>
              <a:buAutoNum type="arabicPeriod"/>
            </a:pPr>
            <a:r>
              <a:rPr lang="en-US" sz="2000" b="1" i="0" dirty="0">
                <a:solidFill>
                  <a:srgbClr val="374151"/>
                </a:solidFill>
                <a:effectLst/>
                <a:ea typeface="Calibri" panose="020F0502020204030204" pitchFamily="34" charset="0"/>
              </a:rPr>
              <a:t>Sovraccarico di lavoro</a:t>
            </a:r>
            <a:r>
              <a:rPr lang="en-US" sz="2000" b="0" i="0" dirty="0">
                <a:solidFill>
                  <a:srgbClr val="374151"/>
                </a:solidFill>
                <a:effectLst/>
                <a:ea typeface="Calibri" panose="020F0502020204030204" pitchFamily="34" charset="0"/>
              </a:rPr>
              <a:t>: Senza la chiara struttura di un ambiente d'ufficio e gli orari di lavoro tradizionali, i lavoratori a distanza possono trovarsi a lavorare oltre il loro orario standard. I confini sfumati tra "tempo di lavoro" e "tempo personale" possono portare a periodi di lavoro prolungati, con poco riposo, causando stanchezza, stress e infine burnout.</a:t>
            </a:r>
          </a:p>
        </p:txBody>
      </p:sp>
    </p:spTree>
    <p:extLst>
      <p:ext uri="{BB962C8B-B14F-4D97-AF65-F5344CB8AC3E}">
        <p14:creationId xmlns:p14="http://schemas.microsoft.com/office/powerpoint/2010/main" val="3975422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D4BF5E2-E3E8-7B65-D130-E117509C7E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221963"/>
            <a:ext cx="7301206" cy="842867"/>
          </a:xfrm>
        </p:spPr>
        <p:txBody>
          <a:bodyPr/>
          <a:lstStyle/>
          <a:p>
            <a:r>
              <a:rPr lang="en-IE" dirty="0"/>
              <a:t>Fattori di burnout e stress digitale</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286793"/>
            <a:ext cx="5877696" cy="5163434"/>
          </a:xfrm>
        </p:spPr>
        <p:txBody>
          <a:bodyPr/>
          <a:lstStyle/>
          <a:p>
            <a:pPr algn="l"/>
            <a:r>
              <a:rPr lang="en-US" sz="1800" b="1" i="0" dirty="0">
                <a:solidFill>
                  <a:srgbClr val="374151"/>
                </a:solidFill>
                <a:effectLst/>
                <a:ea typeface="Calibri" panose="020F0502020204030204" pitchFamily="34" charset="0"/>
              </a:rPr>
              <a:t>3. Mancanza di confini: </a:t>
            </a:r>
            <a:r>
              <a:rPr lang="en-US" sz="1800" i="0" dirty="0">
                <a:solidFill>
                  <a:srgbClr val="374151"/>
                </a:solidFill>
                <a:effectLst/>
                <a:ea typeface="Calibri" panose="020F0502020204030204" pitchFamily="34" charset="0"/>
              </a:rPr>
              <a:t>In un ambiente di lavoro remoto, la linea di demarcazione tra la vita professionale e quella personale può spesso confondersi. Lo stesso spazio viene utilizzato sia per il lavoro che per il relax, con conseguente difficoltà a staccare mentalmente dal lavoro. Senza questi confini, i lavoratori possono avere la sensazione di essere "sempre attivi", il che porta all'esaurimento e a una minore capacità di rilassarsi e ricaricarsi.</a:t>
            </a:r>
          </a:p>
          <a:p>
            <a:pPr algn="l">
              <a:buFont typeface="+mj-lt"/>
              <a:buAutoNum type="arabicPeriod"/>
            </a:pPr>
            <a:endParaRPr lang="en-US" sz="1200" i="0" dirty="0">
              <a:solidFill>
                <a:srgbClr val="374151"/>
              </a:solidFill>
              <a:effectLst/>
              <a:ea typeface="Calibri" panose="020F0502020204030204" pitchFamily="34" charset="0"/>
            </a:endParaRPr>
          </a:p>
          <a:p>
            <a:pPr algn="l"/>
            <a:r>
              <a:rPr lang="en-US" sz="1800" b="1" i="0" dirty="0">
                <a:solidFill>
                  <a:srgbClr val="374151"/>
                </a:solidFill>
                <a:effectLst/>
                <a:ea typeface="Calibri" panose="020F0502020204030204" pitchFamily="34" charset="0"/>
              </a:rPr>
              <a:t>4. Sfide della comunicazione: </a:t>
            </a:r>
            <a:r>
              <a:rPr lang="en-US" sz="1800" i="0" dirty="0">
                <a:solidFill>
                  <a:srgbClr val="374151"/>
                </a:solidFill>
                <a:effectLst/>
                <a:ea typeface="Calibri" panose="020F0502020204030204" pitchFamily="34" charset="0"/>
              </a:rPr>
              <a:t>Una comunicazione efficace diventa ancora più critica in un ambiente remoto. Tuttavia, senza interazioni faccia a faccia, c'è una maggiore possibilità di errori di comunicazione. Nelle riunioni virtuali è più facile non cogliere segnali non verbali, come il linguaggio del corpo o il tono di voce, che possono portare a malintesi. Inoltre, è possibile che ci si senta esclusi da comunicazioni essenziali, che non si venga aggiornati sui cambiamenti o che si perdano le sessioni di brainstorming spontanee che avvengono organicamente in un ufficio. </a:t>
            </a:r>
          </a:p>
        </p:txBody>
      </p:sp>
    </p:spTree>
    <p:extLst>
      <p:ext uri="{BB962C8B-B14F-4D97-AF65-F5344CB8AC3E}">
        <p14:creationId xmlns:p14="http://schemas.microsoft.com/office/powerpoint/2010/main" val="1201316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A582C0C5-CD61-FAA0-AA5F-7E31648EB7D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7331261" y="367786"/>
            <a:ext cx="4024599" cy="5527024"/>
          </a:xfr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453190" y="276418"/>
            <a:ext cx="6351373" cy="1171278"/>
          </a:xfrm>
        </p:spPr>
        <p:txBody>
          <a:bodyPr/>
          <a:lstStyle/>
          <a:p>
            <a:r>
              <a:rPr lang="en-IE" dirty="0"/>
              <a:t>Partecipate al Digital Wellbeing Assessment!</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p:txBody>
          <a:bodyPr/>
          <a:lstStyle/>
          <a:p>
            <a:r>
              <a:rPr lang="en-IE" sz="2000" dirty="0"/>
              <a:t>Il sovraccarico digitale e il tecnostress possono essere dovuti a diverse ragioni comuni. Nell'ambito del progetto </a:t>
            </a:r>
            <a:r>
              <a:rPr lang="en-IE" sz="2000" dirty="0" err="1"/>
              <a:t>DigiWorkWell</a:t>
            </a:r>
            <a:r>
              <a:rPr lang="en-IE" sz="2000" dirty="0"/>
              <a:t>, abbiamo sviluppato una valutazione del benessere digitale che vi fornirà risultati personalizzati sulla posizione della vostra organizzazione nell'approccio al benessere digitale.</a:t>
            </a:r>
          </a:p>
          <a:p>
            <a:endParaRPr lang="en-IE" sz="2000" dirty="0"/>
          </a:p>
          <a:p>
            <a:pPr algn="ctr"/>
            <a:r>
              <a:rPr lang="en-IE" sz="2800" dirty="0">
                <a:solidFill>
                  <a:srgbClr val="7654A2"/>
                </a:solidFill>
                <a:hlinkClick r:id="rId3">
                  <a:extLst>
                    <a:ext uri="{A12FA001-AC4F-418D-AE19-62706E023703}">
                      <ahyp:hlinkClr xmlns:ahyp="http://schemas.microsoft.com/office/drawing/2018/hyperlinkcolor" val="tx"/>
                    </a:ext>
                  </a:extLst>
                </a:hlinkClick>
              </a:rPr>
              <a:t>Fare clic qui per un link alla valutazione</a:t>
            </a:r>
            <a:endParaRPr lang="en-IE" sz="2800" dirty="0">
              <a:solidFill>
                <a:srgbClr val="7654A2"/>
              </a:solidFill>
            </a:endParaRPr>
          </a:p>
        </p:txBody>
      </p:sp>
    </p:spTree>
    <p:extLst>
      <p:ext uri="{BB962C8B-B14F-4D97-AF65-F5344CB8AC3E}">
        <p14:creationId xmlns:p14="http://schemas.microsoft.com/office/powerpoint/2010/main" val="128391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a:xfrm>
            <a:off x="2290409" y="2058569"/>
            <a:ext cx="1045074" cy="223473"/>
          </a:xfrm>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238172" y="2069515"/>
            <a:ext cx="5715653" cy="223473"/>
          </a:xfrm>
        </p:spPr>
        <p:txBody>
          <a:bodyPr/>
          <a:lstStyle/>
          <a:p>
            <a:r>
              <a:rPr lang="en-US" dirty="0"/>
              <a:t>Obiettivi di apprendimento</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a:xfrm>
            <a:off x="2290409" y="2509738"/>
            <a:ext cx="1045074" cy="223473"/>
          </a:xfrm>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238173" y="2541322"/>
            <a:ext cx="7374808" cy="223986"/>
          </a:xfrm>
        </p:spPr>
        <p:txBody>
          <a:bodyPr/>
          <a:lstStyle/>
          <a:p>
            <a:r>
              <a:rPr lang="en-US" dirty="0"/>
              <a:t>Benessere mentale sul posto di lavoro</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a:xfrm>
            <a:off x="2290409" y="2935796"/>
            <a:ext cx="1045074" cy="223473"/>
          </a:xfrm>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200400" y="2960907"/>
            <a:ext cx="8801099" cy="220747"/>
          </a:xfrm>
        </p:spPr>
        <p:txBody>
          <a:bodyPr/>
          <a:lstStyle/>
          <a:p>
            <a:r>
              <a:rPr lang="en-US" dirty="0"/>
              <a:t>Uno sguardo più approfondito al sovraccarico digitale e al tecnostress</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a:xfrm>
            <a:off x="2290409" y="3361854"/>
            <a:ext cx="1045074" cy="223473"/>
          </a:xfrm>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a:xfrm>
            <a:off x="3238173" y="3348866"/>
            <a:ext cx="5715653" cy="223473"/>
          </a:xfrm>
        </p:spPr>
        <p:txBody>
          <a:bodyPr/>
          <a:lstStyle/>
          <a:p>
            <a:r>
              <a:rPr lang="en-US" dirty="0"/>
              <a:t>Equilibrio vita-lavoro</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a:xfrm>
            <a:off x="2290409" y="3797309"/>
            <a:ext cx="1045074" cy="223473"/>
          </a:xfrm>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238173" y="3774257"/>
            <a:ext cx="7271274" cy="223473"/>
          </a:xfrm>
        </p:spPr>
        <p:txBody>
          <a:bodyPr/>
          <a:lstStyle/>
          <a:p>
            <a:r>
              <a:rPr lang="en-US" dirty="0"/>
              <a:t>Proteggere dagli impatti negativi della tecnologia</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a:xfrm>
            <a:off x="2290409" y="4197166"/>
            <a:ext cx="1045074" cy="223473"/>
          </a:xfrm>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a:xfrm>
            <a:off x="3238173" y="4164942"/>
            <a:ext cx="5715653" cy="223473"/>
          </a:xfrm>
        </p:spPr>
        <p:txBody>
          <a:bodyPr/>
          <a:lstStyle/>
          <a:p>
            <a:r>
              <a:rPr lang="en-US" dirty="0"/>
              <a:t>Casi di studio ed esercitazioni</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CONTENUTO DEL MODULO 4</a:t>
            </a:r>
          </a:p>
        </p:txBody>
      </p:sp>
      <p:pic>
        <p:nvPicPr>
          <p:cNvPr id="2" name="Obraz 3" descr="Downloads - Creative Commons">
            <a:extLst>
              <a:ext uri="{FF2B5EF4-FFF2-40B4-BE49-F238E27FC236}">
                <a16:creationId xmlns:a16="http://schemas.microsoft.com/office/drawing/2014/main" id="{BFBECDF2-3051-EB26-9BFC-B61A7F0C0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3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en-GB" dirty="0"/>
              <a:t>Gestire il sovraccarico digitale e lo stress</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5"/>
            <a:ext cx="3707934" cy="2185214"/>
            <a:chOff x="814406" y="1986437"/>
            <a:chExt cx="3707934" cy="2185214"/>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2040298"/>
              <a:ext cx="3457853" cy="2077492"/>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Stabilire confini chiari</a:t>
              </a: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Incoraggiate i lavoratori a distanza a stabilire e mantenere uno spazio di lavoro designato, a stabilire orari di lavoro specifici e a comunicarli alla famiglia o ai coinquilini. In questo modo si crea una separazione tra "tempo di lavoro" e "tempo personale".</a:t>
              </a:r>
              <a:endParaRPr lang="en-IE" sz="1500"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0812" y="1800125"/>
            <a:ext cx="3708542" cy="2185214"/>
            <a:chOff x="813798" y="1986437"/>
            <a:chExt cx="3708542"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813798" y="2069587"/>
              <a:ext cx="3708542" cy="1862048"/>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Promuovere pause regolari</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Fare brevi pause durante la giornata può essere rigenerante. Utilizzate tecniche come la Tecnica del Pomodoro, in cui il lavoro viene suddiviso in brevi intervalli (ad esempio, 25 minuti) seguiti da una pausa di 5 minuti.</a:t>
              </a:r>
              <a:endParaRPr lang="en-IE" sz="15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784737"/>
            <a:ext cx="3707934" cy="2215991"/>
            <a:chOff x="814406" y="1971049"/>
            <a:chExt cx="3707934" cy="2215991"/>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1971049"/>
              <a:ext cx="3457853" cy="2215991"/>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Incoraggiare l'interazione sociale</a:t>
              </a:r>
              <a:endPar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 La solitudine può contribuire al burnout. Create opportunità di contatto per i lavoratori remoti, come pause caffè virtuali, attività di team building o canali di chat dedicati ad argomenti non lavorativi.</a:t>
              </a:r>
              <a:endParaRPr lang="en-IE" sz="1500"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14655"/>
            <a:ext cx="3707934" cy="2208298"/>
            <a:chOff x="814406" y="1963353"/>
            <a:chExt cx="3707934" cy="2208298"/>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1963353"/>
              <a:ext cx="3457853" cy="1985159"/>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Fornire risorse per la salute mentale </a:t>
              </a: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Assicuratevi che i dipendenti remoti abbiano accesso a risorse per la salute mentale o a servizi di consulenza. Condividere regolarmente consigli per mantenere il benessere mentale</a:t>
              </a:r>
              <a:endParaRPr lang="en-IE" sz="15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86463"/>
              <a:ext cx="3457853" cy="1985159"/>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Offrire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orari</a:t>
              </a: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flessibili</a:t>
              </a: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 Ognuno di noi ha diversi picchi di produttività. Consentire un orario di lavoro flessibile può aiutare i lavoratori a gestire le proprie energie e ad allineare gli orari di lavoro ai loro ritmi personali.</a:t>
              </a:r>
              <a:endParaRPr lang="en-IE" sz="1500"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069875"/>
            <a:ext cx="3707934" cy="2323713"/>
            <a:chOff x="814406" y="1918573"/>
            <a:chExt cx="3707934" cy="2323713"/>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1918573"/>
              <a:ext cx="3582893" cy="2323713"/>
            </a:xfrm>
            <a:prstGeom prst="rect">
              <a:avLst/>
            </a:prstGeom>
            <a:noFill/>
          </p:spPr>
          <p:txBody>
            <a:bodyPr wrap="square" rtlCol="0" anchor="ctr">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Controlli regolari</a:t>
              </a:r>
            </a:p>
            <a:p>
              <a:pPr algn="ctr"/>
              <a:r>
                <a:rPr lang="en-US" sz="1500" dirty="0">
                  <a:solidFill>
                    <a:schemeClr val="bg1"/>
                  </a:solidFill>
                  <a:latin typeface="Calibri" panose="020F0502020204030204" pitchFamily="34" charset="0"/>
                  <a:ea typeface="Calibri" panose="020F0502020204030204" pitchFamily="34" charset="0"/>
                  <a:cs typeface="Calibri" panose="020F0502020204030204" pitchFamily="34" charset="0"/>
                </a:rPr>
                <a:t>I supervisori dovrebbero programmare dei check-in regolari con i dipendenti remoti, non solo per discutere del lavoro, ma anche per valutare come si sentono e come stanno affrontando la situazione. Ascoltare le loro preoccupazioni e fornire supporto può fare una differenza significativa nel loro benessere.</a:t>
              </a:r>
              <a:endParaRPr lang="en-IE" sz="1500" dirty="0"/>
            </a:p>
          </p:txBody>
        </p:sp>
      </p:grpSp>
      <p:sp>
        <p:nvSpPr>
          <p:cNvPr id="3" name="TextBox 2">
            <a:extLst>
              <a:ext uri="{FF2B5EF4-FFF2-40B4-BE49-F238E27FC236}">
                <a16:creationId xmlns:a16="http://schemas.microsoft.com/office/drawing/2014/main" id="{F64CB965-FBE3-B346-975D-349F9033CC29}"/>
              </a:ext>
            </a:extLst>
          </p:cNvPr>
          <p:cNvSpPr txBox="1"/>
          <p:nvPr/>
        </p:nvSpPr>
        <p:spPr>
          <a:xfrm>
            <a:off x="302070" y="1012845"/>
            <a:ext cx="11586026" cy="400110"/>
          </a:xfrm>
          <a:prstGeom prst="rect">
            <a:avLst/>
          </a:prstGeom>
          <a:noFill/>
        </p:spPr>
        <p:txBody>
          <a:bodyPr wrap="square" rtlCol="0">
            <a:spAutoFit/>
          </a:bodyPr>
          <a:lstStyle/>
          <a:p>
            <a:r>
              <a:rPr lang="en-IE" sz="2000" dirty="0">
                <a:latin typeface="Calibri" panose="020F0502020204030204" pitchFamily="34" charset="0"/>
                <a:ea typeface="Calibri" panose="020F0502020204030204" pitchFamily="34" charset="0"/>
                <a:cs typeface="Calibri" panose="020F0502020204030204" pitchFamily="34" charset="0"/>
              </a:rPr>
              <a:t>Ecco sei modi in cui potete contribuire a ridurre il sovraccarico digitale in voi stessi e nei vostri dipendenti:</a:t>
            </a:r>
          </a:p>
        </p:txBody>
      </p:sp>
    </p:spTree>
    <p:extLst>
      <p:ext uri="{BB962C8B-B14F-4D97-AF65-F5344CB8AC3E}">
        <p14:creationId xmlns:p14="http://schemas.microsoft.com/office/powerpoint/2010/main" val="342923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Video: Come gestire il sovraccarico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Online Media 3" title="How to manage digital overload and improve attention">
            <a:hlinkClick r:id="" action="ppaction://media"/>
            <a:extLst>
              <a:ext uri="{FF2B5EF4-FFF2-40B4-BE49-F238E27FC236}">
                <a16:creationId xmlns:a16="http://schemas.microsoft.com/office/drawing/2014/main" id="{03DAAB7E-5209-4A8D-A9DC-A174A404F01D}"/>
              </a:ext>
            </a:extLst>
          </p:cNvPr>
          <p:cNvPicPr>
            <a:picLocks noRot="1" noChangeAspect="1"/>
          </p:cNvPicPr>
          <p:nvPr>
            <a:videoFile r:link="rId1"/>
          </p:nvPr>
        </p:nvPicPr>
        <p:blipFill>
          <a:blip r:embed="rId4"/>
          <a:stretch>
            <a:fillRect/>
          </a:stretch>
        </p:blipFill>
        <p:spPr>
          <a:xfrm>
            <a:off x="1547445" y="1501345"/>
            <a:ext cx="8053754" cy="4530236"/>
          </a:xfrm>
          <a:prstGeom prst="rect">
            <a:avLst/>
          </a:prstGeom>
        </p:spPr>
      </p:pic>
    </p:spTree>
    <p:extLst>
      <p:ext uri="{BB962C8B-B14F-4D97-AF65-F5344CB8AC3E}">
        <p14:creationId xmlns:p14="http://schemas.microsoft.com/office/powerpoint/2010/main" val="1110991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04</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Equilibrio vita-lavoro</a:t>
            </a:r>
          </a:p>
        </p:txBody>
      </p:sp>
      <p:pic>
        <p:nvPicPr>
          <p:cNvPr id="4" name="Picture Placeholder 21">
            <a:extLst>
              <a:ext uri="{FF2B5EF4-FFF2-40B4-BE49-F238E27FC236}">
                <a16:creationId xmlns:a16="http://schemas.microsoft.com/office/drawing/2014/main" id="{CA0BBF29-C510-B939-5E24-AE91FF5FBEE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b="-490"/>
          <a:stretch/>
        </p:blipFill>
        <p:spPr>
          <a:xfrm>
            <a:off x="6842125" y="0"/>
            <a:ext cx="5364163" cy="6326188"/>
          </a:xfrm>
        </p:spPr>
      </p:pic>
    </p:spTree>
    <p:extLst>
      <p:ext uri="{BB962C8B-B14F-4D97-AF65-F5344CB8AC3E}">
        <p14:creationId xmlns:p14="http://schemas.microsoft.com/office/powerpoint/2010/main" val="2726031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Equilibrio vita-lavoro nell'era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439577"/>
          </a:xfrm>
        </p:spPr>
        <p:txBody>
          <a:bodyPr/>
          <a:lstStyle/>
          <a:p>
            <a:pPr marL="625475" algn="just"/>
            <a:r>
              <a:rPr lang="en-US" dirty="0"/>
              <a:t>In un'era digitale in cui la tecnologia integra ogni parte della nostra vita, in cui possiamo essere raggiunti in qualsiasi momento e in qualsiasi luogo, trovare un sano equilibrio tra vita e lavoro è diventata una sfida. Secondo Rosen, un pioniere della "psicologia della tecnologia":</a:t>
            </a:r>
          </a:p>
          <a:p>
            <a:r>
              <a:rPr lang="en-US" dirty="0"/>
              <a:t>           </a:t>
            </a:r>
          </a:p>
          <a:p>
            <a:pPr marL="1073150" indent="-176213"/>
            <a:r>
              <a:rPr lang="en-US" i="1" dirty="0"/>
              <a:t>    "Tante innovazioni tecnologiche hanno migliorato la nostra vita in innumerevoli modi, ma rischiano anche di sovraccaricare di interferenze il funzionamento del nostro cervello orientato agli obiettivi. Questa interferenza ha un impatto negativo sulla nostra cognizione e sui nostri </a:t>
            </a:r>
            <a:r>
              <a:rPr lang="en-US" i="1" dirty="0" err="1"/>
              <a:t>comportamenti </a:t>
            </a:r>
            <a:r>
              <a:rPr lang="en-US" i="1" dirty="0"/>
              <a:t>nelle attività quotidiane. Ha un impatto su ogni livello del nostro pensiero, dalle percezioni, al processo decisionale, alla comunicazione, alla regolazione delle emozioni e alla memoria."</a:t>
            </a:r>
            <a:endParaRPr lang="en-US" dirty="0"/>
          </a:p>
          <a:p>
            <a:pPr marL="625475" algn="just"/>
            <a:endParaRPr lang="en-US" dirty="0"/>
          </a:p>
          <a:p>
            <a:pPr marL="625475"/>
            <a:endParaRPr lang="en-US" dirty="0"/>
          </a:p>
        </p:txBody>
      </p:sp>
    </p:spTree>
    <p:extLst>
      <p:ext uri="{BB962C8B-B14F-4D97-AF65-F5344CB8AC3E}">
        <p14:creationId xmlns:p14="http://schemas.microsoft.com/office/powerpoint/2010/main" val="2510851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27156"/>
            <a:ext cx="10483431" cy="804265"/>
          </a:xfrm>
        </p:spPr>
        <p:txBody>
          <a:bodyPr/>
          <a:lstStyle/>
          <a:p>
            <a:pPr algn="ctr"/>
            <a:r>
              <a:rPr lang="en-US" dirty="0"/>
              <a:t>Equilibrio vita-lavoro nell'era digitale: 3 consigli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231421"/>
            <a:ext cx="10483431" cy="4952209"/>
          </a:xfrm>
        </p:spPr>
        <p:txBody>
          <a:bodyPr/>
          <a:lstStyle/>
          <a:p>
            <a:pPr marL="625475"/>
            <a:r>
              <a:rPr lang="en-US" sz="2200" dirty="0"/>
              <a:t>Pertanto, creare strategie per gestire l'equilibrio vita-lavoro è il passo successivo per avere una buona salute mentale. Di seguito sono riportati i consigli della dott.ssa </a:t>
            </a:r>
            <a:r>
              <a:rPr lang="en-PH" sz="2200" dirty="0" err="1"/>
              <a:t>Kokshagina</a:t>
            </a:r>
            <a:r>
              <a:rPr lang="en-PH" sz="2200" dirty="0"/>
              <a:t>, </a:t>
            </a:r>
            <a:r>
              <a:rPr lang="en-US" sz="2200" dirty="0"/>
              <a:t>ricercatrice in innovazione e imprenditorialità presso la RMIT University.</a:t>
            </a:r>
          </a:p>
          <a:p>
            <a:pPr marL="625475"/>
            <a:endParaRPr lang="en-US" sz="2200" dirty="0"/>
          </a:p>
          <a:p>
            <a:pPr marL="1082675" indent="-457200">
              <a:buAutoNum type="arabicPeriod"/>
            </a:pPr>
            <a:r>
              <a:rPr lang="en-US" sz="2200" b="1" dirty="0"/>
              <a:t>Smettere di fare multitasking. Concentratevi su uno.</a:t>
            </a:r>
          </a:p>
          <a:p>
            <a:pPr marL="625475"/>
            <a:r>
              <a:rPr lang="en-US" sz="2200" dirty="0"/>
              <a:t>La ricerca ha dimostrato che più cambiamo compiti, più perdiamo la concentrazione sul lavoro che facciamo. </a:t>
            </a:r>
          </a:p>
          <a:p>
            <a:pPr marL="625475"/>
            <a:endParaRPr lang="en-US" sz="2200" dirty="0"/>
          </a:p>
          <a:p>
            <a:pPr marL="625475"/>
            <a:r>
              <a:rPr lang="en-US" sz="2200" b="1" dirty="0"/>
              <a:t>2. Creare </a:t>
            </a:r>
            <a:r>
              <a:rPr lang="en-US" sz="2200" b="1" dirty="0" err="1"/>
              <a:t>blocchi di tempo </a:t>
            </a:r>
            <a:r>
              <a:rPr lang="en-US" sz="2200" b="1" dirty="0"/>
              <a:t>per compiti specifici per </a:t>
            </a:r>
          </a:p>
          <a:p>
            <a:pPr marL="625475"/>
            <a:r>
              <a:rPr lang="en-US" sz="2200" dirty="0"/>
              <a:t>Gli esperimenti comportamentali hanno dimostrato che controllare le e-mail per un periodo di tempo ridotto (blocchi di tempo) riduce lo stress e aumenta la concentrazione. </a:t>
            </a:r>
          </a:p>
          <a:p>
            <a:pPr marL="625475"/>
            <a:endParaRPr lang="en-US" sz="2200" dirty="0"/>
          </a:p>
          <a:p>
            <a:pPr marL="625475"/>
            <a:r>
              <a:rPr lang="en-US" sz="2200" b="1" dirty="0"/>
              <a:t>3. Limitare le comunicazioni non necessarie </a:t>
            </a:r>
          </a:p>
          <a:p>
            <a:pPr marL="625475"/>
            <a:r>
              <a:rPr lang="en-US" sz="2200" dirty="0"/>
              <a:t> Ricordate che troppe informazioni diventano una distrazion</a:t>
            </a:r>
            <a:r>
              <a:rPr lang="en-US" dirty="0"/>
              <a:t>e. </a:t>
            </a:r>
          </a:p>
          <a:p>
            <a:pPr marL="625475"/>
            <a:endParaRPr lang="en-US" dirty="0"/>
          </a:p>
          <a:p>
            <a:pPr marL="625475"/>
            <a:endParaRPr lang="en-US" dirty="0"/>
          </a:p>
          <a:p>
            <a:pPr marL="625475"/>
            <a:endParaRPr lang="en-US" dirty="0"/>
          </a:p>
          <a:p>
            <a:pPr marL="625475"/>
            <a:endParaRPr lang="en-US" dirty="0"/>
          </a:p>
          <a:p>
            <a:pPr marL="625475"/>
            <a:endParaRPr lang="en-US" dirty="0"/>
          </a:p>
          <a:p>
            <a:pPr marL="625475"/>
            <a:endParaRPr lang="en-US" dirty="0"/>
          </a:p>
        </p:txBody>
      </p:sp>
    </p:spTree>
    <p:extLst>
      <p:ext uri="{BB962C8B-B14F-4D97-AF65-F5344CB8AC3E}">
        <p14:creationId xmlns:p14="http://schemas.microsoft.com/office/powerpoint/2010/main" val="61695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CD87C85A-8CAD-6301-3E54-2105E7F9DD3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6437871" cy="1079257"/>
          </a:xfrm>
        </p:spPr>
        <p:txBody>
          <a:bodyPr/>
          <a:lstStyle/>
          <a:p>
            <a:r>
              <a:rPr lang="en-IE" sz="3600" dirty="0"/>
              <a:t>Consigli per spegnersi quando si lavora in digitale</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5668797" cy="4693261"/>
          </a:xfrm>
        </p:spPr>
        <p:txBody>
          <a:bodyPr/>
          <a:lstStyle/>
          <a:p>
            <a:pPr algn="l"/>
            <a:endParaRPr lang="en-US" sz="2200" b="1" i="0" dirty="0">
              <a:effectLst/>
            </a:endParaRPr>
          </a:p>
          <a:p>
            <a:pPr algn="l"/>
            <a:r>
              <a:rPr lang="en-US" sz="2200" b="1" i="0" dirty="0">
                <a:effectLst/>
              </a:rPr>
              <a:t>1. Non aggiungere lavoro al telefono</a:t>
            </a:r>
            <a:endParaRPr lang="en-US" sz="2200" i="0" dirty="0">
              <a:effectLst/>
            </a:endParaRPr>
          </a:p>
          <a:p>
            <a:r>
              <a:rPr lang="en-US" sz="2200" dirty="0"/>
              <a:t>Anche se può sembrare difficile, ci sono così tanti modi in cui i vostri colleghi possono contattarvi che non è necessario avere tutto ciò che riguarda il lavoro sul vostro telefono.</a:t>
            </a:r>
          </a:p>
          <a:p>
            <a:endParaRPr lang="en-US" sz="2200" dirty="0"/>
          </a:p>
          <a:p>
            <a:r>
              <a:rPr lang="en-US" sz="2200" dirty="0"/>
              <a:t>Provate a disconnettervi dalle vostre e-mail e ad accedervi solo durante l'orario di lavoro. Ogni volta che inviamo un'e-mail, in genere non ci aspettiamo una risposta immediata, quindi aspetteremo volentieri il giorno lavorativo successivo per ricevere una risposta.</a:t>
            </a:r>
            <a:endParaRPr lang="en-IE" sz="2200" dirty="0"/>
          </a:p>
        </p:txBody>
      </p:sp>
    </p:spTree>
    <p:extLst>
      <p:ext uri="{BB962C8B-B14F-4D97-AF65-F5344CB8AC3E}">
        <p14:creationId xmlns:p14="http://schemas.microsoft.com/office/powerpoint/2010/main" val="303387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4E32A61-307E-1D59-35AD-F1B6C0C1631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en-IE" sz="3600" dirty="0"/>
              <a:t>Consigli per spegnersi quando si lavora in digitale</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en-US" sz="2200" b="1" i="0" dirty="0">
                <a:solidFill>
                  <a:srgbClr val="374151"/>
                </a:solidFill>
                <a:effectLst/>
                <a:ea typeface="Calibri" panose="020F0502020204030204" pitchFamily="34" charset="0"/>
              </a:rPr>
              <a:t>2. Attivare la funzione "non disturbare".</a:t>
            </a:r>
          </a:p>
          <a:p>
            <a:pPr algn="l"/>
            <a:r>
              <a:rPr lang="en-US" sz="2200" dirty="0">
                <a:solidFill>
                  <a:srgbClr val="374151"/>
                </a:solidFill>
                <a:ea typeface="Calibri" panose="020F0502020204030204" pitchFamily="34" charset="0"/>
              </a:rPr>
              <a:t>Poiché il numero eccessivo di notifiche è uno dei problemi più comuni che possono causare il burnout digitale, </a:t>
            </a:r>
            <a:r>
              <a:rPr lang="en-US" sz="2200" i="0" dirty="0">
                <a:solidFill>
                  <a:srgbClr val="374151"/>
                </a:solidFill>
                <a:effectLst/>
                <a:ea typeface="Calibri" panose="020F0502020204030204" pitchFamily="34" charset="0"/>
              </a:rPr>
              <a:t>una delle tecniche migliori per ridurre il tecnostress è disattivare le notifiche push sul telefono. Anche l'impostazione "non disturbare" disattiva le notifiche.</a:t>
            </a:r>
          </a:p>
          <a:p>
            <a:pPr algn="l"/>
            <a:endParaRPr lang="en-US" sz="2200" i="0" dirty="0">
              <a:solidFill>
                <a:srgbClr val="374151"/>
              </a:solidFill>
              <a:effectLst/>
              <a:ea typeface="Calibri" panose="020F0502020204030204" pitchFamily="34" charset="0"/>
            </a:endParaRPr>
          </a:p>
          <a:p>
            <a:pPr algn="l"/>
            <a:r>
              <a:rPr lang="en-US" sz="2200" i="0" dirty="0">
                <a:solidFill>
                  <a:srgbClr val="374151"/>
                </a:solidFill>
                <a:effectLst/>
                <a:ea typeface="Calibri" panose="020F0502020204030204" pitchFamily="34" charset="0"/>
              </a:rPr>
              <a:t>Facciamo un ulteriore passo avanti per aiutarvi a disattivare l'impostazione "non disturbare" sul vostro telefono. Potete decidere cosa entra nel "non disturbare" in modo da non perdere le telefonate importanti, ma può anche bloccare le notifiche di messaggi, app ed e-mail.</a:t>
            </a:r>
          </a:p>
        </p:txBody>
      </p:sp>
    </p:spTree>
    <p:extLst>
      <p:ext uri="{BB962C8B-B14F-4D97-AF65-F5344CB8AC3E}">
        <p14:creationId xmlns:p14="http://schemas.microsoft.com/office/powerpoint/2010/main" val="99614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91BE440F-7624-295F-B91B-EEDF00EFB79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6" name="Text Placeholder 5">
            <a:extLst>
              <a:ext uri="{FF2B5EF4-FFF2-40B4-BE49-F238E27FC236}">
                <a16:creationId xmlns:a16="http://schemas.microsoft.com/office/drawing/2014/main" id="{57A03259-8B78-5DE6-1ACD-068DE09CF681}"/>
              </a:ext>
            </a:extLst>
          </p:cNvPr>
          <p:cNvSpPr>
            <a:spLocks noGrp="1"/>
          </p:cNvSpPr>
          <p:nvPr>
            <p:ph type="body" sz="quarter" idx="30"/>
          </p:nvPr>
        </p:nvSpPr>
        <p:spPr>
          <a:xfrm>
            <a:off x="234778" y="440624"/>
            <a:ext cx="6437871" cy="1079257"/>
          </a:xfrm>
        </p:spPr>
        <p:txBody>
          <a:bodyPr/>
          <a:lstStyle/>
          <a:p>
            <a:r>
              <a:rPr lang="en-IE" sz="3600" dirty="0"/>
              <a:t>Consigli per spegnersi quando si lavora in digitale</a:t>
            </a:r>
          </a:p>
        </p:txBody>
      </p:sp>
      <p:sp>
        <p:nvSpPr>
          <p:cNvPr id="7" name="Text Placeholder 6">
            <a:extLst>
              <a:ext uri="{FF2B5EF4-FFF2-40B4-BE49-F238E27FC236}">
                <a16:creationId xmlns:a16="http://schemas.microsoft.com/office/drawing/2014/main" id="{70D35BE4-41EA-CA61-78B7-72584CCC6D95}"/>
              </a:ext>
            </a:extLst>
          </p:cNvPr>
          <p:cNvSpPr>
            <a:spLocks noGrp="1"/>
          </p:cNvSpPr>
          <p:nvPr>
            <p:ph type="body" sz="quarter" idx="48"/>
          </p:nvPr>
        </p:nvSpPr>
        <p:spPr>
          <a:xfrm>
            <a:off x="546652" y="1724115"/>
            <a:ext cx="6125997" cy="4693261"/>
          </a:xfrm>
        </p:spPr>
        <p:txBody>
          <a:bodyPr/>
          <a:lstStyle/>
          <a:p>
            <a:pPr algn="l"/>
            <a:r>
              <a:rPr lang="en-US" sz="2200" b="1" i="0" dirty="0">
                <a:effectLst/>
              </a:rPr>
              <a:t>3. </a:t>
            </a:r>
            <a:r>
              <a:rPr lang="en-US" sz="2200" b="1" i="0" dirty="0" err="1">
                <a:effectLst/>
              </a:rPr>
              <a:t>Ridurre al minimo le </a:t>
            </a:r>
            <a:r>
              <a:rPr lang="en-US" sz="2200" b="1" i="0" dirty="0">
                <a:effectLst/>
              </a:rPr>
              <a:t>discussioni sul lavoro a casa</a:t>
            </a:r>
          </a:p>
          <a:p>
            <a:pPr algn="l"/>
            <a:r>
              <a:rPr lang="en-US" sz="2000" i="0" dirty="0">
                <a:effectLst/>
              </a:rPr>
              <a:t>Al di fuori della riduzione delle notifiche di lavoro che richiedono attenzione, esistono altre strategie per spegnersi e diventare più presenti a casa.</a:t>
            </a:r>
          </a:p>
          <a:p>
            <a:pPr algn="l"/>
            <a:endParaRPr lang="en-US" sz="1100" i="0" dirty="0">
              <a:effectLst/>
            </a:endParaRPr>
          </a:p>
          <a:p>
            <a:pPr algn="l"/>
            <a:r>
              <a:rPr lang="en-US" sz="2000" i="0" dirty="0">
                <a:effectLst/>
              </a:rPr>
              <a:t>Può essere utile discutere brevemente della giornata appena arrivati a casa. Sebbene sia naturale condividere le esperienze quotidiane, è fondamentale </a:t>
            </a:r>
            <a:r>
              <a:rPr lang="en-US" sz="2000" i="0" dirty="0" err="1">
                <a:effectLst/>
              </a:rPr>
              <a:t>riconoscere </a:t>
            </a:r>
            <a:r>
              <a:rPr lang="en-US" sz="2000" i="0" dirty="0">
                <a:effectLst/>
              </a:rPr>
              <a:t>come certe conversazioni di lavoro possano indurre stress o negatività.</a:t>
            </a:r>
          </a:p>
          <a:p>
            <a:pPr algn="l"/>
            <a:endParaRPr lang="en-US" sz="1100" i="0" dirty="0">
              <a:effectLst/>
            </a:endParaRPr>
          </a:p>
          <a:p>
            <a:pPr algn="l"/>
            <a:r>
              <a:rPr lang="en-US" sz="2000" i="0" dirty="0">
                <a:effectLst/>
              </a:rPr>
              <a:t>Dopo giornate particolarmente difficili o stressanti, rivedere questi momenti potrebbe inavvertitamente trasferire energia negativa in casa. Si consiglia di limitare le discussioni legate al lavoro a casa per mantenere la separazione e favorire la disconnessione dal lavoro.</a:t>
            </a:r>
          </a:p>
        </p:txBody>
      </p:sp>
    </p:spTree>
    <p:extLst>
      <p:ext uri="{BB962C8B-B14F-4D97-AF65-F5344CB8AC3E}">
        <p14:creationId xmlns:p14="http://schemas.microsoft.com/office/powerpoint/2010/main" val="376528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3192114-4582-A1B6-F209-8379DD3B009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a:xfrm>
            <a:off x="4890795" y="123109"/>
            <a:ext cx="7301206" cy="1050783"/>
          </a:xfrm>
        </p:spPr>
        <p:txBody>
          <a:bodyPr/>
          <a:lstStyle/>
          <a:p>
            <a:r>
              <a:rPr lang="en-IE" sz="3600" dirty="0"/>
              <a:t>Consigli per spegnersi quando si lavora in digitale</a:t>
            </a:r>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a:xfrm>
            <a:off x="6096001" y="1447889"/>
            <a:ext cx="5877696" cy="5163434"/>
          </a:xfrm>
        </p:spPr>
        <p:txBody>
          <a:bodyPr/>
          <a:lstStyle/>
          <a:p>
            <a:pPr algn="l"/>
            <a:r>
              <a:rPr lang="en-US" sz="2200" dirty="0"/>
              <a:t>4</a:t>
            </a:r>
            <a:r>
              <a:rPr lang="en-US" sz="2200" b="1" dirty="0"/>
              <a:t>. Sviluppare un rituale serale</a:t>
            </a:r>
          </a:p>
          <a:p>
            <a:pPr algn="l"/>
            <a:r>
              <a:rPr lang="en-US" sz="2200" dirty="0"/>
              <a:t>La mindfulness può aiutare ad alleviare alcuni degli stress che dobbiamo affrontare al lavoro, ma a volte ci sono altre cose che possiamo fare per ridurre l'impatto della tecnologia. In questo caso, prendetevi il tempo per fare qualcos'altro, che sia un nuovo corso o un hobby, una corsa serale o semplicemente un nuovo rituale domestico.</a:t>
            </a:r>
          </a:p>
          <a:p>
            <a:pPr algn="l"/>
            <a:endParaRPr lang="en-US" sz="2200" dirty="0"/>
          </a:p>
          <a:p>
            <a:pPr algn="l"/>
            <a:r>
              <a:rPr lang="en-US" sz="2200" dirty="0"/>
              <a:t>Tutti si sentono come se non potessero inserire altro nella loro giornata, ma la verità è che se lo si vuole davvero, il tempo lo si trova.</a:t>
            </a:r>
          </a:p>
        </p:txBody>
      </p:sp>
    </p:spTree>
    <p:extLst>
      <p:ext uri="{BB962C8B-B14F-4D97-AF65-F5344CB8AC3E}">
        <p14:creationId xmlns:p14="http://schemas.microsoft.com/office/powerpoint/2010/main" val="206271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AB964-3B24-3BB6-CCB0-6308A8E47AB7}"/>
              </a:ext>
            </a:extLst>
          </p:cNvPr>
          <p:cNvSpPr>
            <a:spLocks noGrp="1"/>
          </p:cNvSpPr>
          <p:nvPr>
            <p:ph type="body" sz="quarter" idx="30"/>
          </p:nvPr>
        </p:nvSpPr>
        <p:spPr/>
        <p:txBody>
          <a:bodyPr/>
          <a:lstStyle/>
          <a:p>
            <a:r>
              <a:rPr lang="en-IE" dirty="0"/>
              <a:t>Il diritto alla disconnessione</a:t>
            </a:r>
            <a:endParaRPr lang="en-IE" sz="3600" dirty="0"/>
          </a:p>
        </p:txBody>
      </p:sp>
      <p:sp>
        <p:nvSpPr>
          <p:cNvPr id="6" name="Text Placeholder 5">
            <a:extLst>
              <a:ext uri="{FF2B5EF4-FFF2-40B4-BE49-F238E27FC236}">
                <a16:creationId xmlns:a16="http://schemas.microsoft.com/office/drawing/2014/main" id="{B978526E-2815-3997-9ADE-E2D21F58D9F9}"/>
              </a:ext>
            </a:extLst>
          </p:cNvPr>
          <p:cNvSpPr>
            <a:spLocks noGrp="1"/>
          </p:cNvSpPr>
          <p:nvPr>
            <p:ph type="body" sz="quarter" idx="48"/>
          </p:nvPr>
        </p:nvSpPr>
        <p:spPr/>
        <p:txBody>
          <a:bodyPr/>
          <a:lstStyle/>
          <a:p>
            <a:pPr algn="l"/>
            <a:r>
              <a:rPr lang="en-US" sz="2000" dirty="0"/>
              <a:t>Le tecnologie digitali hanno permesso a molti lavoratori di svolgere il proprio lavoro in qualsiasi momento e in qualsiasi luogo, con conseguenti vantaggi e svantaggi.</a:t>
            </a:r>
          </a:p>
          <a:p>
            <a:pPr algn="l"/>
            <a:endParaRPr lang="en-US" sz="2000" dirty="0"/>
          </a:p>
          <a:p>
            <a:pPr algn="l"/>
            <a:r>
              <a:rPr lang="en-US" sz="2000" dirty="0"/>
              <a:t>Il diritto alla disconnessione è una proposta di diritto umano che riguarda la capacità delle persone di disconnettersi dal lavoro e principalmente di non impegnarsi in comunicazioni elettroniche legate al lavoro, come e-mail o messaggi, durante le ore non lavorative.</a:t>
            </a:r>
          </a:p>
          <a:p>
            <a:pPr algn="l"/>
            <a:endParaRPr lang="en-US" sz="2000" dirty="0"/>
          </a:p>
          <a:p>
            <a:pPr algn="l"/>
            <a:r>
              <a:rPr lang="en-US" sz="2000" dirty="0"/>
              <a:t>L'ambiente di lavoro moderno è stato drasticamente modificato dalle nuove tecnologie della comunicazione e dell'informazione. Il confine tra vita lavorativa e vita domestica si è ridotto con l'introduzione degli strumenti digitali nel mondo del lavoro. Tutti i Paesi stanno seguendo il diritto alla disconnessione, ma alcuni non hanno una legge specifica in materia.</a:t>
            </a:r>
          </a:p>
          <a:p>
            <a:pPr algn="l"/>
            <a:endParaRPr lang="en-US" sz="2000" dirty="0"/>
          </a:p>
          <a:p>
            <a:pPr algn="l"/>
            <a:r>
              <a:rPr lang="en-US" dirty="0">
                <a:solidFill>
                  <a:srgbClr val="7654A2"/>
                </a:solidFill>
                <a:hlinkClick r:id="rId3">
                  <a:extLst>
                    <a:ext uri="{A12FA001-AC4F-418D-AE19-62706E023703}">
                      <ahyp:hlinkClr xmlns:ahyp="http://schemas.microsoft.com/office/drawing/2018/hyperlinkcolor" val="tx"/>
                    </a:ext>
                  </a:extLst>
                </a:hlinkClick>
              </a:rPr>
              <a:t>Cliccare qui per vedere come i diversi Paesi dell'UE stanno affrontando il diritto alla disconnessione.</a:t>
            </a:r>
            <a:endParaRPr lang="en-US" dirty="0">
              <a:solidFill>
                <a:srgbClr val="7654A2"/>
              </a:solidFill>
            </a:endParaRPr>
          </a:p>
          <a:p>
            <a:pPr algn="l"/>
            <a:endParaRPr lang="en-US" sz="2000" dirty="0"/>
          </a:p>
          <a:p>
            <a:pPr algn="l"/>
            <a:endParaRPr lang="en-US" sz="2000" dirty="0"/>
          </a:p>
          <a:p>
            <a:pPr algn="l"/>
            <a:endParaRPr lang="en-US" sz="2000" dirty="0"/>
          </a:p>
        </p:txBody>
      </p:sp>
    </p:spTree>
    <p:extLst>
      <p:ext uri="{BB962C8B-B14F-4D97-AF65-F5344CB8AC3E}">
        <p14:creationId xmlns:p14="http://schemas.microsoft.com/office/powerpoint/2010/main" val="182413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OBIETTIVI DI APPRENDIMENTO</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73759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05</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210065" y="4110228"/>
            <a:ext cx="6109681" cy="972741"/>
          </a:xfrm>
        </p:spPr>
        <p:txBody>
          <a:bodyPr/>
          <a:lstStyle/>
          <a:p>
            <a:r>
              <a:rPr lang="en-US" dirty="0"/>
              <a:t>Proteggere dagli impatti negativi della tecnologia</a:t>
            </a:r>
          </a:p>
        </p:txBody>
      </p:sp>
      <p:pic>
        <p:nvPicPr>
          <p:cNvPr id="6" name="Picture Placeholder 5">
            <a:extLst>
              <a:ext uri="{FF2B5EF4-FFF2-40B4-BE49-F238E27FC236}">
                <a16:creationId xmlns:a16="http://schemas.microsoft.com/office/drawing/2014/main" id="{46290E1F-D48A-8DF1-C247-AD194F21D7E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205538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Of People Using Laptop Stock Photo">
            <a:extLst>
              <a:ext uri="{FF2B5EF4-FFF2-40B4-BE49-F238E27FC236}">
                <a16:creationId xmlns:a16="http://schemas.microsoft.com/office/drawing/2014/main" id="{D0DEC795-B30D-9774-F238-5E633DCB7875}"/>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Equipaggiarsi contro gli aspetti negativi della tecnologia.</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1" y="1286793"/>
            <a:ext cx="5781260" cy="4813657"/>
          </a:xfrm>
        </p:spPr>
        <p:txBody>
          <a:bodyPr/>
          <a:lstStyle/>
          <a:p>
            <a:pPr algn="just"/>
            <a:r>
              <a:rPr lang="en-US" sz="2200" dirty="0"/>
              <a:t>Sebbene sia molto facile concentrarsi sugli aspetti negativi delle tecnologie digitali, esse sono una parte fondamentale della vita moderna. La maggior parte di noi utilizza diverse tecnologie digitali durante le attività quotidiane.</a:t>
            </a:r>
          </a:p>
          <a:p>
            <a:pPr algn="just"/>
            <a:endParaRPr lang="en-US" sz="2200" dirty="0"/>
          </a:p>
          <a:p>
            <a:pPr algn="just"/>
            <a:r>
              <a:rPr lang="en-US" sz="2200" dirty="0"/>
              <a:t>È importante dotarsi di una corretta comprensione dei pericoli della tecnologia digitale, ma è anche importante disporre di tecniche e metodi che ci consentano di continuare a utilizzare le tecnologie digitali in modo sicuro.</a:t>
            </a:r>
          </a:p>
          <a:p>
            <a:pPr algn="just"/>
            <a:endParaRPr lang="en-US" sz="2200" dirty="0"/>
          </a:p>
          <a:p>
            <a:pPr algn="just"/>
            <a:r>
              <a:rPr lang="en-US" sz="2200" dirty="0"/>
              <a:t>Vediamo più da vicino alcuni degli effetti negativi dell'uso della tecnologia digitale e come evitarli.</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46754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US" sz="3200" dirty="0"/>
              <a:t>Distrazione digitale</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209211"/>
            <a:ext cx="10483429" cy="4439577"/>
          </a:xfrm>
        </p:spPr>
        <p:txBody>
          <a:bodyPr/>
          <a:lstStyle/>
          <a:p>
            <a:r>
              <a:rPr lang="en-US" sz="2200" dirty="0"/>
              <a:t>La distrazione digitale si verifica quando si utilizza un dispositivo digitale (smartphone, laptop, tablet) mentre si è impegnati in un'altra attività. Si verifica quando i dispositivi digitali vengono utilizzati per attività non correlate all'orario di lezione o di lavoro. Spesso si tratta di messaggi di testo, e-mail, navigazione sul web, utilizzo di social media e giochi.</a:t>
            </a:r>
          </a:p>
          <a:p>
            <a:endParaRPr lang="en-US" sz="2200" dirty="0"/>
          </a:p>
          <a:p>
            <a:r>
              <a:rPr lang="en-US" sz="2200" dirty="0"/>
              <a:t>A causa della </a:t>
            </a:r>
            <a:r>
              <a:rPr lang="en-US" sz="2200" dirty="0" err="1"/>
              <a:t>digitalizzazione </a:t>
            </a:r>
            <a:r>
              <a:rPr lang="en-US" sz="2200" dirty="0"/>
              <a:t>che la pandemia ha portato, è facile cadere nell'abitudine di controllare il telefono mentre si lavora.</a:t>
            </a:r>
          </a:p>
          <a:p>
            <a:endParaRPr lang="en-US" sz="2200" dirty="0"/>
          </a:p>
          <a:p>
            <a:r>
              <a:rPr lang="en-US" sz="2200" dirty="0"/>
              <a:t>Uno dei modi migliori per gestire la distrazione digitale è quello di disconnettersi temporaneamente dalla tecnologia, il che porta a un minor numero di distrazioni digitali.</a:t>
            </a:r>
          </a:p>
          <a:p>
            <a:r>
              <a:rPr lang="en-US" sz="2200" dirty="0"/>
              <a:t>Sebbene la capacità di lavorare in multitasking sia considerata una caratteristica positiva per molti, è anche una delle principali fonti di stress indotto dalla tecnologia digitale che può essere controllata, una volta presa l'abitudine di fare delle pause.</a:t>
            </a:r>
          </a:p>
          <a:p>
            <a:endParaRPr lang="en-US" sz="2200" dirty="0"/>
          </a:p>
          <a:p>
            <a:r>
              <a:rPr lang="en-US" sz="2200" dirty="0"/>
              <a:t>Diamo un'occhiata ad alcune ricerche condotte negli Stati Uniti per aiutare a gestire la distrazione digitale.</a:t>
            </a:r>
          </a:p>
          <a:p>
            <a:endParaRPr lang="en-US" sz="2200" dirty="0"/>
          </a:p>
          <a:p>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168298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Risultati della distrazione digitale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000" dirty="0"/>
              <a:t>Ecco alcuni risultati sorprendenti di una ricerca condotta per aiutare i lavoratori a distrarsi con il digitale:</a:t>
            </a:r>
          </a:p>
          <a:p>
            <a:pPr algn="just"/>
            <a:endParaRPr lang="en-US" sz="2000" dirty="0"/>
          </a:p>
          <a:p>
            <a:pPr marL="342900" indent="-342900" algn="just">
              <a:buFont typeface="Arial" panose="020B0604020202020204" pitchFamily="34" charset="0"/>
              <a:buChar char="•"/>
            </a:pPr>
            <a:r>
              <a:rPr lang="en-US" sz="2000" dirty="0"/>
              <a:t>Il 20% dei dipendenti vuole che il proprio datore di lavoro li aiuti a controllare le distrazioni digitali durante il lavoro. </a:t>
            </a:r>
          </a:p>
          <a:p>
            <a:pPr marL="342900" indent="-342900" algn="just">
              <a:buFont typeface="Arial" panose="020B0604020202020204" pitchFamily="34" charset="0"/>
              <a:buChar char="•"/>
            </a:pPr>
            <a:r>
              <a:rPr lang="en-US" sz="2000" dirty="0"/>
              <a:t>Il 25% dei lavoratori dell'industria vuole che il proprio datore di lavoro li aiuti in questo senso.</a:t>
            </a:r>
          </a:p>
          <a:p>
            <a:pPr marL="342900" indent="-342900" algn="just">
              <a:buFont typeface="Arial" panose="020B0604020202020204" pitchFamily="34" charset="0"/>
              <a:buChar char="•"/>
            </a:pPr>
            <a:r>
              <a:rPr lang="en-US" sz="2000" dirty="0"/>
              <a:t>Oltre il 50% dei dipendenti che lavorano da casa a causa del COVID dichiara di trascorrere più tempo del solito durante l'orario di lavoro a socializzare con la famiglia e gli amici attraverso i social media, i messaggi, le e-mail e le chiamate.</a:t>
            </a:r>
          </a:p>
          <a:p>
            <a:pPr marL="342900" indent="-342900" algn="just">
              <a:buFont typeface="Arial" panose="020B0604020202020204" pitchFamily="34" charset="0"/>
              <a:buChar char="•"/>
            </a:pPr>
            <a:r>
              <a:rPr lang="en-US" sz="2000" dirty="0"/>
              <a:t>La persona media sul posto di lavoro trascorre 2,6 ore al giorno accedendo a contenuti digitali non correlati al proprio lavoro.</a:t>
            </a:r>
          </a:p>
          <a:p>
            <a:pPr marL="0"/>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65907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Risultati sulla distrazione digitale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5252987"/>
          </a:xfrm>
        </p:spPr>
        <p:txBody>
          <a:bodyPr/>
          <a:lstStyle/>
          <a:p>
            <a:r>
              <a:rPr lang="en-US" sz="2000" dirty="0"/>
              <a:t>Ecco alcuni risultati sorprendenti di una ricerca condotta per aiutare i lavoratori a distrarsi con il digitale:</a:t>
            </a:r>
          </a:p>
          <a:p>
            <a:endParaRPr lang="en-US" sz="2000" b="1" dirty="0"/>
          </a:p>
          <a:p>
            <a:pPr marL="342900" indent="-342900">
              <a:buFont typeface="Arial" panose="020B0604020202020204" pitchFamily="34" charset="0"/>
              <a:buChar char="•"/>
            </a:pPr>
            <a:r>
              <a:rPr lang="en-US" sz="2000" dirty="0"/>
              <a:t>Il 26% dichiara che sul posto di lavoro si sono verificati incidenti causati dalla distrazione dello smartphone.</a:t>
            </a:r>
          </a:p>
          <a:p>
            <a:endParaRPr lang="en-US" sz="2000" dirty="0"/>
          </a:p>
          <a:p>
            <a:pPr marL="342900" indent="-342900">
              <a:buFont typeface="Arial" panose="020B0604020202020204" pitchFamily="34" charset="0"/>
              <a:buChar char="•"/>
            </a:pPr>
            <a:r>
              <a:rPr lang="en-US" sz="2000" dirty="0"/>
              <a:t>Il 58% ha dichiarato che il proprio datore di lavoro ha una politica che limita l'uso personale dello smartphone durante l'orario di lavoro.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Il 27% vorrebbe che il proprio datore di lavoro li aiutasse a ridurre l'uso dello smartphone durante le ore di lavoro</a:t>
            </a:r>
          </a:p>
          <a:p>
            <a:endParaRPr lang="en-US" sz="2000" dirty="0"/>
          </a:p>
          <a:p>
            <a:pPr marL="342900" indent="-342900">
              <a:buFont typeface="Arial" panose="020B0604020202020204" pitchFamily="34" charset="0"/>
              <a:buChar char="•"/>
            </a:pPr>
            <a:r>
              <a:rPr lang="en-US" sz="2000" dirty="0"/>
              <a:t>Il 10% dichiara che sul posto di lavoro si sono verificati incidenti causati da distrazione da smartphone </a:t>
            </a: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003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3716806-EB4A-154E-47B6-A1C8368BE9FA}"/>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Che cos'è la soglia di attenzione?</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200" dirty="0"/>
              <a:t>La soglia di attenzione è il tempo in cui una persona può concentrarsi su un compito prima di sentire il bisogno di una pausa o di distrarsi.</a:t>
            </a:r>
          </a:p>
          <a:p>
            <a:pPr algn="just"/>
            <a:endParaRPr lang="en-US" sz="2200" dirty="0"/>
          </a:p>
          <a:p>
            <a:pPr algn="just"/>
            <a:r>
              <a:rPr lang="en-US" sz="2200" dirty="0"/>
              <a:t>Questo tempo può variare a seconda della persona. È difficile stabilire un tempo esatto per la capacità di attenzione di ogni persona, poiché può dipendere dalla complessità del compito e dalle capacità cognitive naturali di ciascuno.</a:t>
            </a:r>
          </a:p>
          <a:p>
            <a:pPr algn="just"/>
            <a:endParaRPr lang="en-US" sz="2200" dirty="0"/>
          </a:p>
          <a:p>
            <a:pPr algn="just"/>
            <a:r>
              <a:rPr lang="en-US" sz="2200" dirty="0"/>
              <a:t>Garantire che i lavoratori possano svolgere il loro lavoro quotidiano senza distrarsi può migliorare la produttività e contribuire ad alleviare i sintomi di burnout e stress.</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1027135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Tecnologia digitale e capacità di attenzione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La tecnologia digitale ha un impatto sulla capacità di attenzione in diversi modi.</a:t>
            </a:r>
          </a:p>
          <a:p>
            <a:pPr algn="just"/>
            <a:endParaRPr lang="en-US" sz="2000" dirty="0"/>
          </a:p>
          <a:p>
            <a:pPr algn="just"/>
            <a:r>
              <a:rPr lang="en-US" sz="2000" b="1" dirty="0"/>
              <a:t>Richiamo delle informazioni: l'</a:t>
            </a:r>
            <a:r>
              <a:rPr lang="en-US" sz="2000" dirty="0"/>
              <a:t>utilizzo di motori di ricerca su Internet può portare a un richiamo più scarso delle informazioni. La maggior parte dei ricercatori concorda sul fatto che in queste situazioni non è che la memoria diventi meno efficace, ma solo che la usiamo in modo diverso.</a:t>
            </a:r>
          </a:p>
          <a:p>
            <a:pPr algn="just"/>
            <a:endParaRPr lang="en-US" sz="2000" dirty="0"/>
          </a:p>
          <a:p>
            <a:pPr algn="just"/>
            <a:r>
              <a:rPr lang="en-US" sz="2000" dirty="0"/>
              <a:t>Altri potenziali effetti nocivi dell'uso intensivo dello schermo e della tecnologia sono l'</a:t>
            </a:r>
            <a:r>
              <a:rPr lang="en-US" sz="2000" b="1" dirty="0"/>
              <a:t>aumento dei sintomi di deficit di attenzione</a:t>
            </a:r>
            <a:r>
              <a:rPr lang="en-US" sz="2000" dirty="0"/>
              <a:t>, la </a:t>
            </a:r>
            <a:r>
              <a:rPr lang="en-US" sz="2000" b="1" dirty="0"/>
              <a:t>riduzione dell'intelligenza emotiva e sociale</a:t>
            </a:r>
            <a:r>
              <a:rPr lang="en-US" sz="2000" dirty="0"/>
              <a:t>, la </a:t>
            </a:r>
            <a:r>
              <a:rPr lang="en-US" sz="2000" b="1" dirty="0"/>
              <a:t>dipendenza dalla tecnologia</a:t>
            </a:r>
            <a:r>
              <a:rPr lang="en-US" sz="2000" dirty="0"/>
              <a:t>, l'</a:t>
            </a:r>
            <a:r>
              <a:rPr lang="en-US" sz="2000" b="1" dirty="0"/>
              <a:t>isolamento sociale</a:t>
            </a:r>
            <a:r>
              <a:rPr lang="en-US" sz="2000" dirty="0"/>
              <a:t>, la </a:t>
            </a:r>
            <a:r>
              <a:rPr lang="en-US" sz="2000" b="1" dirty="0"/>
              <a:t>riduzione dello sviluppo cerebrale </a:t>
            </a:r>
            <a:r>
              <a:rPr lang="en-US" sz="2000" dirty="0"/>
              <a:t>e l'</a:t>
            </a:r>
            <a:r>
              <a:rPr lang="en-US" sz="2000" b="1" dirty="0"/>
              <a:t>interruzione del sonno</a:t>
            </a:r>
            <a:r>
              <a:rPr lang="en-US" sz="2000" dirty="0"/>
              <a:t>.</a:t>
            </a:r>
          </a:p>
        </p:txBody>
      </p:sp>
    </p:spTree>
    <p:extLst>
      <p:ext uri="{BB962C8B-B14F-4D97-AF65-F5344CB8AC3E}">
        <p14:creationId xmlns:p14="http://schemas.microsoft.com/office/powerpoint/2010/main" val="2373743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Migliorare la capacità di attenzione dei lavoratori</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Ecco alcuni suggerimenti su come i dipendenti possono migliorare la loro capacità di attenzione:</a:t>
            </a:r>
          </a:p>
          <a:p>
            <a:pPr algn="just"/>
            <a:endParaRPr lang="en-US" sz="2000" dirty="0"/>
          </a:p>
          <a:p>
            <a:pPr algn="just"/>
            <a:r>
              <a:rPr lang="en-US" sz="2000" b="1" dirty="0"/>
              <a:t>Praticare l'ascolto attento. </a:t>
            </a:r>
            <a:r>
              <a:rPr lang="en-US" sz="2000" dirty="0"/>
              <a:t>Un modo per allungare e affinare la nostra capacità di attenzione è praticare un ascolto attivo e attento. Questo aiuta a focalizzare la capacità della mente di ricevere e assorbire le informazioni.</a:t>
            </a:r>
          </a:p>
          <a:p>
            <a:pPr algn="just"/>
            <a:endParaRPr lang="en-US" sz="2000" dirty="0"/>
          </a:p>
          <a:p>
            <a:pPr algn="just"/>
            <a:r>
              <a:rPr lang="en-US" sz="2000" b="1" dirty="0"/>
              <a:t>Dedicare più tempo alla lettura. </a:t>
            </a:r>
            <a:r>
              <a:rPr lang="en-US" sz="2000" dirty="0"/>
              <a:t>Un altro modo per affinare la capacità di concentrazione della nostra mente è la lettura attenta.</a:t>
            </a:r>
          </a:p>
          <a:p>
            <a:pPr algn="just"/>
            <a:endParaRPr lang="en-US" sz="2000" dirty="0"/>
          </a:p>
          <a:p>
            <a:pPr algn="just"/>
            <a:r>
              <a:rPr lang="en-US" sz="2000" b="1" dirty="0"/>
              <a:t>Attività fisica</a:t>
            </a:r>
            <a:r>
              <a:rPr lang="en-US" sz="2000" dirty="0"/>
              <a:t>. Un altro modo per aumentare la nostra capacità di attenzione è quello di fare esercizio fisico a livelli moderati.</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584994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Stress e perdita di concentrazione</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3182" y="1193070"/>
            <a:ext cx="5574211" cy="4813657"/>
          </a:xfrm>
        </p:spPr>
        <p:txBody>
          <a:bodyPr/>
          <a:lstStyle/>
          <a:p>
            <a:pPr algn="just"/>
            <a:r>
              <a:rPr lang="en-US" sz="2000" dirty="0"/>
              <a:t>La mancanza di concentrazione porta all'incapacità di rispettare le scadenze, a un aumento della pressione lavorativa e quindi a un aumento dello stress e della salute. I motivi per cui i dipendenti perdono la concentrazione possono essere molteplici. Una riflessione su queste cause può aiutarci a concentrarci e a migliorare la nostra produttività sul lavoro.</a:t>
            </a:r>
          </a:p>
          <a:p>
            <a:pPr algn="just"/>
            <a:endParaRPr lang="en-US" sz="2000" dirty="0"/>
          </a:p>
          <a:p>
            <a:pPr algn="just"/>
            <a:r>
              <a:rPr lang="en-US" sz="2000" dirty="0"/>
              <a:t>Molto spesso lo stress può essere la causa dell'incapacità di concentrazione. Ci possono essere molte cose nella nostra mente che ci impediscono di concentrarci correttamente.</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4214308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a:extLst>
              <a:ext uri="{FF2B5EF4-FFF2-40B4-BE49-F238E27FC236}">
                <a16:creationId xmlns:a16="http://schemas.microsoft.com/office/drawing/2014/main" id="{0102C419-2512-1E01-52A0-9CB6A1BDD58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0"/>
            <a:ext cx="4994275"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Come gestire la perdita di concentrazione</a:t>
            </a:r>
            <a:endParaRPr lang="en-IE"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135" y="1382591"/>
            <a:ext cx="5495865" cy="5252987"/>
          </a:xfrm>
        </p:spPr>
        <p:txBody>
          <a:bodyPr/>
          <a:lstStyle/>
          <a:p>
            <a:pPr algn="just"/>
            <a:r>
              <a:rPr lang="en-US" sz="2000" dirty="0"/>
              <a:t>In primo luogo, l'</a:t>
            </a:r>
            <a:r>
              <a:rPr lang="en-US" sz="2000" dirty="0" err="1"/>
              <a:t>organizzazione </a:t>
            </a:r>
            <a:r>
              <a:rPr lang="en-US" sz="2000" dirty="0"/>
              <a:t>è fondamentale. Stabilite un elenco di priorità del lavoro, pianificate gli orari in anticipo e occupatevi di ogni compito uno per uno.</a:t>
            </a:r>
          </a:p>
          <a:p>
            <a:pPr algn="just"/>
            <a:endParaRPr lang="en-US" sz="2000" dirty="0"/>
          </a:p>
          <a:p>
            <a:pPr algn="just"/>
            <a:r>
              <a:rPr lang="en-US" sz="2000" dirty="0"/>
              <a:t>Cercate di non fare multitasking in questi momenti. Concentratevi invece sul lavoro più importante, portatelo a termine e poi passate al compito successivo. In questo modo, nessun lavoro viene tenuto per l'ultimo minuto.</a:t>
            </a:r>
          </a:p>
          <a:p>
            <a:pPr algn="just"/>
            <a:endParaRPr lang="en-US" sz="2000" dirty="0"/>
          </a:p>
          <a:p>
            <a:pPr algn="just"/>
            <a:r>
              <a:rPr lang="en-US" sz="2000" dirty="0"/>
              <a:t>Se i dipendenti fanno ancora fatica a rimanere concentrati o si distraggono, può essere utile affiancare i dipendenti per un breve periodo di tempo per assicurarsi che capiscano come completare il loro carico di lavoro senza perdere la concentrazione.</a:t>
            </a:r>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586829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a:t>Dopo aver studiato questo modulo</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marL="285750" indent="-285750">
              <a:buFont typeface="Arial" panose="020B0604020202020204" pitchFamily="34" charset="0"/>
              <a:buChar char="•"/>
            </a:pPr>
            <a:r>
              <a:rPr lang="fi-FI" sz="2400" dirty="0"/>
              <a:t>Comprendere l'importanza della salute mentale sul posto di lavoro e come può influire sulle prestazioni dei dipendenti.</a:t>
            </a:r>
          </a:p>
          <a:p>
            <a:pPr marL="285750" indent="-285750">
              <a:buFont typeface="Arial" panose="020B0604020202020204" pitchFamily="34" charset="0"/>
              <a:buChar char="•"/>
            </a:pPr>
            <a:r>
              <a:rPr lang="fi-FI" sz="2400" dirty="0"/>
              <a:t>Comprendere il sovraccarico digitale e individuare le strategie per gestirlo</a:t>
            </a:r>
          </a:p>
          <a:p>
            <a:pPr marL="285750" indent="-285750">
              <a:buFont typeface="Arial" panose="020B0604020202020204" pitchFamily="34" charset="0"/>
              <a:buChar char="•"/>
            </a:pPr>
            <a:r>
              <a:rPr lang="fi-FI" sz="2400" dirty="0"/>
              <a:t>Riflettere sul proprio rapporto con i dispositivi digitali attraverso una valutazione del benessere digitale.  </a:t>
            </a:r>
          </a:p>
          <a:p>
            <a:endParaRPr lang="fi-FI" sz="24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a:t>
            </a:fld>
            <a:endParaRPr lang="en-US" sz="1291" dirty="0"/>
          </a:p>
        </p:txBody>
      </p:sp>
      <p:pic>
        <p:nvPicPr>
          <p:cNvPr id="5" name="Picture Placeholder 4">
            <a:extLst>
              <a:ext uri="{FF2B5EF4-FFF2-40B4-BE49-F238E27FC236}">
                <a16:creationId xmlns:a16="http://schemas.microsoft.com/office/drawing/2014/main" id="{0C55F8B6-608E-F851-58B1-0B4AE774ABCB}"/>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Freeform 5">
            <a:extLst>
              <a:ext uri="{FF2B5EF4-FFF2-40B4-BE49-F238E27FC236}">
                <a16:creationId xmlns:a16="http://schemas.microsoft.com/office/drawing/2014/main" id="{8645DF19-C979-D376-93A7-FA7412540A72}"/>
              </a:ext>
            </a:extLst>
          </p:cNvPr>
          <p:cNvSpPr/>
          <p:nvPr/>
        </p:nvSpPr>
        <p:spPr>
          <a:xfrm>
            <a:off x="-1280470" y="307622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686036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4" y="523547"/>
            <a:ext cx="10483431" cy="804265"/>
          </a:xfrm>
        </p:spPr>
        <p:txBody>
          <a:bodyPr/>
          <a:lstStyle/>
          <a:p>
            <a:r>
              <a:rPr lang="en-US" sz="2800" dirty="0"/>
              <a:t>Multitasking</a:t>
            </a:r>
            <a:endParaRPr lang="en-IE" sz="28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1287" y="1343257"/>
            <a:ext cx="10483429" cy="4439577"/>
          </a:xfrm>
        </p:spPr>
        <p:txBody>
          <a:bodyPr/>
          <a:lstStyle/>
          <a:p>
            <a:pPr algn="just"/>
            <a:r>
              <a:rPr lang="en-US" sz="2000" dirty="0"/>
              <a:t>Il multitasking sembra un ottimo modo per fare molte cose contemporaneamente, ma la ricerca ha dimostrato che il nostro cervello non è così bravo a gestire più compiti come ci piace pensare.</a:t>
            </a:r>
          </a:p>
          <a:p>
            <a:pPr algn="just"/>
            <a:r>
              <a:rPr lang="en-US" sz="2000" dirty="0"/>
              <a:t>In effetti, alcune ricerche suggeriscono che il multitasking può ostacolare la nostra produttività riducendo la comprensione, l'attenzione e le prestazioni complessive.</a:t>
            </a:r>
          </a:p>
          <a:p>
            <a:pPr algn="just"/>
            <a:endParaRPr lang="en-US" sz="2000" dirty="0"/>
          </a:p>
          <a:p>
            <a:pPr algn="just"/>
            <a:r>
              <a:rPr lang="en-US" sz="2000" dirty="0"/>
              <a:t>Le persone che lavorano in multitasking sono più distraibili e possono avere problemi a concentrare l'attenzione anche quando non lavorano su più compiti contemporaneamente.</a:t>
            </a:r>
          </a:p>
          <a:p>
            <a:pPr algn="just"/>
            <a:endParaRPr lang="en-US" sz="2000" dirty="0"/>
          </a:p>
          <a:p>
            <a:pPr algn="just"/>
            <a:r>
              <a:rPr lang="en-US" sz="2000" dirty="0"/>
              <a:t>Seguite questi semplici passi per rendere le giornate lavorative meno stressanti:</a:t>
            </a:r>
          </a:p>
          <a:p>
            <a:pPr marL="228600" indent="0"/>
            <a:endParaRPr lang="en-US" sz="2000" dirty="0"/>
          </a:p>
          <a:p>
            <a:pPr marL="571500" indent="-342900">
              <a:buFont typeface="Arial" panose="020B0604020202020204" pitchFamily="34" charset="0"/>
              <a:buChar char="•"/>
            </a:pPr>
            <a:r>
              <a:rPr lang="en-US" sz="2000" dirty="0"/>
              <a:t>Svolgere un compito alla volta</a:t>
            </a:r>
          </a:p>
          <a:p>
            <a:pPr marL="571500" indent="-342900">
              <a:buFont typeface="Arial" panose="020B0604020202020204" pitchFamily="34" charset="0"/>
              <a:buChar char="•"/>
            </a:pPr>
            <a:r>
              <a:rPr lang="en-US" sz="2000" dirty="0"/>
              <a:t>Non iniziare un secondo compito prima di aver completato il primo.</a:t>
            </a:r>
          </a:p>
          <a:p>
            <a:pPr marL="571500" indent="-342900">
              <a:buFont typeface="Arial" panose="020B0604020202020204" pitchFamily="34" charset="0"/>
              <a:buChar char="•"/>
            </a:pPr>
            <a:r>
              <a:rPr lang="en-US" sz="2000" dirty="0"/>
              <a:t>Iniziate prima con le cose semplici e brevi</a:t>
            </a:r>
          </a:p>
          <a:p>
            <a:pPr marL="571500" indent="-342900">
              <a:buFont typeface="Arial" panose="020B0604020202020204" pitchFamily="34" charset="0"/>
              <a:buChar char="•"/>
            </a:pPr>
            <a:r>
              <a:rPr lang="en-US" sz="2000" dirty="0"/>
              <a:t>Non usare il telefono mentre si lavora o tenerlo in modalità silenziosa.</a:t>
            </a:r>
          </a:p>
          <a:p>
            <a:pPr marL="571500" indent="-342900">
              <a:buFont typeface="Arial" panose="020B0604020202020204" pitchFamily="34" charset="0"/>
              <a:buChar char="•"/>
            </a:pPr>
            <a:r>
              <a:rPr lang="en-US" sz="2000" dirty="0"/>
              <a:t>Monitorare i livelli di stress e fare una pausa quando necessario</a:t>
            </a:r>
          </a:p>
          <a:p>
            <a:pPr algn="just"/>
            <a:endParaRPr lang="en-US" sz="2000" dirty="0"/>
          </a:p>
          <a:p>
            <a:pPr marL="0" algn="just"/>
            <a:endParaRPr lang="en-US" sz="2000" dirty="0"/>
          </a:p>
          <a:p>
            <a:pPr algn="just"/>
            <a:endParaRPr lang="en-US" sz="2000" b="1" dirty="0"/>
          </a:p>
          <a:p>
            <a:pPr algn="just"/>
            <a:endParaRPr lang="en-US" sz="2000" b="1" dirty="0">
              <a:solidFill>
                <a:srgbClr val="FF0000"/>
              </a:solidFill>
            </a:endParaRPr>
          </a:p>
        </p:txBody>
      </p:sp>
    </p:spTree>
    <p:extLst>
      <p:ext uri="{BB962C8B-B14F-4D97-AF65-F5344CB8AC3E}">
        <p14:creationId xmlns:p14="http://schemas.microsoft.com/office/powerpoint/2010/main" val="219894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06</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Casi di studio e attività</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pic>
        <p:nvPicPr>
          <p:cNvPr id="2" name="Picture Placeholder 4">
            <a:extLst>
              <a:ext uri="{FF2B5EF4-FFF2-40B4-BE49-F238E27FC236}">
                <a16:creationId xmlns:a16="http://schemas.microsoft.com/office/drawing/2014/main" id="{75BB0859-BB97-75A9-5CF7-A8DA1CEB112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42125" y="0"/>
            <a:ext cx="5364163" cy="6326188"/>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pic>
    </p:spTree>
    <p:extLst>
      <p:ext uri="{BB962C8B-B14F-4D97-AF65-F5344CB8AC3E}">
        <p14:creationId xmlns:p14="http://schemas.microsoft.com/office/powerpoint/2010/main" val="3352290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Valutazione DORA: Il tuo telefono ti possiede Test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7" name="Picture 6">
            <a:hlinkClick r:id="rId3"/>
            <a:extLst>
              <a:ext uri="{FF2B5EF4-FFF2-40B4-BE49-F238E27FC236}">
                <a16:creationId xmlns:a16="http://schemas.microsoft.com/office/drawing/2014/main" id="{CE077EEC-D36C-44FB-9880-E9711F2D068E}"/>
              </a:ext>
            </a:extLst>
          </p:cNvPr>
          <p:cNvPicPr>
            <a:picLocks noChangeAspect="1"/>
          </p:cNvPicPr>
          <p:nvPr/>
        </p:nvPicPr>
        <p:blipFill>
          <a:blip r:embed="rId4"/>
          <a:stretch>
            <a:fillRect/>
          </a:stretch>
        </p:blipFill>
        <p:spPr>
          <a:xfrm>
            <a:off x="2461847" y="1212028"/>
            <a:ext cx="6699737" cy="5470126"/>
          </a:xfrm>
          <a:prstGeom prst="rect">
            <a:avLst/>
          </a:prstGeom>
        </p:spPr>
      </p:pic>
    </p:spTree>
    <p:extLst>
      <p:ext uri="{BB962C8B-B14F-4D97-AF65-F5344CB8AC3E}">
        <p14:creationId xmlns:p14="http://schemas.microsoft.com/office/powerpoint/2010/main" val="90817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n-US" sz="3200" dirty="0"/>
              <a:t>"Il benessere digitale consiste nel creare e mantenere un rapporto sano con la tecnologia" - Greta Rossi, co-fondatrice di Recipes for Well Being  </a:t>
            </a:r>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43</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3835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630046" y="535911"/>
            <a:ext cx="10483431" cy="804265"/>
          </a:xfrm>
        </p:spPr>
        <p:txBody>
          <a:bodyPr/>
          <a:lstStyle/>
          <a:p>
            <a:pPr algn="ctr"/>
            <a:r>
              <a:rPr lang="en-US" dirty="0"/>
              <a:t>Valutazione: Riflettere sulle proprie abitudini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4" name="Picture 3">
            <a:hlinkClick r:id="rId3"/>
            <a:extLst>
              <a:ext uri="{FF2B5EF4-FFF2-40B4-BE49-F238E27FC236}">
                <a16:creationId xmlns:a16="http://schemas.microsoft.com/office/drawing/2014/main" id="{05901288-25EE-411D-AEDF-D46FC338BF1C}"/>
              </a:ext>
            </a:extLst>
          </p:cNvPr>
          <p:cNvPicPr>
            <a:picLocks noChangeAspect="1"/>
          </p:cNvPicPr>
          <p:nvPr/>
        </p:nvPicPr>
        <p:blipFill>
          <a:blip r:embed="rId4"/>
          <a:stretch>
            <a:fillRect/>
          </a:stretch>
        </p:blipFill>
        <p:spPr>
          <a:xfrm>
            <a:off x="2989384" y="1824141"/>
            <a:ext cx="6079469" cy="4174874"/>
          </a:xfrm>
          <a:prstGeom prst="rect">
            <a:avLst/>
          </a:prstGeom>
        </p:spPr>
      </p:pic>
    </p:spTree>
    <p:extLst>
      <p:ext uri="{BB962C8B-B14F-4D97-AF65-F5344CB8AC3E}">
        <p14:creationId xmlns:p14="http://schemas.microsoft.com/office/powerpoint/2010/main" val="2592732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pPr algn="ctr"/>
            <a:r>
              <a:rPr lang="en-US" dirty="0"/>
              <a:t>Ascolta il Podcast di Digital Well Being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608019"/>
            <a:ext cx="10259197" cy="4552901"/>
          </a:xfrm>
        </p:spPr>
        <p:txBody>
          <a:bodyPr/>
          <a:lstStyle/>
          <a:p>
            <a:pPr marL="625475" algn="just"/>
            <a:r>
              <a:rPr lang="en-US" dirty="0"/>
              <a:t>. </a:t>
            </a:r>
          </a:p>
          <a:p>
            <a:pPr marL="625475"/>
            <a:endParaRPr lang="en-US" dirty="0"/>
          </a:p>
        </p:txBody>
      </p:sp>
      <p:pic>
        <p:nvPicPr>
          <p:cNvPr id="5" name="Picture 4">
            <a:hlinkClick r:id="rId3"/>
            <a:extLst>
              <a:ext uri="{FF2B5EF4-FFF2-40B4-BE49-F238E27FC236}">
                <a16:creationId xmlns:a16="http://schemas.microsoft.com/office/drawing/2014/main" id="{BD04E457-18B1-496F-BAEB-2F379B8BB39C}"/>
              </a:ext>
            </a:extLst>
          </p:cNvPr>
          <p:cNvPicPr>
            <a:picLocks noChangeAspect="1"/>
          </p:cNvPicPr>
          <p:nvPr/>
        </p:nvPicPr>
        <p:blipFill>
          <a:blip r:embed="rId4"/>
          <a:stretch>
            <a:fillRect/>
          </a:stretch>
        </p:blipFill>
        <p:spPr>
          <a:xfrm>
            <a:off x="2449955" y="1393906"/>
            <a:ext cx="7292090" cy="5324448"/>
          </a:xfrm>
          <a:prstGeom prst="rect">
            <a:avLst/>
          </a:prstGeom>
        </p:spPr>
      </p:pic>
    </p:spTree>
    <p:extLst>
      <p:ext uri="{BB962C8B-B14F-4D97-AF65-F5344CB8AC3E}">
        <p14:creationId xmlns:p14="http://schemas.microsoft.com/office/powerpoint/2010/main" val="3250001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Caso di studio: Vodafone- "Giornate della disintossicazione digitale"</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4547069"/>
          </a:xfrm>
        </p:spPr>
        <p:txBody>
          <a:bodyPr/>
          <a:lstStyle/>
          <a:p>
            <a:pPr algn="ctr">
              <a:spcAft>
                <a:spcPts val="1200"/>
              </a:spcAft>
            </a:pPr>
            <a:r>
              <a:rPr lang="en-GB" sz="1900" b="1" dirty="0"/>
              <a:t>Introduzione</a:t>
            </a:r>
          </a:p>
          <a:p>
            <a:pPr>
              <a:spcAft>
                <a:spcPts val="1200"/>
              </a:spcAft>
            </a:pPr>
            <a:r>
              <a:rPr lang="en-US" sz="1900" dirty="0"/>
              <a:t>Il caso di studio di Vodafone presenta un esempio convincente di come le </a:t>
            </a:r>
            <a:r>
              <a:rPr lang="en-US" sz="1900" dirty="0" err="1"/>
              <a:t>organizzazioni </a:t>
            </a:r>
            <a:r>
              <a:rPr lang="en-US" sz="1900" dirty="0"/>
              <a:t>moderne siano alle prese con le sfide poste dall'era digitale. Questo caso di studio è particolarmente rilevante nel contesto delle crescenti preoccupazioni sul benessere dei dipendenti di fronte all'incessante connettività digitale. Vodafone, un'importante azienda del settore delle telecomunicazioni, ha riconosciuto due sfide significative per la sua forza lavoro: l'aumento del burnout e dello stress dei dipendenti a causa del costante impegno digitale e la necessità di un equilibrio più sano tra lavoro e vita privata in un settore notoriamente frenetico e "always-on".</a:t>
            </a:r>
          </a:p>
          <a:p>
            <a:pPr algn="ctr">
              <a:spcAft>
                <a:spcPts val="1200"/>
              </a:spcAft>
            </a:pPr>
            <a:r>
              <a:rPr lang="en-GB" sz="1900" b="1" dirty="0" err="1"/>
              <a:t>Sfida</a:t>
            </a:r>
            <a:endParaRPr lang="en-GB" sz="1900" b="1" dirty="0"/>
          </a:p>
          <a:p>
            <a:pPr>
              <a:spcAft>
                <a:spcPts val="1200"/>
              </a:spcAft>
            </a:pPr>
            <a:r>
              <a:rPr lang="en-GB" sz="1900" dirty="0"/>
              <a:t>La sfida affrontata da Vodafone era duplice. In primo luogo, l'uso costante dei dispositivi digitali e la pressione di essere sempre disponibili avevano portato a un aumento del burnout e dello stress dei dipendenti. Questo non solo aveva un impatto sul benessere individuale, ma aveva anche il potenziale di influire sulla produttività e sulla soddisfazione generale dei dipendenti. In secondo luogo, Vodafone doveva trovare un modo per creare un equilibrio più sano tra lavoro e vita privata in un settore noto per la sua natura frenetica e sempre attiva. La sfida consisteva nel trovare un equilibrio tra il mantenimento della produttività e il benessere dei dipendenti.</a:t>
            </a:r>
          </a:p>
        </p:txBody>
      </p:sp>
    </p:spTree>
    <p:extLst>
      <p:ext uri="{BB962C8B-B14F-4D97-AF65-F5344CB8AC3E}">
        <p14:creationId xmlns:p14="http://schemas.microsoft.com/office/powerpoint/2010/main" val="20269221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276129" y="523548"/>
            <a:ext cx="10742093" cy="634134"/>
          </a:xfrm>
        </p:spPr>
        <p:txBody>
          <a:bodyPr/>
          <a:lstStyle/>
          <a:p>
            <a:r>
              <a:rPr lang="en-GB" sz="2400" b="1" i="0" dirty="0">
                <a:effectLst/>
                <a:latin typeface="Söhne"/>
              </a:rPr>
              <a:t>Caso di studio: Vodafone- "Giornate della disintossicazione digitale"</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902261"/>
            <a:ext cx="11381078" cy="5597393"/>
          </a:xfrm>
        </p:spPr>
        <p:txBody>
          <a:bodyPr/>
          <a:lstStyle/>
          <a:p>
            <a:pPr algn="ctr"/>
            <a:r>
              <a:rPr lang="en-GB" sz="1800" b="1" dirty="0"/>
              <a:t>Soluzione</a:t>
            </a:r>
          </a:p>
          <a:p>
            <a:r>
              <a:rPr lang="en-GB" sz="1800" dirty="0"/>
              <a:t>La soluzione innovativa di Vodafone è stata l'introduzione di giornate "Digital Detox". Questa politica incoraggiava i dipendenti a prendersi dei giorni di pausa dai dispositivi digitali legati al lavoro, compresi smartphone, laptop e tablet. L'obiettivo era quello di offrire ai dipendenti una pausa dalla costante raffica di notifiche digitali e consentire loro di disconnettersi veramente durante il tempo libero. Durante questi giorni di disintossicazione, i dipendenti sono stati incoraggiati a dedicarsi ad attività non digitali, a trascorrere del tempo con la famiglia e gli amici e a concentrarsi sul proprio benessere personale.</a:t>
            </a:r>
          </a:p>
          <a:p>
            <a:pPr algn="ctr"/>
            <a:r>
              <a:rPr lang="en-GB" sz="1800" b="1" dirty="0"/>
              <a:t>Attuazione</a:t>
            </a:r>
          </a:p>
          <a:p>
            <a:r>
              <a:rPr lang="en-GB" sz="1800" dirty="0"/>
              <a:t>L'implementazione della politica di "Digital Detox" in Vodafone ha avuto un approccio graduale. L'azienda ha iniziato con la sensibilizzazione sull'importanza del benessere digitale e con la spiegazione dei vantaggi della disconnessione dai dispositivi digitali legati al lavoro. Ha fornito linee guida e raccomandazioni ai dipendenti su come utilizzare efficacemente i giorni di disintossicazione. È importante notare che Vodafone ha creato una cultura di supporto in cui i dipendenti non sono stati penalizzati per la disconnessione e i manager sono stati incoraggiati a dare l'esempio partecipando </a:t>
            </a:r>
            <a:r>
              <a:rPr lang="en-GB" sz="1800" dirty="0" err="1"/>
              <a:t>all'iniziativa</a:t>
            </a:r>
            <a:r>
              <a:rPr lang="en-GB" sz="1800" dirty="0"/>
              <a:t>.</a:t>
            </a:r>
          </a:p>
          <a:p>
            <a:r>
              <a:rPr lang="en-GB" sz="1800" dirty="0"/>
              <a:t>Come risultato dell'iniziativa "Digital Detox", Vodafone ha visto risultati positivi. I dipendenti hanno riferito di aver ridotto i livelli di stress, migliorato l'equilibrio tra lavoro e vita privata e aumentato il benessere generale. L'azienda ha anche osservato una riduzione dell'assenteismo legato al burnout e un aumento del morale e del coinvolgimento dei dipendenti. L'impegno di Vodafone nell'affrontare il burnout digitale attraverso politiche innovative come "Digital Detox" ha dimostrato la sua dedizione al benessere della sua forza lavoro, mantenendo al contempo il suo vantaggio competitivo nel settore delle telecomunicazioni.</a:t>
            </a:r>
          </a:p>
        </p:txBody>
      </p:sp>
    </p:spTree>
    <p:extLst>
      <p:ext uri="{BB962C8B-B14F-4D97-AF65-F5344CB8AC3E}">
        <p14:creationId xmlns:p14="http://schemas.microsoft.com/office/powerpoint/2010/main" val="156967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a:t>Punti di forza </a:t>
            </a:r>
          </a:p>
          <a:p>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indent="-342900">
              <a:buFont typeface="Arial" panose="020B0604020202020204" pitchFamily="34" charset="0"/>
              <a:buChar char="•"/>
            </a:pPr>
            <a:r>
              <a:rPr lang="en-US" dirty="0"/>
              <a:t>La salute mentale e la produttività dei dipendenti sono interconnesse. Un buono stato di salute mentale aumenta la produttività e ha un impatto positivo a lungo termine. </a:t>
            </a:r>
          </a:p>
          <a:p>
            <a:endParaRPr lang="en-US" dirty="0"/>
          </a:p>
          <a:p>
            <a:pPr marL="342900" indent="-342900">
              <a:buFont typeface="Arial" panose="020B0604020202020204" pitchFamily="34" charset="0"/>
              <a:buChar char="•"/>
            </a:pPr>
            <a:r>
              <a:rPr lang="en-US" dirty="0"/>
              <a:t>Le organizzazioni, le scuole e le aziende dovrebbero rafforzare la politica di salute mentale e investire in programmi per i propri dipendenti.</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t>48</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3050761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59B8471-04D3-9F4E-82BB-AEB6E1AC3D1D}"/>
              </a:ext>
            </a:extLst>
          </p:cNvPr>
          <p:cNvSpPr>
            <a:spLocks noGrp="1"/>
          </p:cNvSpPr>
          <p:nvPr>
            <p:ph type="body" sz="quarter" idx="30"/>
          </p:nvPr>
        </p:nvSpPr>
        <p:spPr/>
        <p:txBody>
          <a:bodyPr/>
          <a:lstStyle/>
          <a:p>
            <a:r>
              <a:rPr lang="en-US" dirty="0"/>
              <a:t>Punti di forza </a:t>
            </a:r>
          </a:p>
          <a:p>
            <a:endParaRPr lang="en-US" dirty="0"/>
          </a:p>
        </p:txBody>
      </p:sp>
      <p:sp>
        <p:nvSpPr>
          <p:cNvPr id="12" name="Text Placeholder 11">
            <a:extLst>
              <a:ext uri="{FF2B5EF4-FFF2-40B4-BE49-F238E27FC236}">
                <a16:creationId xmlns:a16="http://schemas.microsoft.com/office/drawing/2014/main" id="{D8CCD757-F64B-C54D-8552-D12AA00A92AD}"/>
              </a:ext>
            </a:extLst>
          </p:cNvPr>
          <p:cNvSpPr>
            <a:spLocks noGrp="1"/>
          </p:cNvSpPr>
          <p:nvPr>
            <p:ph type="body" sz="quarter" idx="48"/>
          </p:nvPr>
        </p:nvSpPr>
        <p:spPr>
          <a:xfrm>
            <a:off x="449179" y="2034843"/>
            <a:ext cx="5839326" cy="2538354"/>
          </a:xfrm>
        </p:spPr>
        <p:txBody>
          <a:bodyPr/>
          <a:lstStyle/>
          <a:p>
            <a:pPr marL="342900" indent="-342900">
              <a:buFont typeface="Arial" panose="020B0604020202020204" pitchFamily="34" charset="0"/>
              <a:buChar char="•"/>
            </a:pPr>
            <a:r>
              <a:rPr lang="en-US" dirty="0"/>
              <a:t>Sviluppare strategie di gestione del proprio benessere digitale per raggiungere un buono stato di salute mentale. </a:t>
            </a:r>
          </a:p>
          <a:p>
            <a:endParaRPr lang="en-US" dirty="0"/>
          </a:p>
          <a:p>
            <a:pPr marL="342900" indent="-342900">
              <a:buFont typeface="Arial" panose="020B0604020202020204" pitchFamily="34" charset="0"/>
              <a:buChar char="•"/>
            </a:pPr>
            <a:r>
              <a:rPr lang="en-US" dirty="0"/>
              <a:t>Il benessere digitale è una questione di equilibrio e di ricerca di un rapporto sano con la tecnologia e i dispositivi digitali.  </a:t>
            </a:r>
          </a:p>
        </p:txBody>
      </p:sp>
      <p:sp>
        <p:nvSpPr>
          <p:cNvPr id="14" name="Slide Number Placeholder 22">
            <a:extLst>
              <a:ext uri="{FF2B5EF4-FFF2-40B4-BE49-F238E27FC236}">
                <a16:creationId xmlns:a16="http://schemas.microsoft.com/office/drawing/2014/main" id="{DB21C841-77D2-274A-BA4C-84A809F06940}"/>
              </a:ext>
            </a:extLst>
          </p:cNvPr>
          <p:cNvSpPr>
            <a:spLocks noGrp="1"/>
          </p:cNvSpPr>
          <p:nvPr>
            <p:ph type="sldNum" sz="quarter" idx="4294967295"/>
          </p:nvPr>
        </p:nvSpPr>
        <p:spPr>
          <a:xfrm>
            <a:off x="11615738" y="11445875"/>
            <a:ext cx="576262" cy="428625"/>
          </a:xfrm>
          <a:prstGeom prst="rect">
            <a:avLst/>
          </a:prstGeom>
        </p:spPr>
        <p:txBody>
          <a:bodyPr/>
          <a:lstStyle/>
          <a:p>
            <a:fld id="{CB2079F2-58AF-ED44-82D7-E04B2F6FD686}" type="slidenum">
              <a:rPr lang="en-US" smtClean="0"/>
              <a:t>49</a:t>
            </a:fld>
            <a:endParaRPr lang="en-US" dirty="0"/>
          </a:p>
        </p:txBody>
      </p:sp>
      <p:pic>
        <p:nvPicPr>
          <p:cNvPr id="6" name="Picture Placeholder 5">
            <a:extLst>
              <a:ext uri="{FF2B5EF4-FFF2-40B4-BE49-F238E27FC236}">
                <a16:creationId xmlns:a16="http://schemas.microsoft.com/office/drawing/2014/main" id="{B51174D2-22E1-9A1E-4D21-C9A0B4F61830}"/>
              </a:ext>
            </a:extLst>
          </p:cNvPr>
          <p:cNvPicPr>
            <a:picLocks noGrp="1" noChangeAspect="1"/>
          </p:cNvPicPr>
          <p:nvPr>
            <p:ph type="pic" sz="quarter" idx="23"/>
          </p:nvPr>
        </p:nvPicPr>
        <p:blipFill rotWithShape="1">
          <a:blip r:embed="rId3" cstate="screen">
            <a:extLst>
              <a:ext uri="{28A0092B-C50C-407E-A947-70E740481C1C}">
                <a14:useLocalDpi xmlns:a14="http://schemas.microsoft.com/office/drawing/2010/main"/>
              </a:ext>
            </a:extLst>
          </a:blip>
          <a:srcRect/>
          <a:stretch/>
        </p:blipFill>
        <p:spPr>
          <a:xfrm>
            <a:off x="7436587" y="3108173"/>
            <a:ext cx="4755412" cy="2879354"/>
          </a:xfrm>
        </p:spPr>
      </p:pic>
    </p:spTree>
    <p:extLst>
      <p:ext uri="{BB962C8B-B14F-4D97-AF65-F5344CB8AC3E}">
        <p14:creationId xmlns:p14="http://schemas.microsoft.com/office/powerpoint/2010/main" val="25711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SEZIONE</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dirty="0"/>
              <a:t>Benessere mentale sul posto di lavoro</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4612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04B26093-4BBF-2D4E-AE6B-8CC97182CFB6}"/>
              </a:ext>
            </a:extLst>
          </p:cNvPr>
          <p:cNvSpPr>
            <a:spLocks noGrp="1"/>
          </p:cNvSpPr>
          <p:nvPr>
            <p:ph type="body" sz="quarter" idx="30"/>
          </p:nvPr>
        </p:nvSpPr>
        <p:spPr>
          <a:xfrm>
            <a:off x="578315" y="4764303"/>
            <a:ext cx="11053249" cy="1346830"/>
          </a:xfrm>
        </p:spPr>
        <p:txBody>
          <a:bodyPr/>
          <a:lstStyle/>
          <a:p>
            <a:pPr algn="ctr"/>
            <a:r>
              <a:rPr lang="en-US" b="0" dirty="0"/>
              <a:t>Prendetevi cura del vostro io digitale, in modo che il vostro io reale possa prosperare". - Alexandra Samuel</a:t>
            </a:r>
            <a:endParaRPr lang="en-US" dirty="0"/>
          </a:p>
        </p:txBody>
      </p:sp>
      <p:sp>
        <p:nvSpPr>
          <p:cNvPr id="23" name="Slide Number Placeholder 2">
            <a:extLst>
              <a:ext uri="{FF2B5EF4-FFF2-40B4-BE49-F238E27FC236}">
                <a16:creationId xmlns:a16="http://schemas.microsoft.com/office/drawing/2014/main" id="{2F131F26-563C-924F-93B0-16AF018661A8}"/>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50</a:t>
            </a:fld>
            <a:endParaRPr lang="en-US" sz="1291" dirty="0"/>
          </a:p>
        </p:txBody>
      </p:sp>
      <p:pic>
        <p:nvPicPr>
          <p:cNvPr id="11" name="Picture Placeholder 10">
            <a:extLst>
              <a:ext uri="{FF2B5EF4-FFF2-40B4-BE49-F238E27FC236}">
                <a16:creationId xmlns:a16="http://schemas.microsoft.com/office/drawing/2014/main" id="{ED6965EC-FD9D-C283-0E55-B7E73071FEE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a:fillRect/>
          </a:stretch>
        </p:blipFill>
        <p:spPr/>
      </p:pic>
      <p:pic>
        <p:nvPicPr>
          <p:cNvPr id="19" name="Picture Placeholder 18">
            <a:extLst>
              <a:ext uri="{FF2B5EF4-FFF2-40B4-BE49-F238E27FC236}">
                <a16:creationId xmlns:a16="http://schemas.microsoft.com/office/drawing/2014/main" id="{91BE8C22-C017-98A3-D1ED-891F4DA7C422}"/>
              </a:ext>
            </a:extLst>
          </p:cNvPr>
          <p:cNvPicPr>
            <a:picLocks noGrp="1" noChangeAspect="1"/>
          </p:cNvPicPr>
          <p:nvPr>
            <p:ph type="pic" sz="quarter" idx="49"/>
          </p:nvPr>
        </p:nvPicPr>
        <p:blipFill rotWithShape="1">
          <a:blip r:embed="rId3" cstate="screen">
            <a:extLst>
              <a:ext uri="{28A0092B-C50C-407E-A947-70E740481C1C}">
                <a14:useLocalDpi xmlns:a14="http://schemas.microsoft.com/office/drawing/2010/main"/>
              </a:ext>
            </a:extLst>
          </a:blip>
          <a:srcRect r="-731"/>
          <a:stretch/>
        </p:blipFill>
        <p:spPr>
          <a:xfrm>
            <a:off x="730112" y="2749084"/>
            <a:ext cx="6130153" cy="1964833"/>
          </a:xfrm>
        </p:spPr>
      </p:pic>
      <p:pic>
        <p:nvPicPr>
          <p:cNvPr id="24" name="Picture Placeholder 23">
            <a:extLst>
              <a:ext uri="{FF2B5EF4-FFF2-40B4-BE49-F238E27FC236}">
                <a16:creationId xmlns:a16="http://schemas.microsoft.com/office/drawing/2014/main" id="{39C79D62-2200-E035-21F6-26F23C8510CD}"/>
              </a:ext>
            </a:extLst>
          </p:cNvPr>
          <p:cNvPicPr>
            <a:picLocks noGrp="1" noChangeAspect="1"/>
          </p:cNvPicPr>
          <p:nvPr>
            <p:ph type="pic" sz="quarter" idx="50"/>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a:extLst>
              <a:ext uri="{FF2B5EF4-FFF2-40B4-BE49-F238E27FC236}">
                <a16:creationId xmlns:a16="http://schemas.microsoft.com/office/drawing/2014/main" id="{4DE8C63D-F4DC-400A-322F-7D92CF92742B}"/>
              </a:ext>
            </a:extLst>
          </p:cNvPr>
          <p:cNvPicPr>
            <a:picLocks noGrp="1" noChangeAspect="1"/>
          </p:cNvPicPr>
          <p:nvPr>
            <p:ph type="pic" sz="quarter" idx="21"/>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8193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Segui il nostro viaggio</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b="1" dirty="0" err="1"/>
              <a:t>www.digiworkwell.eu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2A235C-DFB0-86FE-560F-800F65460DF6}"/>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3818132" y="864440"/>
            <a:ext cx="7797809" cy="1050965"/>
          </a:xfrm>
        </p:spPr>
        <p:txBody>
          <a:bodyPr/>
          <a:lstStyle/>
          <a:p>
            <a:r>
              <a:rPr lang="en-US" dirty="0"/>
              <a:t>INTRODUZIONE ALLA SALUTE MENTALE </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9" name="Oval 8">
            <a:extLst>
              <a:ext uri="{FF2B5EF4-FFF2-40B4-BE49-F238E27FC236}">
                <a16:creationId xmlns:a16="http://schemas.microsoft.com/office/drawing/2014/main" id="{023F68DE-9489-AB46-BE7F-57B16BA39E3C}"/>
              </a:ext>
            </a:extLst>
          </p:cNvPr>
          <p:cNvSpPr/>
          <p:nvPr/>
        </p:nvSpPr>
        <p:spPr>
          <a:xfrm>
            <a:off x="4977436" y="3683517"/>
            <a:ext cx="1548937" cy="15489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grpSp>
        <p:nvGrpSpPr>
          <p:cNvPr id="29" name="Graphic 6">
            <a:extLst>
              <a:ext uri="{FF2B5EF4-FFF2-40B4-BE49-F238E27FC236}">
                <a16:creationId xmlns:a16="http://schemas.microsoft.com/office/drawing/2014/main" id="{56D57B67-680E-614B-BD01-14ECF9E11833}"/>
              </a:ext>
            </a:extLst>
          </p:cNvPr>
          <p:cNvGrpSpPr/>
          <p:nvPr/>
        </p:nvGrpSpPr>
        <p:grpSpPr>
          <a:xfrm>
            <a:off x="5409759" y="3975021"/>
            <a:ext cx="893291" cy="893291"/>
            <a:chOff x="-3790297" y="3847119"/>
            <a:chExt cx="590550" cy="590550"/>
          </a:xfrm>
          <a:solidFill>
            <a:srgbClr val="B79974"/>
          </a:solidFill>
        </p:grpSpPr>
        <p:sp>
          <p:nvSpPr>
            <p:cNvPr id="30" name="Freeform 29">
              <a:extLst>
                <a:ext uri="{FF2B5EF4-FFF2-40B4-BE49-F238E27FC236}">
                  <a16:creationId xmlns:a16="http://schemas.microsoft.com/office/drawing/2014/main" id="{A41F3D98-077C-6E49-9B1A-92CD79B58713}"/>
                </a:ext>
              </a:extLst>
            </p:cNvPr>
            <p:cNvSpPr/>
            <p:nvPr/>
          </p:nvSpPr>
          <p:spPr>
            <a:xfrm>
              <a:off x="-3675901" y="3847119"/>
              <a:ext cx="361950" cy="523875"/>
            </a:xfrm>
            <a:custGeom>
              <a:avLst/>
              <a:gdLst>
                <a:gd name="connsiteX0" fmla="*/ 180880 w 361950"/>
                <a:gd name="connsiteY0" fmla="*/ 523875 h 523875"/>
                <a:gd name="connsiteX1" fmla="*/ 144494 w 361950"/>
                <a:gd name="connsiteY1" fmla="*/ 502063 h 523875"/>
                <a:gd name="connsiteX2" fmla="*/ 21241 w 361950"/>
                <a:gd name="connsiteY2" fmla="*/ 270986 h 523875"/>
                <a:gd name="connsiteX3" fmla="*/ 0 w 361950"/>
                <a:gd name="connsiteY3" fmla="*/ 185833 h 523875"/>
                <a:gd name="connsiteX4" fmla="*/ 0 w 361950"/>
                <a:gd name="connsiteY4" fmla="*/ 180975 h 523875"/>
                <a:gd name="connsiteX5" fmla="*/ 180975 w 361950"/>
                <a:gd name="connsiteY5" fmla="*/ 0 h 523875"/>
                <a:gd name="connsiteX6" fmla="*/ 361950 w 361950"/>
                <a:gd name="connsiteY6" fmla="*/ 180975 h 523875"/>
                <a:gd name="connsiteX7" fmla="*/ 361950 w 361950"/>
                <a:gd name="connsiteY7" fmla="*/ 185738 h 523875"/>
                <a:gd name="connsiteX8" fmla="*/ 340709 w 361950"/>
                <a:gd name="connsiteY8" fmla="*/ 270891 h 523875"/>
                <a:gd name="connsiteX9" fmla="*/ 217456 w 361950"/>
                <a:gd name="connsiteY9" fmla="*/ 501967 h 523875"/>
                <a:gd name="connsiteX10" fmla="*/ 180880 w 361950"/>
                <a:gd name="connsiteY10" fmla="*/ 523875 h 523875"/>
                <a:gd name="connsiteX11" fmla="*/ 180880 w 361950"/>
                <a:gd name="connsiteY11" fmla="*/ 19050 h 523875"/>
                <a:gd name="connsiteX12" fmla="*/ 18955 w 361950"/>
                <a:gd name="connsiteY12" fmla="*/ 180975 h 523875"/>
                <a:gd name="connsiteX13" fmla="*/ 18955 w 361950"/>
                <a:gd name="connsiteY13" fmla="*/ 185738 h 523875"/>
                <a:gd name="connsiteX14" fmla="*/ 38005 w 361950"/>
                <a:gd name="connsiteY14" fmla="*/ 261938 h 523875"/>
                <a:gd name="connsiteX15" fmla="*/ 161258 w 361950"/>
                <a:gd name="connsiteY15" fmla="*/ 493014 h 523875"/>
                <a:gd name="connsiteX16" fmla="*/ 180880 w 361950"/>
                <a:gd name="connsiteY16" fmla="*/ 504825 h 523875"/>
                <a:gd name="connsiteX17" fmla="*/ 200501 w 361950"/>
                <a:gd name="connsiteY17" fmla="*/ 493014 h 523875"/>
                <a:gd name="connsiteX18" fmla="*/ 323755 w 361950"/>
                <a:gd name="connsiteY18" fmla="*/ 261938 h 523875"/>
                <a:gd name="connsiteX19" fmla="*/ 342805 w 361950"/>
                <a:gd name="connsiteY19" fmla="*/ 185738 h 523875"/>
                <a:gd name="connsiteX20" fmla="*/ 342805 w 361950"/>
                <a:gd name="connsiteY20" fmla="*/ 180975 h 523875"/>
                <a:gd name="connsiteX21" fmla="*/ 180880 w 361950"/>
                <a:gd name="connsiteY21" fmla="*/ 1905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1950" h="523875">
                  <a:moveTo>
                    <a:pt x="180880" y="523875"/>
                  </a:moveTo>
                  <a:cubicBezTo>
                    <a:pt x="165640" y="523875"/>
                    <a:pt x="151638" y="515493"/>
                    <a:pt x="144494" y="502063"/>
                  </a:cubicBezTo>
                  <a:lnTo>
                    <a:pt x="21241" y="270986"/>
                  </a:lnTo>
                  <a:cubicBezTo>
                    <a:pt x="7334" y="244888"/>
                    <a:pt x="0" y="215360"/>
                    <a:pt x="0" y="185833"/>
                  </a:cubicBezTo>
                  <a:lnTo>
                    <a:pt x="0" y="180975"/>
                  </a:lnTo>
                  <a:cubicBezTo>
                    <a:pt x="0" y="81153"/>
                    <a:pt x="81153" y="0"/>
                    <a:pt x="180975" y="0"/>
                  </a:cubicBezTo>
                  <a:cubicBezTo>
                    <a:pt x="280797" y="0"/>
                    <a:pt x="361950" y="81153"/>
                    <a:pt x="361950" y="180975"/>
                  </a:cubicBezTo>
                  <a:lnTo>
                    <a:pt x="361950" y="185738"/>
                  </a:lnTo>
                  <a:cubicBezTo>
                    <a:pt x="361950" y="215360"/>
                    <a:pt x="354616" y="244792"/>
                    <a:pt x="340709" y="270891"/>
                  </a:cubicBezTo>
                  <a:lnTo>
                    <a:pt x="217456" y="501967"/>
                  </a:lnTo>
                  <a:cubicBezTo>
                    <a:pt x="210122" y="515493"/>
                    <a:pt x="196120" y="523875"/>
                    <a:pt x="180880" y="523875"/>
                  </a:cubicBezTo>
                  <a:close/>
                  <a:moveTo>
                    <a:pt x="180880" y="19050"/>
                  </a:moveTo>
                  <a:cubicBezTo>
                    <a:pt x="91631" y="19050"/>
                    <a:pt x="18955" y="91726"/>
                    <a:pt x="18955" y="180975"/>
                  </a:cubicBezTo>
                  <a:lnTo>
                    <a:pt x="18955" y="185738"/>
                  </a:lnTo>
                  <a:cubicBezTo>
                    <a:pt x="18955" y="212217"/>
                    <a:pt x="25527" y="238601"/>
                    <a:pt x="38005" y="261938"/>
                  </a:cubicBezTo>
                  <a:lnTo>
                    <a:pt x="161258" y="493014"/>
                  </a:lnTo>
                  <a:cubicBezTo>
                    <a:pt x="165164" y="500253"/>
                    <a:pt x="172688" y="504825"/>
                    <a:pt x="180880" y="504825"/>
                  </a:cubicBezTo>
                  <a:cubicBezTo>
                    <a:pt x="189071" y="504825"/>
                    <a:pt x="196596" y="500348"/>
                    <a:pt x="200501" y="493014"/>
                  </a:cubicBezTo>
                  <a:lnTo>
                    <a:pt x="323755" y="261938"/>
                  </a:lnTo>
                  <a:cubicBezTo>
                    <a:pt x="336233" y="238601"/>
                    <a:pt x="342805" y="212217"/>
                    <a:pt x="342805" y="185738"/>
                  </a:cubicBezTo>
                  <a:lnTo>
                    <a:pt x="342805" y="180975"/>
                  </a:lnTo>
                  <a:cubicBezTo>
                    <a:pt x="342805" y="91726"/>
                    <a:pt x="270129" y="19050"/>
                    <a:pt x="180880" y="19050"/>
                  </a:cubicBezTo>
                  <a:close/>
                </a:path>
              </a:pathLst>
            </a:custGeom>
            <a:grpFill/>
            <a:ln w="9525" cap="flat">
              <a:noFill/>
              <a:prstDash val="solid"/>
              <a:miter/>
            </a:ln>
          </p:spPr>
          <p:txBody>
            <a:bodyPr rtlCol="0" anchor="ctr"/>
            <a:lstStyle/>
            <a:p>
              <a:endParaRPr lang="en-RU" sz="2069"/>
            </a:p>
          </p:txBody>
        </p:sp>
        <p:sp>
          <p:nvSpPr>
            <p:cNvPr id="31" name="Freeform 30">
              <a:extLst>
                <a:ext uri="{FF2B5EF4-FFF2-40B4-BE49-F238E27FC236}">
                  <a16:creationId xmlns:a16="http://schemas.microsoft.com/office/drawing/2014/main" id="{DD683136-4DE2-E845-ADF0-3C5BBD71D822}"/>
                </a:ext>
              </a:extLst>
            </p:cNvPr>
            <p:cNvSpPr/>
            <p:nvPr/>
          </p:nvSpPr>
          <p:spPr>
            <a:xfrm>
              <a:off x="-3637897" y="3885219"/>
              <a:ext cx="285750" cy="285750"/>
            </a:xfrm>
            <a:custGeom>
              <a:avLst/>
              <a:gdLst>
                <a:gd name="connsiteX0" fmla="*/ 142875 w 285750"/>
                <a:gd name="connsiteY0" fmla="*/ 285750 h 285750"/>
                <a:gd name="connsiteX1" fmla="*/ 0 w 285750"/>
                <a:gd name="connsiteY1" fmla="*/ 142875 h 285750"/>
                <a:gd name="connsiteX2" fmla="*/ 142875 w 285750"/>
                <a:gd name="connsiteY2" fmla="*/ 0 h 285750"/>
                <a:gd name="connsiteX3" fmla="*/ 285750 w 285750"/>
                <a:gd name="connsiteY3" fmla="*/ 142875 h 285750"/>
                <a:gd name="connsiteX4" fmla="*/ 142875 w 285750"/>
                <a:gd name="connsiteY4" fmla="*/ 285750 h 285750"/>
                <a:gd name="connsiteX5" fmla="*/ 142875 w 285750"/>
                <a:gd name="connsiteY5" fmla="*/ 19050 h 285750"/>
                <a:gd name="connsiteX6" fmla="*/ 19050 w 285750"/>
                <a:gd name="connsiteY6" fmla="*/ 142875 h 285750"/>
                <a:gd name="connsiteX7" fmla="*/ 142875 w 285750"/>
                <a:gd name="connsiteY7" fmla="*/ 266700 h 285750"/>
                <a:gd name="connsiteX8" fmla="*/ 266700 w 285750"/>
                <a:gd name="connsiteY8" fmla="*/ 142875 h 285750"/>
                <a:gd name="connsiteX9" fmla="*/ 142875 w 285750"/>
                <a:gd name="connsiteY9" fmla="*/ 190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0" h="285750">
                  <a:moveTo>
                    <a:pt x="142875" y="285750"/>
                  </a:moveTo>
                  <a:cubicBezTo>
                    <a:pt x="64103" y="285750"/>
                    <a:pt x="0" y="221647"/>
                    <a:pt x="0" y="142875"/>
                  </a:cubicBezTo>
                  <a:cubicBezTo>
                    <a:pt x="0" y="64103"/>
                    <a:pt x="64103" y="0"/>
                    <a:pt x="142875" y="0"/>
                  </a:cubicBezTo>
                  <a:cubicBezTo>
                    <a:pt x="221647" y="0"/>
                    <a:pt x="285750" y="64103"/>
                    <a:pt x="285750" y="142875"/>
                  </a:cubicBezTo>
                  <a:cubicBezTo>
                    <a:pt x="285750" y="221647"/>
                    <a:pt x="221647" y="285750"/>
                    <a:pt x="142875" y="285750"/>
                  </a:cubicBezTo>
                  <a:close/>
                  <a:moveTo>
                    <a:pt x="142875" y="19050"/>
                  </a:moveTo>
                  <a:cubicBezTo>
                    <a:pt x="74581" y="19050"/>
                    <a:pt x="19050" y="74581"/>
                    <a:pt x="19050" y="142875"/>
                  </a:cubicBezTo>
                  <a:cubicBezTo>
                    <a:pt x="19050" y="211169"/>
                    <a:pt x="74581" y="266700"/>
                    <a:pt x="142875" y="266700"/>
                  </a:cubicBezTo>
                  <a:cubicBezTo>
                    <a:pt x="211169" y="266700"/>
                    <a:pt x="266700" y="211169"/>
                    <a:pt x="266700" y="142875"/>
                  </a:cubicBezTo>
                  <a:cubicBezTo>
                    <a:pt x="266700" y="74581"/>
                    <a:pt x="211169" y="19050"/>
                    <a:pt x="142875" y="19050"/>
                  </a:cubicBezTo>
                  <a:close/>
                </a:path>
              </a:pathLst>
            </a:custGeom>
            <a:grpFill/>
            <a:ln w="9525" cap="flat">
              <a:noFill/>
              <a:prstDash val="solid"/>
              <a:miter/>
            </a:ln>
          </p:spPr>
          <p:txBody>
            <a:bodyPr rtlCol="0" anchor="ctr"/>
            <a:lstStyle/>
            <a:p>
              <a:endParaRPr lang="en-RU" sz="2069"/>
            </a:p>
          </p:txBody>
        </p:sp>
        <p:sp>
          <p:nvSpPr>
            <p:cNvPr id="32" name="Freeform 31">
              <a:extLst>
                <a:ext uri="{FF2B5EF4-FFF2-40B4-BE49-F238E27FC236}">
                  <a16:creationId xmlns:a16="http://schemas.microsoft.com/office/drawing/2014/main" id="{192D2986-FE32-2044-8AB0-21E0191503C8}"/>
                </a:ext>
              </a:extLst>
            </p:cNvPr>
            <p:cNvSpPr/>
            <p:nvPr/>
          </p:nvSpPr>
          <p:spPr>
            <a:xfrm>
              <a:off x="-3504547" y="3894744"/>
              <a:ext cx="19050" cy="266700"/>
            </a:xfrm>
            <a:custGeom>
              <a:avLst/>
              <a:gdLst>
                <a:gd name="connsiteX0" fmla="*/ 0 w 19050"/>
                <a:gd name="connsiteY0" fmla="*/ 0 h 266700"/>
                <a:gd name="connsiteX1" fmla="*/ 19050 w 19050"/>
                <a:gd name="connsiteY1" fmla="*/ 0 h 266700"/>
                <a:gd name="connsiteX2" fmla="*/ 19050 w 19050"/>
                <a:gd name="connsiteY2" fmla="*/ 266700 h 266700"/>
                <a:gd name="connsiteX3" fmla="*/ 0 w 1905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19050" h="266700">
                  <a:moveTo>
                    <a:pt x="0" y="0"/>
                  </a:moveTo>
                  <a:lnTo>
                    <a:pt x="19050" y="0"/>
                  </a:lnTo>
                  <a:lnTo>
                    <a:pt x="19050" y="266700"/>
                  </a:lnTo>
                  <a:lnTo>
                    <a:pt x="0" y="266700"/>
                  </a:lnTo>
                  <a:close/>
                </a:path>
              </a:pathLst>
            </a:custGeom>
            <a:grpFill/>
            <a:ln w="9525" cap="flat">
              <a:noFill/>
              <a:prstDash val="solid"/>
              <a:miter/>
            </a:ln>
          </p:spPr>
          <p:txBody>
            <a:bodyPr rtlCol="0" anchor="ctr"/>
            <a:lstStyle/>
            <a:p>
              <a:endParaRPr lang="en-RU" sz="2069"/>
            </a:p>
          </p:txBody>
        </p:sp>
        <p:sp>
          <p:nvSpPr>
            <p:cNvPr id="33" name="Freeform 32">
              <a:extLst>
                <a:ext uri="{FF2B5EF4-FFF2-40B4-BE49-F238E27FC236}">
                  <a16:creationId xmlns:a16="http://schemas.microsoft.com/office/drawing/2014/main" id="{6881BB7B-02B2-A243-B280-1B2E8D44E5C4}"/>
                </a:ext>
              </a:extLst>
            </p:cNvPr>
            <p:cNvSpPr/>
            <p:nvPr/>
          </p:nvSpPr>
          <p:spPr>
            <a:xfrm>
              <a:off x="-3628372" y="4018569"/>
              <a:ext cx="266700" cy="19050"/>
            </a:xfrm>
            <a:custGeom>
              <a:avLst/>
              <a:gdLst>
                <a:gd name="connsiteX0" fmla="*/ 0 w 266700"/>
                <a:gd name="connsiteY0" fmla="*/ 0 h 19050"/>
                <a:gd name="connsiteX1" fmla="*/ 266700 w 266700"/>
                <a:gd name="connsiteY1" fmla="*/ 0 h 19050"/>
                <a:gd name="connsiteX2" fmla="*/ 266700 w 266700"/>
                <a:gd name="connsiteY2" fmla="*/ 19050 h 19050"/>
                <a:gd name="connsiteX3" fmla="*/ 0 w 2667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66700" h="19050">
                  <a:moveTo>
                    <a:pt x="0" y="0"/>
                  </a:moveTo>
                  <a:lnTo>
                    <a:pt x="266700" y="0"/>
                  </a:lnTo>
                  <a:lnTo>
                    <a:pt x="266700" y="19050"/>
                  </a:lnTo>
                  <a:lnTo>
                    <a:pt x="0" y="19050"/>
                  </a:lnTo>
                  <a:close/>
                </a:path>
              </a:pathLst>
            </a:custGeom>
            <a:grpFill/>
            <a:ln w="9525" cap="flat">
              <a:noFill/>
              <a:prstDash val="solid"/>
              <a:miter/>
            </a:ln>
          </p:spPr>
          <p:txBody>
            <a:bodyPr rtlCol="0" anchor="ctr"/>
            <a:lstStyle/>
            <a:p>
              <a:endParaRPr lang="en-RU" sz="2069"/>
            </a:p>
          </p:txBody>
        </p:sp>
        <p:sp>
          <p:nvSpPr>
            <p:cNvPr id="34" name="Freeform 33">
              <a:extLst>
                <a:ext uri="{FF2B5EF4-FFF2-40B4-BE49-F238E27FC236}">
                  <a16:creationId xmlns:a16="http://schemas.microsoft.com/office/drawing/2014/main" id="{CFCD7634-5FB4-1648-B0D3-06A1F47AD33B}"/>
                </a:ext>
              </a:extLst>
            </p:cNvPr>
            <p:cNvSpPr/>
            <p:nvPr/>
          </p:nvSpPr>
          <p:spPr>
            <a:xfrm>
              <a:off x="-3500546" y="3886838"/>
              <a:ext cx="81724" cy="282320"/>
            </a:xfrm>
            <a:custGeom>
              <a:avLst/>
              <a:gdLst>
                <a:gd name="connsiteX0" fmla="*/ 11049 w 81724"/>
                <a:gd name="connsiteY0" fmla="*/ 282321 h 282320"/>
                <a:gd name="connsiteX1" fmla="*/ 0 w 81724"/>
                <a:gd name="connsiteY1" fmla="*/ 266795 h 282320"/>
                <a:gd name="connsiteX2" fmla="*/ 62675 w 81724"/>
                <a:gd name="connsiteY2" fmla="*/ 141161 h 282320"/>
                <a:gd name="connsiteX3" fmla="*/ 0 w 81724"/>
                <a:gd name="connsiteY3" fmla="*/ 15526 h 282320"/>
                <a:gd name="connsiteX4" fmla="*/ 11049 w 81724"/>
                <a:gd name="connsiteY4" fmla="*/ 0 h 282320"/>
                <a:gd name="connsiteX5" fmla="*/ 81725 w 81724"/>
                <a:gd name="connsiteY5" fmla="*/ 141065 h 282320"/>
                <a:gd name="connsiteX6" fmla="*/ 11049 w 81724"/>
                <a:gd name="connsiteY6" fmla="*/ 282321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320">
                  <a:moveTo>
                    <a:pt x="11049" y="282321"/>
                  </a:moveTo>
                  <a:lnTo>
                    <a:pt x="0" y="266795"/>
                  </a:lnTo>
                  <a:cubicBezTo>
                    <a:pt x="667" y="266319"/>
                    <a:pt x="62675" y="220694"/>
                    <a:pt x="62675" y="141161"/>
                  </a:cubicBezTo>
                  <a:cubicBezTo>
                    <a:pt x="62675" y="61246"/>
                    <a:pt x="571" y="16002"/>
                    <a:pt x="0" y="15526"/>
                  </a:cubicBezTo>
                  <a:lnTo>
                    <a:pt x="11049" y="0"/>
                  </a:lnTo>
                  <a:cubicBezTo>
                    <a:pt x="13907" y="2096"/>
                    <a:pt x="81725" y="51530"/>
                    <a:pt x="81725" y="141065"/>
                  </a:cubicBezTo>
                  <a:cubicBezTo>
                    <a:pt x="81725" y="230886"/>
                    <a:pt x="13907" y="280321"/>
                    <a:pt x="11049" y="282321"/>
                  </a:cubicBezTo>
                  <a:close/>
                </a:path>
              </a:pathLst>
            </a:custGeom>
            <a:grpFill/>
            <a:ln w="9525" cap="flat">
              <a:noFill/>
              <a:prstDash val="solid"/>
              <a:miter/>
            </a:ln>
          </p:spPr>
          <p:txBody>
            <a:bodyPr rtlCol="0" anchor="ctr"/>
            <a:lstStyle/>
            <a:p>
              <a:endParaRPr lang="en-RU" sz="2069"/>
            </a:p>
          </p:txBody>
        </p:sp>
        <p:sp>
          <p:nvSpPr>
            <p:cNvPr id="35" name="Freeform 34">
              <a:extLst>
                <a:ext uri="{FF2B5EF4-FFF2-40B4-BE49-F238E27FC236}">
                  <a16:creationId xmlns:a16="http://schemas.microsoft.com/office/drawing/2014/main" id="{3588987C-4E2C-694C-9BCA-3A461D6857C1}"/>
                </a:ext>
              </a:extLst>
            </p:cNvPr>
            <p:cNvSpPr/>
            <p:nvPr/>
          </p:nvSpPr>
          <p:spPr>
            <a:xfrm>
              <a:off x="-3608274" y="3937987"/>
              <a:ext cx="226504" cy="52006"/>
            </a:xfrm>
            <a:custGeom>
              <a:avLst/>
              <a:gdLst>
                <a:gd name="connsiteX0" fmla="*/ 113252 w 226504"/>
                <a:gd name="connsiteY0" fmla="*/ 52006 h 52006"/>
                <a:gd name="connsiteX1" fmla="*/ 0 w 226504"/>
                <a:gd name="connsiteY1" fmla="*/ 8668 h 52006"/>
                <a:gd name="connsiteX2" fmla="*/ 16954 w 226504"/>
                <a:gd name="connsiteY2" fmla="*/ 0 h 52006"/>
                <a:gd name="connsiteX3" fmla="*/ 113252 w 226504"/>
                <a:gd name="connsiteY3" fmla="*/ 32956 h 52006"/>
                <a:gd name="connsiteX4" fmla="*/ 209550 w 226504"/>
                <a:gd name="connsiteY4" fmla="*/ 0 h 52006"/>
                <a:gd name="connsiteX5" fmla="*/ 226505 w 226504"/>
                <a:gd name="connsiteY5" fmla="*/ 8668 h 52006"/>
                <a:gd name="connsiteX6" fmla="*/ 113252 w 226504"/>
                <a:gd name="connsiteY6" fmla="*/ 52006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113252" y="52006"/>
                  </a:moveTo>
                  <a:cubicBezTo>
                    <a:pt x="22670" y="52006"/>
                    <a:pt x="857" y="10382"/>
                    <a:pt x="0" y="8668"/>
                  </a:cubicBezTo>
                  <a:lnTo>
                    <a:pt x="16954" y="0"/>
                  </a:lnTo>
                  <a:cubicBezTo>
                    <a:pt x="17145" y="286"/>
                    <a:pt x="35719" y="32956"/>
                    <a:pt x="113252" y="32956"/>
                  </a:cubicBezTo>
                  <a:cubicBezTo>
                    <a:pt x="190786" y="32956"/>
                    <a:pt x="209359" y="286"/>
                    <a:pt x="209550" y="0"/>
                  </a:cubicBezTo>
                  <a:lnTo>
                    <a:pt x="226505" y="8668"/>
                  </a:lnTo>
                  <a:cubicBezTo>
                    <a:pt x="225647" y="10382"/>
                    <a:pt x="203835" y="52006"/>
                    <a:pt x="113252" y="52006"/>
                  </a:cubicBezTo>
                  <a:close/>
                </a:path>
              </a:pathLst>
            </a:custGeom>
            <a:grpFill/>
            <a:ln w="9525" cap="flat">
              <a:noFill/>
              <a:prstDash val="solid"/>
              <a:miter/>
            </a:ln>
          </p:spPr>
          <p:txBody>
            <a:bodyPr rtlCol="0" anchor="ctr"/>
            <a:lstStyle/>
            <a:p>
              <a:endParaRPr lang="en-RU" sz="2069"/>
            </a:p>
          </p:txBody>
        </p:sp>
        <p:sp>
          <p:nvSpPr>
            <p:cNvPr id="36" name="Freeform 35">
              <a:extLst>
                <a:ext uri="{FF2B5EF4-FFF2-40B4-BE49-F238E27FC236}">
                  <a16:creationId xmlns:a16="http://schemas.microsoft.com/office/drawing/2014/main" id="{8605E1CD-60FC-1640-BBC5-47CD4FFA8514}"/>
                </a:ext>
              </a:extLst>
            </p:cNvPr>
            <p:cNvSpPr/>
            <p:nvPr/>
          </p:nvSpPr>
          <p:spPr>
            <a:xfrm>
              <a:off x="-3571222" y="3887028"/>
              <a:ext cx="81724" cy="282130"/>
            </a:xfrm>
            <a:custGeom>
              <a:avLst/>
              <a:gdLst>
                <a:gd name="connsiteX0" fmla="*/ 70675 w 81724"/>
                <a:gd name="connsiteY0" fmla="*/ 282130 h 282130"/>
                <a:gd name="connsiteX1" fmla="*/ 0 w 81724"/>
                <a:gd name="connsiteY1" fmla="*/ 141065 h 282130"/>
                <a:gd name="connsiteX2" fmla="*/ 70675 w 81724"/>
                <a:gd name="connsiteY2" fmla="*/ 0 h 282130"/>
                <a:gd name="connsiteX3" fmla="*/ 81724 w 81724"/>
                <a:gd name="connsiteY3" fmla="*/ 15526 h 282130"/>
                <a:gd name="connsiteX4" fmla="*/ 19050 w 81724"/>
                <a:gd name="connsiteY4" fmla="*/ 141160 h 282130"/>
                <a:gd name="connsiteX5" fmla="*/ 81724 w 81724"/>
                <a:gd name="connsiteY5" fmla="*/ 266795 h 282130"/>
                <a:gd name="connsiteX6" fmla="*/ 70675 w 81724"/>
                <a:gd name="connsiteY6" fmla="*/ 282130 h 28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24" h="282130">
                  <a:moveTo>
                    <a:pt x="70675" y="282130"/>
                  </a:moveTo>
                  <a:cubicBezTo>
                    <a:pt x="67818" y="280035"/>
                    <a:pt x="0" y="230600"/>
                    <a:pt x="0" y="141065"/>
                  </a:cubicBezTo>
                  <a:cubicBezTo>
                    <a:pt x="0" y="51435"/>
                    <a:pt x="67818" y="2000"/>
                    <a:pt x="70675" y="0"/>
                  </a:cubicBezTo>
                  <a:lnTo>
                    <a:pt x="81724" y="15526"/>
                  </a:lnTo>
                  <a:cubicBezTo>
                    <a:pt x="81058" y="16002"/>
                    <a:pt x="19050" y="61531"/>
                    <a:pt x="19050" y="141160"/>
                  </a:cubicBezTo>
                  <a:cubicBezTo>
                    <a:pt x="19050" y="221075"/>
                    <a:pt x="81153" y="266319"/>
                    <a:pt x="81724" y="266795"/>
                  </a:cubicBezTo>
                  <a:lnTo>
                    <a:pt x="70675" y="282130"/>
                  </a:lnTo>
                  <a:close/>
                </a:path>
              </a:pathLst>
            </a:custGeom>
            <a:grpFill/>
            <a:ln w="9525" cap="flat">
              <a:noFill/>
              <a:prstDash val="solid"/>
              <a:miter/>
            </a:ln>
          </p:spPr>
          <p:txBody>
            <a:bodyPr rtlCol="0" anchor="ctr"/>
            <a:lstStyle/>
            <a:p>
              <a:endParaRPr lang="en-RU" sz="2069"/>
            </a:p>
          </p:txBody>
        </p:sp>
        <p:sp>
          <p:nvSpPr>
            <p:cNvPr id="37" name="Freeform 36">
              <a:extLst>
                <a:ext uri="{FF2B5EF4-FFF2-40B4-BE49-F238E27FC236}">
                  <a16:creationId xmlns:a16="http://schemas.microsoft.com/office/drawing/2014/main" id="{AF969987-CD8F-9C43-B231-EB3717B5DCF2}"/>
                </a:ext>
              </a:extLst>
            </p:cNvPr>
            <p:cNvSpPr/>
            <p:nvPr/>
          </p:nvSpPr>
          <p:spPr>
            <a:xfrm>
              <a:off x="-3608274" y="4066194"/>
              <a:ext cx="226504" cy="52006"/>
            </a:xfrm>
            <a:custGeom>
              <a:avLst/>
              <a:gdLst>
                <a:gd name="connsiteX0" fmla="*/ 209550 w 226504"/>
                <a:gd name="connsiteY0" fmla="*/ 52007 h 52006"/>
                <a:gd name="connsiteX1" fmla="*/ 113252 w 226504"/>
                <a:gd name="connsiteY1" fmla="*/ 19050 h 52006"/>
                <a:gd name="connsiteX2" fmla="*/ 16954 w 226504"/>
                <a:gd name="connsiteY2" fmla="*/ 52007 h 52006"/>
                <a:gd name="connsiteX3" fmla="*/ 0 w 226504"/>
                <a:gd name="connsiteY3" fmla="*/ 43339 h 52006"/>
                <a:gd name="connsiteX4" fmla="*/ 113252 w 226504"/>
                <a:gd name="connsiteY4" fmla="*/ 0 h 52006"/>
                <a:gd name="connsiteX5" fmla="*/ 226505 w 226504"/>
                <a:gd name="connsiteY5" fmla="*/ 43339 h 52006"/>
                <a:gd name="connsiteX6" fmla="*/ 209550 w 226504"/>
                <a:gd name="connsiteY6" fmla="*/ 52007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04" h="52006">
                  <a:moveTo>
                    <a:pt x="209550" y="52007"/>
                  </a:moveTo>
                  <a:cubicBezTo>
                    <a:pt x="209359" y="51721"/>
                    <a:pt x="190786" y="19050"/>
                    <a:pt x="113252" y="19050"/>
                  </a:cubicBezTo>
                  <a:cubicBezTo>
                    <a:pt x="35719" y="19050"/>
                    <a:pt x="17145" y="51721"/>
                    <a:pt x="16954" y="52007"/>
                  </a:cubicBezTo>
                  <a:lnTo>
                    <a:pt x="0" y="43339"/>
                  </a:lnTo>
                  <a:cubicBezTo>
                    <a:pt x="857" y="41529"/>
                    <a:pt x="22765" y="0"/>
                    <a:pt x="113252" y="0"/>
                  </a:cubicBezTo>
                  <a:cubicBezTo>
                    <a:pt x="203835" y="0"/>
                    <a:pt x="225647" y="41624"/>
                    <a:pt x="226505" y="43339"/>
                  </a:cubicBezTo>
                  <a:lnTo>
                    <a:pt x="209550" y="52007"/>
                  </a:lnTo>
                  <a:close/>
                </a:path>
              </a:pathLst>
            </a:custGeom>
            <a:grpFill/>
            <a:ln w="9525" cap="flat">
              <a:noFill/>
              <a:prstDash val="solid"/>
              <a:miter/>
            </a:ln>
          </p:spPr>
          <p:txBody>
            <a:bodyPr rtlCol="0" anchor="ctr"/>
            <a:lstStyle/>
            <a:p>
              <a:endParaRPr lang="en-RU" sz="2069"/>
            </a:p>
          </p:txBody>
        </p:sp>
        <p:sp>
          <p:nvSpPr>
            <p:cNvPr id="38" name="Freeform 37">
              <a:extLst>
                <a:ext uri="{FF2B5EF4-FFF2-40B4-BE49-F238E27FC236}">
                  <a16:creationId xmlns:a16="http://schemas.microsoft.com/office/drawing/2014/main" id="{35E755BB-F47A-CE4E-8A3E-7BF2A9C4E8B6}"/>
                </a:ext>
              </a:extLst>
            </p:cNvPr>
            <p:cNvSpPr/>
            <p:nvPr/>
          </p:nvSpPr>
          <p:spPr>
            <a:xfrm>
              <a:off x="-3790297" y="4288317"/>
              <a:ext cx="590550" cy="149351"/>
            </a:xfrm>
            <a:custGeom>
              <a:avLst/>
              <a:gdLst>
                <a:gd name="connsiteX0" fmla="*/ 295275 w 590550"/>
                <a:gd name="connsiteY0" fmla="*/ 149352 h 149351"/>
                <a:gd name="connsiteX1" fmla="*/ 0 w 590550"/>
                <a:gd name="connsiteY1" fmla="*/ 73152 h 149351"/>
                <a:gd name="connsiteX2" fmla="*/ 209169 w 590550"/>
                <a:gd name="connsiteY2" fmla="*/ 0 h 149351"/>
                <a:gd name="connsiteX3" fmla="*/ 210598 w 590550"/>
                <a:gd name="connsiteY3" fmla="*/ 18955 h 149351"/>
                <a:gd name="connsiteX4" fmla="*/ 19050 w 590550"/>
                <a:gd name="connsiteY4" fmla="*/ 73152 h 149351"/>
                <a:gd name="connsiteX5" fmla="*/ 295275 w 590550"/>
                <a:gd name="connsiteY5" fmla="*/ 130302 h 149351"/>
                <a:gd name="connsiteX6" fmla="*/ 571500 w 590550"/>
                <a:gd name="connsiteY6" fmla="*/ 73152 h 149351"/>
                <a:gd name="connsiteX7" fmla="*/ 379952 w 590550"/>
                <a:gd name="connsiteY7" fmla="*/ 19050 h 149351"/>
                <a:gd name="connsiteX8" fmla="*/ 381381 w 590550"/>
                <a:gd name="connsiteY8" fmla="*/ 95 h 149351"/>
                <a:gd name="connsiteX9" fmla="*/ 590550 w 590550"/>
                <a:gd name="connsiteY9" fmla="*/ 73247 h 149351"/>
                <a:gd name="connsiteX10" fmla="*/ 295275 w 590550"/>
                <a:gd name="connsiteY10" fmla="*/ 149352 h 14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550" h="149351">
                  <a:moveTo>
                    <a:pt x="295275" y="149352"/>
                  </a:moveTo>
                  <a:cubicBezTo>
                    <a:pt x="148495" y="149352"/>
                    <a:pt x="0" y="123158"/>
                    <a:pt x="0" y="73152"/>
                  </a:cubicBezTo>
                  <a:cubicBezTo>
                    <a:pt x="0" y="18097"/>
                    <a:pt x="174212" y="2572"/>
                    <a:pt x="209169" y="0"/>
                  </a:cubicBezTo>
                  <a:lnTo>
                    <a:pt x="210598" y="18955"/>
                  </a:lnTo>
                  <a:cubicBezTo>
                    <a:pt x="78486" y="28670"/>
                    <a:pt x="19050" y="56483"/>
                    <a:pt x="19050" y="73152"/>
                  </a:cubicBezTo>
                  <a:cubicBezTo>
                    <a:pt x="19050" y="97060"/>
                    <a:pt x="124111" y="130302"/>
                    <a:pt x="295275" y="130302"/>
                  </a:cubicBezTo>
                  <a:cubicBezTo>
                    <a:pt x="466439" y="130302"/>
                    <a:pt x="571500" y="97060"/>
                    <a:pt x="571500" y="73152"/>
                  </a:cubicBezTo>
                  <a:cubicBezTo>
                    <a:pt x="571500" y="56483"/>
                    <a:pt x="512064" y="28670"/>
                    <a:pt x="379952" y="19050"/>
                  </a:cubicBezTo>
                  <a:lnTo>
                    <a:pt x="381381" y="95"/>
                  </a:lnTo>
                  <a:cubicBezTo>
                    <a:pt x="416338" y="2667"/>
                    <a:pt x="590550" y="18193"/>
                    <a:pt x="590550" y="73247"/>
                  </a:cubicBezTo>
                  <a:cubicBezTo>
                    <a:pt x="590550" y="123158"/>
                    <a:pt x="442055" y="149352"/>
                    <a:pt x="295275" y="149352"/>
                  </a:cubicBezTo>
                  <a:close/>
                </a:path>
              </a:pathLst>
            </a:custGeom>
            <a:grpFill/>
            <a:ln w="9525" cap="flat">
              <a:noFill/>
              <a:prstDash val="solid"/>
              <a:miter/>
            </a:ln>
          </p:spPr>
          <p:txBody>
            <a:bodyPr rtlCol="0" anchor="ctr"/>
            <a:lstStyle/>
            <a:p>
              <a:endParaRPr lang="en-RU" sz="2069"/>
            </a:p>
          </p:txBody>
        </p:sp>
        <p:sp>
          <p:nvSpPr>
            <p:cNvPr id="39" name="Freeform 38">
              <a:extLst>
                <a:ext uri="{FF2B5EF4-FFF2-40B4-BE49-F238E27FC236}">
                  <a16:creationId xmlns:a16="http://schemas.microsoft.com/office/drawing/2014/main" id="{EADD8E1E-F58C-6B43-B09B-B26062F56B8B}"/>
                </a:ext>
              </a:extLst>
            </p:cNvPr>
            <p:cNvSpPr/>
            <p:nvPr/>
          </p:nvSpPr>
          <p:spPr>
            <a:xfrm>
              <a:off x="-33330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0" name="Freeform 39">
              <a:extLst>
                <a:ext uri="{FF2B5EF4-FFF2-40B4-BE49-F238E27FC236}">
                  <a16:creationId xmlns:a16="http://schemas.microsoft.com/office/drawing/2014/main" id="{7A01238A-C9FA-B444-8533-55BEDB7CFD0D}"/>
                </a:ext>
              </a:extLst>
            </p:cNvPr>
            <p:cNvSpPr/>
            <p:nvPr/>
          </p:nvSpPr>
          <p:spPr>
            <a:xfrm>
              <a:off x="-33330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1" name="Freeform 40">
              <a:extLst>
                <a:ext uri="{FF2B5EF4-FFF2-40B4-BE49-F238E27FC236}">
                  <a16:creationId xmlns:a16="http://schemas.microsoft.com/office/drawing/2014/main" id="{38F57595-3B2F-9C42-A7CF-C138CA8455EF}"/>
                </a:ext>
              </a:extLst>
            </p:cNvPr>
            <p:cNvSpPr/>
            <p:nvPr/>
          </p:nvSpPr>
          <p:spPr>
            <a:xfrm>
              <a:off x="-33330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2" name="Freeform 41">
              <a:extLst>
                <a:ext uri="{FF2B5EF4-FFF2-40B4-BE49-F238E27FC236}">
                  <a16:creationId xmlns:a16="http://schemas.microsoft.com/office/drawing/2014/main" id="{FF6AF38E-E561-DF4C-B761-F34844C3490A}"/>
                </a:ext>
              </a:extLst>
            </p:cNvPr>
            <p:cNvSpPr/>
            <p:nvPr/>
          </p:nvSpPr>
          <p:spPr>
            <a:xfrm>
              <a:off x="-3675997" y="42566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3" name="Freeform 42">
              <a:extLst>
                <a:ext uri="{FF2B5EF4-FFF2-40B4-BE49-F238E27FC236}">
                  <a16:creationId xmlns:a16="http://schemas.microsoft.com/office/drawing/2014/main" id="{52FD4CE6-B06A-224F-86F7-68222A78D368}"/>
                </a:ext>
              </a:extLst>
            </p:cNvPr>
            <p:cNvSpPr/>
            <p:nvPr/>
          </p:nvSpPr>
          <p:spPr>
            <a:xfrm>
              <a:off x="-3675997" y="42185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sp>
          <p:nvSpPr>
            <p:cNvPr id="44" name="Freeform 43">
              <a:extLst>
                <a:ext uri="{FF2B5EF4-FFF2-40B4-BE49-F238E27FC236}">
                  <a16:creationId xmlns:a16="http://schemas.microsoft.com/office/drawing/2014/main" id="{F02CF2D7-1182-F546-9DCC-7C40B361FBED}"/>
                </a:ext>
              </a:extLst>
            </p:cNvPr>
            <p:cNvSpPr/>
            <p:nvPr/>
          </p:nvSpPr>
          <p:spPr>
            <a:xfrm>
              <a:off x="-3675997" y="4180494"/>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endParaRPr lang="en-RU" sz="2069"/>
            </a:p>
          </p:txBody>
        </p:sp>
      </p:gr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95485" y="2167544"/>
            <a:ext cx="5434993" cy="3889855"/>
          </a:xfrm>
        </p:spPr>
        <p:txBody>
          <a:bodyPr/>
          <a:lstStyle/>
          <a:p>
            <a:r>
              <a:rPr lang="en-US" sz="2000" dirty="0"/>
              <a:t>"La </a:t>
            </a:r>
            <a:r>
              <a:rPr lang="en-US" sz="2000" b="1" dirty="0"/>
              <a:t>salute mentale è importante per il nostro benessere quanto la salute fisica</a:t>
            </a:r>
            <a:r>
              <a:rPr lang="en-US" sz="2000" dirty="0"/>
              <a:t>", ha dichiarato Ursula von der </a:t>
            </a:r>
            <a:r>
              <a:rPr lang="en-US" sz="2000" dirty="0" err="1"/>
              <a:t>Leyen</a:t>
            </a:r>
            <a:r>
              <a:rPr lang="en-US" sz="2000" dirty="0"/>
              <a:t>, Presidente della Commissione europea, durante la Conferenza sul futuro dell'Europa 2023. </a:t>
            </a:r>
          </a:p>
          <a:p>
            <a:endParaRPr lang="en-US" sz="2000" dirty="0"/>
          </a:p>
          <a:p>
            <a:r>
              <a:rPr lang="en-US" sz="2000" b="1" dirty="0"/>
              <a:t>La salute mentale è essenziale per la qualità della vita lavorativa digitale. </a:t>
            </a:r>
          </a:p>
          <a:p>
            <a:endParaRPr lang="en-US" sz="2000" b="1" dirty="0"/>
          </a:p>
          <a:p>
            <a:r>
              <a:rPr lang="en-US" sz="2000" dirty="0"/>
              <a:t>Quando un individuo si trova in uno stato di buona salute mentale, ha una visione positiva e può svolgere i compiti e le responsabilità quotidiane e mantenere le relazioni di lavoro (Dr. Dempster, 2022). </a:t>
            </a:r>
          </a:p>
          <a:p>
            <a:endParaRPr lang="en-US" dirty="0"/>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a:t>Il futuro del lavoro: L'ascesa del lavoro digitale </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US" sz="2200" dirty="0"/>
              <a:t>Secondo il World Economic Forum (2023), l'adozione della tecnologia e la </a:t>
            </a:r>
            <a:r>
              <a:rPr lang="en-US" sz="2200" dirty="0" err="1"/>
              <a:t>digitalizzazione </a:t>
            </a:r>
            <a:r>
              <a:rPr lang="en-US" sz="2200" dirty="0"/>
              <a:t>saranno un motore fondamentale per la trasformazione delle imprese in futuro.  Questo porterà a un continuo aumento dei posti di lavoro in telelavoro e a un rapido utilizzo delle tecnologie digitali sul posto di lavoro, con un impatto sulla salute mentale dei dipendenti. </a:t>
            </a:r>
          </a:p>
          <a:p>
            <a:r>
              <a:rPr lang="en-US" sz="2200" dirty="0"/>
              <a:t> </a:t>
            </a:r>
          </a:p>
          <a:p>
            <a:r>
              <a:rPr lang="en-US" sz="2200" dirty="0"/>
              <a:t>Le prestazioni umane e lavorative e la salute mentale vanno di pari passo. Dare priorità alla salute mentale dei dipendenti è fondamentale in ogni </a:t>
            </a:r>
            <a:r>
              <a:rPr lang="en-US" sz="2200" dirty="0" err="1"/>
              <a:t>organizzazione</a:t>
            </a:r>
            <a:r>
              <a:rPr lang="en-US" sz="2200" dirty="0"/>
              <a:t>, scuola, azienda e istituzione. </a:t>
            </a:r>
          </a:p>
          <a:p>
            <a:pPr marL="0"/>
            <a:endParaRPr lang="en-US" sz="18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697080"/>
            <a:ext cx="10483431" cy="804265"/>
          </a:xfrm>
        </p:spPr>
        <p:txBody>
          <a:bodyPr/>
          <a:lstStyle/>
          <a:p>
            <a:r>
              <a:rPr lang="en-US" dirty="0"/>
              <a:t>Vantaggi della salute mentale G.O.O.D. e suo impatto sui dipendenti</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2040982"/>
            <a:ext cx="10259197" cy="4439577"/>
          </a:xfrm>
        </p:spPr>
        <p:txBody>
          <a:bodyPr/>
          <a:lstStyle/>
          <a:p>
            <a:r>
              <a:rPr lang="en-US" dirty="0"/>
              <a:t>I vantaggi di un buono stato di salute mentale per i dipendenti sono molteplici:</a:t>
            </a:r>
          </a:p>
          <a:p>
            <a:endParaRPr lang="en-US" dirty="0"/>
          </a:p>
          <a:p>
            <a:r>
              <a:rPr lang="en-US" sz="2800" b="1" dirty="0"/>
              <a:t>G </a:t>
            </a:r>
            <a:r>
              <a:rPr lang="en-US" dirty="0"/>
              <a:t>- </a:t>
            </a:r>
            <a:r>
              <a:rPr lang="en-US" b="1" dirty="0" err="1"/>
              <a:t>è </a:t>
            </a:r>
            <a:r>
              <a:rPr lang="en-US" dirty="0"/>
              <a:t>più concentrato e motivato a lavorare, aumentando così i livelli di produttività dei dipendenti </a:t>
            </a:r>
          </a:p>
          <a:p>
            <a:r>
              <a:rPr lang="en-US" sz="2800" b="1" dirty="0"/>
              <a:t>0 </a:t>
            </a:r>
            <a:r>
              <a:rPr lang="en-US" dirty="0"/>
              <a:t>- </a:t>
            </a:r>
            <a:r>
              <a:rPr lang="en-US" b="1" dirty="0" err="1"/>
              <a:t>mantenere </a:t>
            </a:r>
            <a:r>
              <a:rPr lang="en-US" dirty="0"/>
              <a:t>una mentalità positiva per affrontare lo stress quotidiano legato al lavoro in un panorama digitale in rapido cambiamento</a:t>
            </a:r>
            <a:endParaRPr lang="en-US" b="1" dirty="0"/>
          </a:p>
          <a:p>
            <a:r>
              <a:rPr lang="en-US" sz="2800" b="1" dirty="0"/>
              <a:t>0 </a:t>
            </a:r>
            <a:r>
              <a:rPr lang="en-US" dirty="0"/>
              <a:t>- </a:t>
            </a:r>
            <a:r>
              <a:rPr lang="en-US" b="1" dirty="0"/>
              <a:t>penna </a:t>
            </a:r>
            <a:r>
              <a:rPr lang="en-US" dirty="0"/>
              <a:t>per collaborare e impegnarsi con i colleghi online e offline che può contribuire a costruire un team più forte e la comunicazione sul posto di lavoro </a:t>
            </a:r>
          </a:p>
          <a:p>
            <a:r>
              <a:rPr lang="en-US" b="1" dirty="0" err="1"/>
              <a:t>Sviluppare </a:t>
            </a:r>
            <a:r>
              <a:rPr lang="en-US" dirty="0"/>
              <a:t>un senso generale di equilibrio e benessere che porta ad aumentare la capacità cognitiva di apprendimento e a migliorare il processo decisionale sul posto di lavoro. </a:t>
            </a:r>
            <a:endParaRPr lang="en-US" b="1" dirty="0"/>
          </a:p>
        </p:txBody>
      </p:sp>
    </p:spTree>
    <p:extLst>
      <p:ext uri="{BB962C8B-B14F-4D97-AF65-F5344CB8AC3E}">
        <p14:creationId xmlns:p14="http://schemas.microsoft.com/office/powerpoint/2010/main" val="3578671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246314"/>
            <a:ext cx="6962612" cy="842867"/>
          </a:xfrm>
        </p:spPr>
        <p:txBody>
          <a:bodyPr/>
          <a:lstStyle/>
          <a:p>
            <a:r>
              <a:rPr lang="en-US" sz="3200" dirty="0"/>
              <a:t>Perché il benessere digitale è importante?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199711"/>
            <a:ext cx="5964317" cy="4693261"/>
          </a:xfrm>
        </p:spPr>
        <p:txBody>
          <a:bodyPr/>
          <a:lstStyle/>
          <a:p>
            <a:r>
              <a:rPr lang="en-US" sz="1800" b="1" dirty="0"/>
              <a:t>L'aumento dell'uso della tecnologia </a:t>
            </a:r>
            <a:r>
              <a:rPr lang="en-US" sz="1800" dirty="0"/>
              <a:t>può essere direttamente collegato a problemi di salute mentale e a disturbi del comportamento umano. L'uso eccessivo della tecnologia sul posto di lavoro può portare al burnout. I datori di lavoro possono adottare strumenti e pratiche che moderino l'uso della tecnologia per promuovere una vita e un lavoro più sani.</a:t>
            </a:r>
          </a:p>
          <a:p>
            <a:pPr marL="0"/>
            <a:endParaRPr lang="en-US" sz="1800" dirty="0"/>
          </a:p>
          <a:p>
            <a:r>
              <a:rPr lang="en-US" sz="1800" b="1" dirty="0"/>
              <a:t>Il benessere digitale è fondamentale per le aziende</a:t>
            </a:r>
            <a:r>
              <a:rPr lang="en-US" sz="1800" dirty="0"/>
              <a:t>, poiché influisce sulle prestazioni, sulla salute e sulla soddisfazione dei dipendenti. </a:t>
            </a:r>
            <a:r>
              <a:rPr lang="en-US" sz="1800" dirty="0" err="1"/>
              <a:t>Dare priorità al </a:t>
            </a:r>
            <a:r>
              <a:rPr lang="en-US" sz="1800" dirty="0"/>
              <a:t>benessere digitale aiuta a mantenere la produttività, riduce il rischio di burnout e favorisce una cultura del lavoro positiva. Le aziende che sostengono il benessere digitale attraggono e trattengono i talenti, promuovono l'innovazione e assicurano un sano equilibrio tra lavoro e vita privata. Implementando strategie che incoraggiano un uso equilibrato del digitale e offrono pause, le </a:t>
            </a:r>
            <a:r>
              <a:rPr lang="en-US" sz="1800" dirty="0" err="1"/>
              <a:t>organizzazioni </a:t>
            </a:r>
            <a:r>
              <a:rPr lang="en-US" sz="1800" dirty="0"/>
              <a:t>possono creare una forza lavoro più impegnata, produttiva e resiliente.</a:t>
            </a:r>
          </a:p>
          <a:p>
            <a:endParaRPr lang="en-US" sz="1800" dirty="0"/>
          </a:p>
          <a:p>
            <a:endParaRPr lang="en-US" sz="1800" b="1" dirty="0"/>
          </a:p>
          <a:p>
            <a:endParaRPr lang="en-US" sz="18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E59DFB3-3099-47AA-AA6A-0EF967462C2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11000</TotalTime>
  <Words>4839</Words>
  <Application>Microsoft Office PowerPoint</Application>
  <PresentationFormat>Widescreen</PresentationFormat>
  <Paragraphs>334</Paragraphs>
  <Slides>51</Slides>
  <Notes>21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docId:7F7210F8F1C632851C9F278639C1DABC</cp:keywords>
  <cp:lastModifiedBy>richard wynne</cp:lastModifiedBy>
  <cp:revision>452</cp:revision>
  <dcterms:created xsi:type="dcterms:W3CDTF">2021-06-15T11:45:52Z</dcterms:created>
  <dcterms:modified xsi:type="dcterms:W3CDTF">2024-03-26T13:20:02Z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