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handoutMasterIdLst>
    <p:handoutMasterId r:id="rId60"/>
  </p:handoutMasterIdLst>
  <p:sldIdLst>
    <p:sldId id="680" r:id="rId5"/>
    <p:sldId id="681" r:id="rId6"/>
    <p:sldId id="668" r:id="rId7"/>
    <p:sldId id="682" r:id="rId8"/>
    <p:sldId id="689" r:id="rId9"/>
    <p:sldId id="707" r:id="rId10"/>
    <p:sldId id="710" r:id="rId11"/>
    <p:sldId id="4325" r:id="rId12"/>
    <p:sldId id="4326" r:id="rId13"/>
    <p:sldId id="687" r:id="rId14"/>
    <p:sldId id="696" r:id="rId15"/>
    <p:sldId id="711" r:id="rId16"/>
    <p:sldId id="712" r:id="rId17"/>
    <p:sldId id="714" r:id="rId18"/>
    <p:sldId id="715" r:id="rId19"/>
    <p:sldId id="4337" r:id="rId20"/>
    <p:sldId id="688" r:id="rId21"/>
    <p:sldId id="716" r:id="rId22"/>
    <p:sldId id="717" r:id="rId23"/>
    <p:sldId id="4350" r:id="rId24"/>
    <p:sldId id="4351" r:id="rId25"/>
    <p:sldId id="4333" r:id="rId26"/>
    <p:sldId id="690" r:id="rId27"/>
    <p:sldId id="4360" r:id="rId28"/>
    <p:sldId id="718" r:id="rId29"/>
    <p:sldId id="4359" r:id="rId30"/>
    <p:sldId id="720" r:id="rId31"/>
    <p:sldId id="4311" r:id="rId32"/>
    <p:sldId id="722" r:id="rId33"/>
    <p:sldId id="4329" r:id="rId34"/>
    <p:sldId id="4364" r:id="rId35"/>
    <p:sldId id="4310" r:id="rId36"/>
    <p:sldId id="4353" r:id="rId37"/>
    <p:sldId id="4332" r:id="rId38"/>
    <p:sldId id="4345" r:id="rId39"/>
    <p:sldId id="4319" r:id="rId40"/>
    <p:sldId id="4320" r:id="rId41"/>
    <p:sldId id="4321" r:id="rId42"/>
    <p:sldId id="4358" r:id="rId43"/>
    <p:sldId id="4356" r:id="rId44"/>
    <p:sldId id="4354" r:id="rId45"/>
    <p:sldId id="4330" r:id="rId46"/>
    <p:sldId id="692" r:id="rId47"/>
    <p:sldId id="4314" r:id="rId48"/>
    <p:sldId id="686" r:id="rId49"/>
    <p:sldId id="701" r:id="rId50"/>
    <p:sldId id="702" r:id="rId51"/>
    <p:sldId id="4334" r:id="rId52"/>
    <p:sldId id="4363" r:id="rId53"/>
    <p:sldId id="4344" r:id="rId54"/>
    <p:sldId id="4340" r:id="rId55"/>
    <p:sldId id="4341" r:id="rId56"/>
    <p:sldId id="4342" r:id="rId57"/>
    <p:sldId id="4343" r:id="rId5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D24"/>
    <a:srgbClr val="B79974"/>
    <a:srgbClr val="7654A2"/>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93447" autoAdjust="0"/>
  </p:normalViewPr>
  <p:slideViewPr>
    <p:cSldViewPr snapToGrid="0" snapToObjects="1">
      <p:cViewPr varScale="1">
        <p:scale>
          <a:sx n="100" d="100"/>
          <a:sy n="100" d="100"/>
        </p:scale>
        <p:origin x="72" y="7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3/26/2024</a:t>
            </a:fld>
            <a:endParaRPr lang="en-US"/>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Modifica degli stili del testo Master</a:t>
            </a:r>
          </a:p>
          <a:p>
            <a:pPr lvl="1"/>
            <a:r>
              <a:rPr lang="en-US"/>
              <a:t>Secondo livello</a:t>
            </a:r>
          </a:p>
          <a:p>
            <a:pPr lvl="2"/>
            <a:r>
              <a:rPr lang="en-US"/>
              <a:t>Terzo livello</a:t>
            </a:r>
          </a:p>
          <a:p>
            <a:pPr lvl="3"/>
            <a:r>
              <a:rPr lang="en-US"/>
              <a:t>Quarto livello</a:t>
            </a:r>
          </a:p>
          <a:p>
            <a:pPr lvl="4"/>
            <a:r>
              <a:rPr lang="en-US"/>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479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35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Picture Placeholder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3" name="Picture 2" descr="Blue text on a white background&#10;&#10;Description automatically generated">
            <a:extLst>
              <a:ext uri="{FF2B5EF4-FFF2-40B4-BE49-F238E27FC236}">
                <a16:creationId xmlns:a16="http://schemas.microsoft.com/office/drawing/2014/main" id="{179F273E-4ACD-3893-30ED-5767FD009577}"/>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E5FAFBE3-D54B-DB3C-1A0B-5B410E3620F6}"/>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53" name="Picture Placeholder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50A73C13-F497-E1C2-BBCD-BAD95BC20814}"/>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C1042CE8-2248-7605-AC4E-62C22DE1C545}"/>
              </a:ext>
            </a:extLst>
          </p:cNvPr>
          <p:cNvPicPr>
            <a:picLocks noChangeAspect="1"/>
          </p:cNvPicPr>
          <p:nvPr userDrawn="1"/>
        </p:nvPicPr>
        <p:blipFill>
          <a:blip r:embed="rId2"/>
          <a:stretch>
            <a:fillRect/>
          </a:stretch>
        </p:blipFill>
        <p:spPr>
          <a:xfrm>
            <a:off x="8966120"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B9945EFE-3D94-0747-C535-91DA93022A0B}"/>
              </a:ext>
            </a:extLst>
          </p:cNvPr>
          <p:cNvPicPr>
            <a:picLocks noChangeAspect="1"/>
          </p:cNvPicPr>
          <p:nvPr userDrawn="1"/>
        </p:nvPicPr>
        <p:blipFill>
          <a:blip r:embed="rId2"/>
          <a:stretch>
            <a:fillRect/>
          </a:stretch>
        </p:blipFill>
        <p:spPr>
          <a:xfrm>
            <a:off x="9135085" y="5714048"/>
            <a:ext cx="2505116" cy="525561"/>
          </a:xfrm>
          <a:prstGeom prst="rect">
            <a:avLst/>
          </a:prstGeom>
        </p:spPr>
      </p:pic>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a:latin typeface="Calibri" panose="020F0502020204030204" pitchFamily="34" charset="0"/>
                <a:cs typeface="Calibri" panose="020F0502020204030204" pitchFamily="34" charset="0"/>
              </a:rPr>
              <a:t>Benessere digitale sul posto di lavoro</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igiworkwell.eu/digi-workwell-business-case/" TargetMode="External"/><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link.springer.com/book/10.1007/978-3-658-33489-5" TargetMode="External"/><Relationship Id="rId2" Type="http://schemas.openxmlformats.org/officeDocument/2006/relationships/hyperlink" Target="https://doi.org/10.1177/15480518221123132" TargetMode="External"/><Relationship Id="rId1" Type="http://schemas.openxmlformats.org/officeDocument/2006/relationships/slideLayout" Target="../slideLayouts/slideLayout19.xml"/><Relationship Id="rId4" Type="http://schemas.openxmlformats.org/officeDocument/2006/relationships/hyperlink" Target="https://hbr.org/2004/01/understanding-leadership"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Emotional_intelligence" TargetMode="External"/><Relationship Id="rId2" Type="http://schemas.openxmlformats.org/officeDocument/2006/relationships/hyperlink" Target="https://www.amazon.co.uk/Time-Think-Listening-Ignite-Human/dp/0706377451" TargetMode="External"/><Relationship Id="rId1" Type="http://schemas.openxmlformats.org/officeDocument/2006/relationships/slideLayout" Target="../slideLayouts/slideLayout19.xml"/><Relationship Id="rId6" Type="http://schemas.openxmlformats.org/officeDocument/2006/relationships/hyperlink" Target="https://www.robertsoncooper.com/blog/what-is-presenteeism/" TargetMode="External"/><Relationship Id="rId5" Type="http://schemas.openxmlformats.org/officeDocument/2006/relationships/hyperlink" Target="https://usa.kaspersky.com/resource-center/preemptive-safety/top-10-internet-safety-rules-and-what-not-to-do-online" TargetMode="External"/><Relationship Id="rId4" Type="http://schemas.openxmlformats.org/officeDocument/2006/relationships/hyperlink" Target="https://blog.zoom.us/video-meeting-etiquette-tip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sz="4000" dirty="0"/>
              <a:t>Guidare una forza lavoro digitale</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Modulo 5</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b="1" dirty="0"/>
              <a:t>www.digiworkwell.eu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dirty="0"/>
              <a:t>Modellare il comportamento e definire le aspettative</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Modellare il comportamento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13624" y="1485868"/>
            <a:ext cx="5353769" cy="4820803"/>
          </a:xfrm>
        </p:spPr>
        <p:txBody>
          <a:bodyPr/>
          <a:lstStyle/>
          <a:p>
            <a:r>
              <a:rPr lang="en-US" sz="2000" dirty="0"/>
              <a:t>La cultura del luogo di lavoro può essere definita più semplicemente come "il modo in cui facciamo le cose qui" ed è una miscela complessa di comportamenti delle persone in un'organizzazione e di credenze e atteggiamenti - comprese le norme organizzative e sociali - che guidano il comportamento.  </a:t>
            </a:r>
          </a:p>
          <a:p>
            <a:endParaRPr lang="en-US" sz="2000" dirty="0"/>
          </a:p>
          <a:p>
            <a:r>
              <a:rPr lang="en-US" sz="2000" dirty="0"/>
              <a:t>Ne consegue che anche i leader delle organizzazioni non possono creare una cultura da soli, per quanto lo vogliano, ma hanno un'influenza maggiore rispetto a molti altri.  </a:t>
            </a:r>
          </a:p>
          <a:p>
            <a:endParaRPr lang="en-US" sz="2000" dirty="0"/>
          </a:p>
          <a:p>
            <a:r>
              <a:rPr lang="en-US" sz="2000" dirty="0"/>
              <a:t>Una di queste leve è rappresentata dallo sviluppo di politiche, di cui ci occuperemo più avanti in questo modulo.  </a:t>
            </a:r>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a:t>Modellare il comportamento</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en-US" sz="2000" dirty="0"/>
              <a:t>L'altro è rappresentato dai comportamenti che essi modellano.  In questo modo si stabiliscono gli standard in base ai quali gli altri agiranno.</a:t>
            </a:r>
          </a:p>
          <a:p>
            <a:endParaRPr lang="en-US" sz="2000" dirty="0"/>
          </a:p>
          <a:p>
            <a:r>
              <a:rPr lang="en-US" sz="2000" dirty="0"/>
              <a:t>I dipendenti guardano ai loro leader e manager come a degli esemplari del comportamento che essi stessi dovrebbero tenere.</a:t>
            </a:r>
          </a:p>
          <a:p>
            <a:endParaRPr lang="en-US" sz="2000" dirty="0"/>
          </a:p>
          <a:p>
            <a:r>
              <a:rPr lang="en-US" sz="2400" b="1" dirty="0">
                <a:solidFill>
                  <a:srgbClr val="7030A0"/>
                </a:solidFill>
              </a:rPr>
              <a:t>Esercizio rapido: </a:t>
            </a:r>
          </a:p>
          <a:p>
            <a:endParaRPr lang="en-US" sz="2000" dirty="0"/>
          </a:p>
          <a:p>
            <a:r>
              <a:rPr lang="en-US" sz="2000" dirty="0"/>
              <a:t>Prima di passare alla prossima diapositiva, pensate ai comportamenti che modellate per il vostro team attraverso il vostro comportamento.   Quali sono i comportamenti positivi che potete modellare in termini di utilizzo della tecnologia digitale?</a:t>
            </a:r>
          </a:p>
          <a:p>
            <a:endParaRPr lang="en-US" sz="2000"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a:t>Definizione delle aspettative e del ritmo di lavoro</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073356"/>
          </a:xfrm>
        </p:spPr>
        <p:txBody>
          <a:bodyPr/>
          <a:lstStyle/>
          <a:p>
            <a:r>
              <a:rPr lang="en-IE" sz="2000" dirty="0"/>
              <a:t>Quanti ne ha ricevuti?  </a:t>
            </a:r>
          </a:p>
          <a:p>
            <a:endParaRPr lang="en-IE" sz="2000" dirty="0"/>
          </a:p>
          <a:p>
            <a:pPr marL="285750" indent="-285750">
              <a:buFont typeface="Arial" panose="020B0604020202020204" pitchFamily="34" charset="0"/>
              <a:buChar char="•"/>
            </a:pPr>
            <a:r>
              <a:rPr lang="en-IE" sz="2000" dirty="0"/>
              <a:t>Fate pause regolari dallo schermo.</a:t>
            </a:r>
          </a:p>
          <a:p>
            <a:pPr marL="285750" indent="-285750">
              <a:buFont typeface="Arial" panose="020B0604020202020204" pitchFamily="34" charset="0"/>
              <a:buChar char="•"/>
            </a:pPr>
            <a:r>
              <a:rPr lang="en-IE" sz="2000" dirty="0"/>
              <a:t>Inserite un po' di attività fisica, come il movimento o lo stretching, nella vostra giornata lavorativa.</a:t>
            </a:r>
          </a:p>
          <a:p>
            <a:pPr marL="285750" indent="-285750">
              <a:buFont typeface="Arial" panose="020B0604020202020204" pitchFamily="34" charset="0"/>
              <a:buChar char="•"/>
            </a:pPr>
            <a:r>
              <a:rPr lang="en-IE" sz="2000" dirty="0"/>
              <a:t>Disconnettersi alla fine della giornata lavorativa.</a:t>
            </a:r>
          </a:p>
          <a:p>
            <a:pPr marL="285750" indent="-285750">
              <a:buFont typeface="Arial" panose="020B0604020202020204" pitchFamily="34" charset="0"/>
              <a:buChar char="•"/>
            </a:pPr>
            <a:r>
              <a:rPr lang="en-IE" sz="2000" dirty="0"/>
              <a:t>Non inviate o rispondete alle e-mail al di fuori dell'orario di lavoro concordato.</a:t>
            </a:r>
          </a:p>
          <a:p>
            <a:pPr marL="285750" indent="-285750">
              <a:buFont typeface="Arial" panose="020B0604020202020204" pitchFamily="34" charset="0"/>
              <a:buChar char="•"/>
            </a:pPr>
            <a:r>
              <a:rPr lang="en-IE" sz="2000" dirty="0"/>
              <a:t>Lasciare il tempo per le interazioni sociali.</a:t>
            </a:r>
          </a:p>
          <a:p>
            <a:pPr marL="285750" indent="-285750">
              <a:buFont typeface="Arial" panose="020B0604020202020204" pitchFamily="34" charset="0"/>
              <a:buChar char="•"/>
            </a:pPr>
            <a:r>
              <a:rPr lang="en-IE" sz="2000" dirty="0"/>
              <a:t>Chiedete ai colleghi come stanno.</a:t>
            </a:r>
          </a:p>
          <a:p>
            <a:pPr marL="285750" indent="-285750">
              <a:buFont typeface="Arial" panose="020B0604020202020204" pitchFamily="34" charset="0"/>
              <a:buChar char="•"/>
            </a:pPr>
            <a:r>
              <a:rPr lang="en-IE" sz="2000" dirty="0"/>
              <a:t>Utilizzate una scrivania in piedi.</a:t>
            </a:r>
          </a:p>
          <a:p>
            <a:pPr marL="285750" indent="-285750">
              <a:buFont typeface="Arial" panose="020B0604020202020204" pitchFamily="34" charset="0"/>
              <a:buChar char="•"/>
            </a:pPr>
            <a:r>
              <a:rPr lang="en-IE" sz="2000" dirty="0"/>
              <a:t>Sottoponetevi regolarmente a un esame della vista</a:t>
            </a:r>
          </a:p>
          <a:p>
            <a:endParaRPr lang="en-IE" sz="2000" dirty="0"/>
          </a:p>
          <a:p>
            <a:r>
              <a:rPr lang="en-IE" sz="2000" dirty="0"/>
              <a:t>L'elenco è tutt'altro che esaustivo.   Potreste usarlo come spunto per una discussione di gruppo?</a:t>
            </a:r>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45984"/>
            <a:ext cx="6776598" cy="842867"/>
          </a:xfrm>
        </p:spPr>
        <p:txBody>
          <a:bodyPr/>
          <a:lstStyle/>
          <a:p>
            <a:r>
              <a:rPr lang="en-US" sz="3200" dirty="0"/>
              <a:t>Definizione delle aspettative e del ritmo di lavoro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788" y="1182550"/>
            <a:ext cx="6507268" cy="5413459"/>
          </a:xfrm>
        </p:spPr>
        <p:txBody>
          <a:bodyPr/>
          <a:lstStyle/>
          <a:p>
            <a:pPr algn="l"/>
            <a:r>
              <a:rPr lang="en-GB" sz="1900" b="0" i="0" u="none" strike="noStrike" dirty="0">
                <a:solidFill>
                  <a:srgbClr val="000000"/>
                </a:solidFill>
                <a:effectLst/>
              </a:rPr>
              <a:t>Imparare a definire le aspettative è una parte importante del ruolo di un leader e riguarda i comportamenti, le prestazioni, i compiti lavorativi e i risultati.   Queste aspettative possono essere definite formalmente in un manuale per i dipendenti o in una descrizione del lavoro. Possono anche essere concordate in modo più informale durante le riunioni di gruppo o gli incontri 1:1 sulle prestazioni. </a:t>
            </a:r>
          </a:p>
          <a:p>
            <a:pPr algn="l"/>
            <a:endParaRPr lang="en-GB" sz="1900" dirty="0">
              <a:solidFill>
                <a:srgbClr val="000000"/>
              </a:solidFill>
            </a:endParaRPr>
          </a:p>
          <a:p>
            <a:pPr algn="l"/>
            <a:r>
              <a:rPr lang="en-GB" sz="1900" b="0" i="0" u="none" strike="noStrike" dirty="0">
                <a:solidFill>
                  <a:srgbClr val="000000"/>
                </a:solidFill>
                <a:effectLst/>
              </a:rPr>
              <a:t>Un altro aspetto importante della definizione delle aspettative </a:t>
            </a:r>
            <a:r>
              <a:rPr lang="en-GB" sz="1900" dirty="0">
                <a:solidFill>
                  <a:srgbClr val="000000"/>
                </a:solidFill>
              </a:rPr>
              <a:t>riguarda il ritmo di lavoro, ossia la velocità con cui vengono svolti i compiti.   È importante che questo aspetto sia concordato in modo collaborativo, per consentire di discutere la complessità del compito e il supporto che potrebbe essere necessario.   Imporre tempi irrealistici a un membro del personale o a un gruppo di lavoro porterà a una pressione eccessiva.   Questo può essere un problema particolare per i lavoratori a distanza, dato il loro potenziale isolamento, l'eventuale capacità limitata di collaborare e il rischio di lavorare oltre i limiti appropriati per completare un compito entro i tempi previsti.</a:t>
            </a:r>
            <a:endParaRPr lang="en-GB" sz="1900" b="0" i="0" u="none" strike="noStrike" dirty="0">
              <a:solidFill>
                <a:srgbClr val="000000"/>
              </a:solidFill>
              <a:effectLst/>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a:t>Definizione delle aspettative e del ritmo di lavoro</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algn="l"/>
            <a:r>
              <a:rPr lang="en-GB" sz="1800" b="0" i="0" u="none" strike="noStrike" dirty="0">
                <a:solidFill>
                  <a:srgbClr val="000000"/>
                </a:solidFill>
                <a:effectLst/>
              </a:rPr>
              <a:t>Ecco i nostri cinque consigli principali su come definire le aspettative dei dipendenti:</a:t>
            </a:r>
          </a:p>
          <a:p>
            <a:pPr algn="l"/>
            <a:endParaRPr lang="en-GB" sz="1100" b="0" i="0" u="none" strike="noStrike" dirty="0">
              <a:solidFill>
                <a:srgbClr val="000000"/>
              </a:solidFill>
              <a:effectLst/>
            </a:endParaRPr>
          </a:p>
          <a:p>
            <a:pPr marL="457200" indent="-457200">
              <a:buFont typeface="+mj-lt"/>
              <a:buAutoNum type="arabicPeriod"/>
            </a:pPr>
            <a:r>
              <a:rPr lang="en-GB" sz="1800" b="0" i="0" u="none" strike="noStrike" dirty="0">
                <a:solidFill>
                  <a:srgbClr val="000000"/>
                </a:solidFill>
                <a:effectLst/>
              </a:rPr>
              <a:t>Siate aperti a collaborare sulle aspettative.</a:t>
            </a:r>
          </a:p>
          <a:p>
            <a:pPr marL="457200" indent="-457200" algn="l">
              <a:buFont typeface="+mj-lt"/>
              <a:buAutoNum type="arabicPeriod"/>
            </a:pPr>
            <a:r>
              <a:rPr lang="en-GB" sz="1800" b="0" i="0" u="none" strike="noStrike" dirty="0">
                <a:solidFill>
                  <a:srgbClr val="000000"/>
                </a:solidFill>
                <a:effectLst/>
              </a:rPr>
              <a:t>Concordare le aspettative dei dipendenti in anticipo e spesso.</a:t>
            </a:r>
          </a:p>
          <a:p>
            <a:pPr marL="457200" indent="-457200" algn="l">
              <a:buFont typeface="+mj-lt"/>
              <a:buAutoNum type="arabicPeriod"/>
            </a:pPr>
            <a:r>
              <a:rPr lang="en-GB" sz="1800" b="0" i="0" u="none" strike="noStrike" dirty="0">
                <a:solidFill>
                  <a:srgbClr val="000000"/>
                </a:solidFill>
                <a:effectLst/>
              </a:rPr>
              <a:t>Nel definire le aspettative, seguite il modello SMART: Specifico; Misurabile; Realizzabile; Realistico; Tempestivo.</a:t>
            </a:r>
          </a:p>
          <a:p>
            <a:pPr marL="457200" indent="-457200" algn="l">
              <a:buFont typeface="+mj-lt"/>
              <a:buAutoNum type="arabicPeriod"/>
            </a:pPr>
            <a:r>
              <a:rPr lang="en-GB" sz="1800" b="0" i="0" u="none" strike="noStrike" dirty="0">
                <a:solidFill>
                  <a:srgbClr val="000000"/>
                </a:solidFill>
                <a:effectLst/>
              </a:rPr>
              <a:t>Esaminare regolarmente le prestazioni dei dipendenti.</a:t>
            </a:r>
          </a:p>
          <a:p>
            <a:pPr marL="457200" indent="-457200" algn="l">
              <a:buFont typeface="+mj-lt"/>
              <a:buAutoNum type="arabicPeriod"/>
            </a:pPr>
            <a:r>
              <a:rPr lang="en-GB" sz="1800" dirty="0">
                <a:solidFill>
                  <a:srgbClr val="000000"/>
                </a:solidFill>
              </a:rPr>
              <a:t>Garantire la coerenza delle aspettative per tutto il personale.</a:t>
            </a:r>
            <a:endParaRPr lang="en-GB" sz="1800" b="0" i="0" u="none" strike="noStrike" dirty="0">
              <a:solidFill>
                <a:srgbClr val="000000"/>
              </a:solidFill>
              <a:effectLst/>
            </a:endParaRPr>
          </a:p>
          <a:p>
            <a:endParaRPr lang="en-IE" sz="1100" dirty="0"/>
          </a:p>
          <a:p>
            <a:r>
              <a:rPr lang="en-IE" sz="1800" dirty="0"/>
              <a:t>Potreste prendere in considerazione l'idea di programmare le riunioni di definizione delle aspettative e di valutazione delle prestazioni nei giorni in cui i dipendenti saranno in ufficio.  Potreste anche prendere in considerazione l'idea di fornire una formazione sulle abilità di riunione online a tutto il personale con responsabilità di gestione.</a:t>
            </a:r>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599130" y="912233"/>
            <a:ext cx="10993739" cy="804265"/>
          </a:xfrm>
        </p:spPr>
        <p:txBody>
          <a:bodyPr/>
          <a:lstStyle/>
          <a:p>
            <a:pPr algn="ctr">
              <a:spcBef>
                <a:spcPts val="0"/>
              </a:spcBef>
            </a:pPr>
            <a:r>
              <a:rPr lang="en-IE" dirty="0"/>
              <a:t>Modellare i comportamenti e definire le aspettative:</a:t>
            </a:r>
          </a:p>
          <a:p>
            <a:pPr algn="ctr">
              <a:spcBef>
                <a:spcPts val="0"/>
              </a:spcBef>
            </a:pPr>
            <a:r>
              <a:rPr lang="en-IE" dirty="0"/>
              <a:t>Riflessione personale</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595282"/>
            <a:ext cx="6685808" cy="3630705"/>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3164335" y="2756647"/>
            <a:ext cx="5863328" cy="3416320"/>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Pensate ai comportamenti che avete visto modellati dal vostro manager di riferimento?   Come hanno influenzato il vostro modo di comportarvi?</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Pensate al modo in cui lavorate con i membri del team per definire le aspettative e i ritmi di lavoro.  Cosa pensate di fare bene?</a:t>
            </a:r>
          </a:p>
        </p:txBody>
      </p:sp>
    </p:spTree>
    <p:extLst>
      <p:ext uri="{BB962C8B-B14F-4D97-AF65-F5344CB8AC3E}">
        <p14:creationId xmlns:p14="http://schemas.microsoft.com/office/powerpoint/2010/main" val="301778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0" y="4110228"/>
            <a:ext cx="6680005" cy="972741"/>
          </a:xfrm>
        </p:spPr>
        <p:txBody>
          <a:bodyPr/>
          <a:lstStyle/>
          <a:p>
            <a:r>
              <a:rPr lang="en-US" dirty="0"/>
              <a:t>Focus sulle persone:</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pPr algn="ctr"/>
            <a:r>
              <a:rPr lang="en-US" sz="3200" dirty="0"/>
              <a:t>Focus sulle persone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574211" cy="4813657"/>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Le caratteristiche di attenzione alle persone includono abilità come la comunicazione efficace, l'ascolto attivo, l'intelligenza emotiva e la costruzione di relazioni basate sulla fiducia.</a:t>
            </a:r>
          </a:p>
          <a:p>
            <a:endParaRPr lang="en-US" sz="2000" dirty="0">
              <a:ea typeface="Calibri" panose="020F0502020204030204" pitchFamily="34" charset="0"/>
            </a:endParaRPr>
          </a:p>
          <a:p>
            <a:r>
              <a:rPr lang="en-US" sz="2000" dirty="0">
                <a:ea typeface="Calibri" panose="020F0502020204030204" pitchFamily="34" charset="0"/>
              </a:rPr>
              <a:t>Alcune persone sembrano semplicemente essere nate con queste abilità, ma la verità è che tutte possono essere apprese.   Hanno anche alcune caratteristiche in comune</a:t>
            </a:r>
          </a:p>
          <a:p>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dirty="0"/>
              <a:t>Questa sezione del corso è stata pensata per dare un assaggio, poiché in realtà ognuno di questi argomenti è un argomento enorme a sé stante, con una grande quantità di materiale disponibile online e attraverso una formazione specifica e approfondita.</a:t>
            </a:r>
          </a:p>
        </p:txBody>
      </p:sp>
    </p:spTree>
    <p:extLst>
      <p:ext uri="{BB962C8B-B14F-4D97-AF65-F5344CB8AC3E}">
        <p14:creationId xmlns:p14="http://schemas.microsoft.com/office/powerpoint/2010/main" val="130181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a:lstStyle/>
          <a:p>
            <a:pPr algn="ctr"/>
            <a:r>
              <a:rPr lang="en-US" sz="3200" dirty="0"/>
              <a:t>Focus sulle persone - Abilità di ascolto attivo</a:t>
            </a:r>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64160" y="1459955"/>
            <a:ext cx="6461760" cy="4833269"/>
          </a:xfrm>
        </p:spPr>
        <p:txBody>
          <a:bodyPr/>
          <a:lstStyle/>
          <a:p>
            <a:pPr algn="l"/>
            <a:r>
              <a:rPr lang="en-US" sz="1900" b="1" i="0" dirty="0">
                <a:solidFill>
                  <a:srgbClr val="374151"/>
                </a:solidFill>
                <a:effectLst/>
                <a:ea typeface="Calibri" panose="020F0502020204030204" pitchFamily="34" charset="0"/>
              </a:rPr>
              <a:t>Abilità di ascolto attivo</a:t>
            </a:r>
          </a:p>
          <a:p>
            <a:pPr algn="l"/>
            <a:endParaRPr lang="en-US" sz="1100" b="1" dirty="0">
              <a:solidFill>
                <a:srgbClr val="374151"/>
              </a:solidFill>
              <a:ea typeface="Calibri" panose="020F0502020204030204" pitchFamily="34" charset="0"/>
            </a:endParaRPr>
          </a:p>
          <a:p>
            <a:pPr algn="l"/>
            <a:r>
              <a:rPr lang="en-US" sz="1900" dirty="0">
                <a:solidFill>
                  <a:srgbClr val="374151"/>
                </a:solidFill>
                <a:ea typeface="Calibri" panose="020F0502020204030204" pitchFamily="34" charset="0"/>
              </a:rPr>
              <a:t>La capacità di ascolto attivo è fondamentale per tutti i leader, ma quando si guidano persone a distanza e si interagisce con loro sullo schermo o per telefono, è ancora più importante.  Esiste una vasta gamma di materiale disponibile sull'argomento, ma ecco sei cose fondamentali da considerare:</a:t>
            </a:r>
          </a:p>
          <a:p>
            <a:pPr algn="l"/>
            <a:endParaRPr lang="en-US" sz="1100" dirty="0">
              <a:solidFill>
                <a:srgbClr val="374151"/>
              </a:solidFill>
              <a:ea typeface="Calibri" panose="020F0502020204030204" pitchFamily="34" charset="0"/>
            </a:endParaRPr>
          </a:p>
          <a:p>
            <a:pPr marL="342900" indent="-342900" algn="l">
              <a:buFont typeface="Arial" panose="020B0604020202020204" pitchFamily="34" charset="0"/>
              <a:buChar char="•"/>
            </a:pPr>
            <a:r>
              <a:rPr lang="en-US" sz="1900" dirty="0">
                <a:solidFill>
                  <a:srgbClr val="374151"/>
                </a:solidFill>
                <a:ea typeface="Calibri" panose="020F0502020204030204" pitchFamily="34" charset="0"/>
              </a:rPr>
              <a:t>Concentratevi sulla persona e sul messaggio - guardate la telecamera se siete in linea e mettete giù il mouse o il telefono!</a:t>
            </a:r>
          </a:p>
          <a:p>
            <a:pPr marL="342900" indent="-342900" algn="l">
              <a:buFont typeface="Arial" panose="020B0604020202020204" pitchFamily="34" charset="0"/>
              <a:buChar char="•"/>
            </a:pPr>
            <a:r>
              <a:rPr lang="en-US" sz="1900" dirty="0">
                <a:solidFill>
                  <a:srgbClr val="374151"/>
                </a:solidFill>
                <a:ea typeface="Calibri" panose="020F0502020204030204" pitchFamily="34" charset="0"/>
              </a:rPr>
              <a:t>Comunicare la propria attenzione, ad esempio con un cenno del capo.</a:t>
            </a:r>
          </a:p>
          <a:p>
            <a:pPr marL="342900" indent="-342900" algn="l">
              <a:buFont typeface="Arial" panose="020B0604020202020204" pitchFamily="34" charset="0"/>
              <a:buChar char="•"/>
            </a:pPr>
            <a:r>
              <a:rPr lang="en-US" sz="1900" dirty="0">
                <a:solidFill>
                  <a:srgbClr val="374151"/>
                </a:solidFill>
                <a:ea typeface="Calibri" panose="020F0502020204030204" pitchFamily="34" charset="0"/>
              </a:rPr>
              <a:t>Riconoscere ciò che viene detto - dire "uh-hum" o "capisco".</a:t>
            </a:r>
          </a:p>
          <a:p>
            <a:pPr marL="342900" indent="-342900" algn="l">
              <a:buFont typeface="Arial" panose="020B0604020202020204" pitchFamily="34" charset="0"/>
              <a:buChar char="•"/>
            </a:pPr>
            <a:r>
              <a:rPr lang="en-US" sz="1900" dirty="0">
                <a:solidFill>
                  <a:srgbClr val="374151"/>
                </a:solidFill>
                <a:ea typeface="Calibri" panose="020F0502020204030204" pitchFamily="34" charset="0"/>
              </a:rPr>
              <a:t>Non interrompere!</a:t>
            </a:r>
          </a:p>
          <a:p>
            <a:pPr marL="342900" indent="-342900" algn="l">
              <a:buFont typeface="Arial" panose="020B0604020202020204" pitchFamily="34" charset="0"/>
              <a:buChar char="•"/>
            </a:pPr>
            <a:r>
              <a:rPr lang="en-US" sz="1900" dirty="0">
                <a:solidFill>
                  <a:srgbClr val="374151"/>
                </a:solidFill>
                <a:ea typeface="Calibri" panose="020F0502020204030204" pitchFamily="34" charset="0"/>
              </a:rPr>
              <a:t>Creare un rapporto riflettendo o facendo una domanda.</a:t>
            </a:r>
          </a:p>
          <a:p>
            <a:pPr marL="342900" indent="-342900" algn="l">
              <a:buFont typeface="Arial" panose="020B0604020202020204" pitchFamily="34" charset="0"/>
              <a:buChar char="•"/>
            </a:pPr>
            <a:r>
              <a:rPr lang="en-US" sz="1900" dirty="0">
                <a:solidFill>
                  <a:srgbClr val="374151"/>
                </a:solidFill>
                <a:ea typeface="Calibri" panose="020F0502020204030204" pitchFamily="34" charset="0"/>
              </a:rPr>
              <a:t>Siate autentici, essendo onesti quando rispondete.</a:t>
            </a:r>
          </a:p>
          <a:p>
            <a:pPr algn="l"/>
            <a:endParaRPr lang="en-US" sz="2000" dirty="0">
              <a:solidFill>
                <a:srgbClr val="374151"/>
              </a:solidFill>
              <a:ea typeface="Calibri" panose="020F0502020204030204" pitchFamily="34" charset="0"/>
            </a:endParaRPr>
          </a:p>
          <a:p>
            <a:pPr algn="l"/>
            <a:endParaRPr lang="en-US" sz="2000" b="1" dirty="0">
              <a:solidFill>
                <a:srgbClr val="374151"/>
              </a:solidFill>
              <a:ea typeface="Calibri" panose="020F0502020204030204" pitchFamily="34" charset="0"/>
            </a:endParaRPr>
          </a:p>
          <a:p>
            <a:pPr algn="l"/>
            <a:endParaRPr lang="en-IE" sz="20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IE" dirty="0">
                <a:effectLst/>
              </a:rPr>
              <a:t>Leadership digitale e telelavoro</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1739651"/>
            <a:ext cx="6893363" cy="301350"/>
          </a:xfrm>
        </p:spPr>
        <p:txBody>
          <a:bodyPr/>
          <a:lstStyle/>
          <a:p>
            <a:r>
              <a:rPr lang="en-US" dirty="0"/>
              <a:t>Modellare il comportamento e definire le aspettative</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Focus sulle persone</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797318" y="2450895"/>
            <a:ext cx="7358362" cy="532330"/>
          </a:xfrm>
        </p:spPr>
        <p:txBody>
          <a:bodyPr/>
          <a:lstStyle/>
          <a:p>
            <a:r>
              <a:rPr lang="en-US" dirty="0"/>
              <a:t>Orientamento a lungo termine</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2679029" y="3045398"/>
            <a:ext cx="1045074" cy="223473"/>
          </a:xfrm>
        </p:spPr>
        <p:txBody>
          <a:bodyPr/>
          <a:lstStyle/>
          <a:p>
            <a:r>
              <a:rPr lang="en-US" dirty="0"/>
              <a:t>05</a:t>
            </a:r>
          </a:p>
        </p:txBody>
      </p:sp>
      <p:sp>
        <p:nvSpPr>
          <p:cNvPr id="22" name="Text Placeholder 21">
            <a:extLst>
              <a:ext uri="{FF2B5EF4-FFF2-40B4-BE49-F238E27FC236}">
                <a16:creationId xmlns:a16="http://schemas.microsoft.com/office/drawing/2014/main" id="{F86FC308-78A2-C09B-14D9-CCA008FAE1A2}"/>
              </a:ext>
            </a:extLst>
          </p:cNvPr>
          <p:cNvSpPr>
            <a:spLocks noGrp="1"/>
          </p:cNvSpPr>
          <p:nvPr>
            <p:ph type="body" sz="quarter" idx="53"/>
          </p:nvPr>
        </p:nvSpPr>
        <p:spPr>
          <a:xfrm>
            <a:off x="2694576" y="3923812"/>
            <a:ext cx="1045074" cy="223473"/>
          </a:xfrm>
        </p:spPr>
        <p:txBody>
          <a:bodyPr/>
          <a:lstStyle/>
          <a:p>
            <a:r>
              <a:rPr lang="en-IE" dirty="0"/>
              <a:t>07</a:t>
            </a:r>
          </a:p>
        </p:txBody>
      </p:sp>
      <p:sp>
        <p:nvSpPr>
          <p:cNvPr id="24" name="Text Placeholder 23">
            <a:extLst>
              <a:ext uri="{FF2B5EF4-FFF2-40B4-BE49-F238E27FC236}">
                <a16:creationId xmlns:a16="http://schemas.microsoft.com/office/drawing/2014/main" id="{BAD54CE6-FBD2-6676-E894-ED35ABA94F0E}"/>
              </a:ext>
            </a:extLst>
          </p:cNvPr>
          <p:cNvSpPr>
            <a:spLocks noGrp="1"/>
          </p:cNvSpPr>
          <p:nvPr>
            <p:ph type="body" sz="quarter" idx="54"/>
          </p:nvPr>
        </p:nvSpPr>
        <p:spPr>
          <a:xfrm>
            <a:off x="3812737" y="3911008"/>
            <a:ext cx="5715653" cy="223473"/>
          </a:xfrm>
        </p:spPr>
        <p:txBody>
          <a:bodyPr/>
          <a:lstStyle/>
          <a:p>
            <a:r>
              <a:rPr lang="en-US" dirty="0"/>
              <a:t>Quiz</a:t>
            </a:r>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5" y="423414"/>
            <a:ext cx="5181063" cy="532331"/>
          </a:xfrm>
        </p:spPr>
        <p:txBody>
          <a:bodyPr/>
          <a:lstStyle/>
          <a:p>
            <a:r>
              <a:rPr lang="en-IE" dirty="0" err="1"/>
              <a:t>Contenuto</a:t>
            </a:r>
            <a:r>
              <a:rPr lang="en-IE" dirty="0"/>
              <a:t> del modulo 5</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6DBF28C0-DA66-FA05-AF32-30EAA41F811F}"/>
              </a:ext>
            </a:extLst>
          </p:cNvPr>
          <p:cNvSpPr txBox="1"/>
          <p:nvPr/>
        </p:nvSpPr>
        <p:spPr>
          <a:xfrm>
            <a:off x="3812737" y="2931454"/>
            <a:ext cx="6372842"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Competenza digitale</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23" name="Text Placeholder 21">
            <a:extLst>
              <a:ext uri="{FF2B5EF4-FFF2-40B4-BE49-F238E27FC236}">
                <a16:creationId xmlns:a16="http://schemas.microsoft.com/office/drawing/2014/main" id="{F65BBBA7-7AE7-6C3E-1BC2-27904134F9F1}"/>
              </a:ext>
            </a:extLst>
          </p:cNvPr>
          <p:cNvSpPr txBox="1">
            <a:spLocks/>
          </p:cNvSpPr>
          <p:nvPr/>
        </p:nvSpPr>
        <p:spPr>
          <a:xfrm>
            <a:off x="2679029" y="3471430"/>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IE" dirty="0"/>
              <a:t>06</a:t>
            </a:r>
          </a:p>
        </p:txBody>
      </p:sp>
      <p:sp>
        <p:nvSpPr>
          <p:cNvPr id="27" name="TextBox 26">
            <a:extLst>
              <a:ext uri="{FF2B5EF4-FFF2-40B4-BE49-F238E27FC236}">
                <a16:creationId xmlns:a16="http://schemas.microsoft.com/office/drawing/2014/main" id="{D325F97C-807A-2560-D80E-DF3B2536504A}"/>
              </a:ext>
            </a:extLst>
          </p:cNvPr>
          <p:cNvSpPr txBox="1"/>
          <p:nvPr/>
        </p:nvSpPr>
        <p:spPr>
          <a:xfrm>
            <a:off x="3812737" y="3338428"/>
            <a:ext cx="6372842" cy="461665"/>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Casi di studio e attività</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Obraz 3" descr="Downloads - Creative Commons">
            <a:extLst>
              <a:ext uri="{FF2B5EF4-FFF2-40B4-BE49-F238E27FC236}">
                <a16:creationId xmlns:a16="http://schemas.microsoft.com/office/drawing/2014/main" id="{342AC723-D6B2-F0FB-82F2-490B3731E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591050" y="128268"/>
            <a:ext cx="7429499" cy="842867"/>
          </a:xfrm>
        </p:spPr>
        <p:txBody>
          <a:bodyPr/>
          <a:lstStyle/>
          <a:p>
            <a:r>
              <a:rPr lang="en-US" sz="3200" dirty="0"/>
              <a:t>Focus sulle persone - Intelligenza emotiva</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683624" cy="4952333"/>
          </a:xfrm>
        </p:spPr>
        <p:txBody>
          <a:bodyPr/>
          <a:lstStyle/>
          <a:p>
            <a:r>
              <a:rPr lang="en-US" sz="2000" b="1" dirty="0"/>
              <a:t>Intelligenza emotiva</a:t>
            </a:r>
          </a:p>
          <a:p>
            <a:endParaRPr lang="en-US" sz="2000" b="1" dirty="0"/>
          </a:p>
          <a:p>
            <a:r>
              <a:rPr lang="en-US" sz="2000" dirty="0"/>
              <a:t>L'intelligenza emotiva è stata descritta per la prima volta dallo psicologo americano Daniel Goleman ed è definita come la </a:t>
            </a:r>
            <a:r>
              <a:rPr lang="en-GB" sz="2000" i="0" u="none" strike="noStrike" dirty="0">
                <a:solidFill>
                  <a:srgbClr val="202122"/>
                </a:solidFill>
                <a:effectLst/>
              </a:rPr>
              <a:t>percezione, l'uso, la comprensione e la gestione delle emozioni.   </a:t>
            </a:r>
            <a:r>
              <a:rPr lang="en-GB" sz="2000" b="0" i="0" u="none" strike="noStrike" dirty="0">
                <a:solidFill>
                  <a:srgbClr val="303031"/>
                </a:solidFill>
                <a:effectLst/>
              </a:rPr>
              <a:t>Comprende cinque componenti fondamentali:</a:t>
            </a:r>
          </a:p>
          <a:p>
            <a:endParaRPr lang="en-GB" sz="2000" b="0" i="0" u="none" strike="noStrike" dirty="0">
              <a:solidFill>
                <a:srgbClr val="303031"/>
              </a:solidFill>
              <a:effectLst/>
            </a:endParaRPr>
          </a:p>
          <a:p>
            <a:pPr marL="342900" indent="-342900">
              <a:buFont typeface="Arial" panose="020B0604020202020204" pitchFamily="34" charset="0"/>
              <a:buChar char="•"/>
            </a:pPr>
            <a:r>
              <a:rPr lang="en-GB" sz="2000" b="0" i="0" u="none" strike="noStrike" dirty="0">
                <a:solidFill>
                  <a:srgbClr val="303031"/>
                </a:solidFill>
                <a:effectLst/>
              </a:rPr>
              <a:t>L'empatia, ovvero la capacità di "mettersi nei panni degli altri".</a:t>
            </a:r>
          </a:p>
          <a:p>
            <a:pPr marL="342900" indent="-342900">
              <a:buFont typeface="Arial" panose="020B0604020202020204" pitchFamily="34" charset="0"/>
              <a:buChar char="•"/>
            </a:pPr>
            <a:r>
              <a:rPr lang="en-GB" sz="2000" b="0" i="0" u="none" strike="noStrike" dirty="0">
                <a:solidFill>
                  <a:srgbClr val="303031"/>
                </a:solidFill>
                <a:effectLst/>
              </a:rPr>
              <a:t>Comunicazione efficace e abilità sociali.</a:t>
            </a:r>
          </a:p>
          <a:p>
            <a:pPr marL="342900" indent="-342900">
              <a:buFont typeface="Arial" panose="020B0604020202020204" pitchFamily="34" charset="0"/>
              <a:buChar char="•"/>
            </a:pPr>
            <a:r>
              <a:rPr lang="en-GB" sz="2000" b="0" i="0" u="none" strike="noStrike" dirty="0">
                <a:solidFill>
                  <a:srgbClr val="303031"/>
                </a:solidFill>
                <a:effectLst/>
              </a:rPr>
              <a:t>Autoconsapevolezza: conoscere i propri punti di forza e di debolezza.</a:t>
            </a:r>
          </a:p>
          <a:p>
            <a:pPr marL="342900" indent="-342900">
              <a:buFont typeface="Arial" panose="020B0604020202020204" pitchFamily="34" charset="0"/>
              <a:buChar char="•"/>
            </a:pPr>
            <a:r>
              <a:rPr lang="en-GB" sz="2000" b="0" i="0" u="none" strike="noStrike" dirty="0">
                <a:solidFill>
                  <a:srgbClr val="303031"/>
                </a:solidFill>
                <a:effectLst/>
              </a:rPr>
              <a:t>Autoregolazione - resilienza e capacità di gestire i pensieri negativi.</a:t>
            </a:r>
          </a:p>
          <a:p>
            <a:pPr marL="342900" indent="-342900">
              <a:buFont typeface="Arial" panose="020B0604020202020204" pitchFamily="34" charset="0"/>
              <a:buChar char="•"/>
            </a:pPr>
            <a:r>
              <a:rPr lang="en-GB" sz="2000" dirty="0">
                <a:solidFill>
                  <a:srgbClr val="303031"/>
                </a:solidFill>
              </a:rPr>
              <a:t>L'automotivazione</a:t>
            </a:r>
            <a:r>
              <a:rPr lang="en-GB" sz="2000" b="0" i="0" u="none" strike="noStrike" dirty="0">
                <a:solidFill>
                  <a:srgbClr val="303031"/>
                </a:solidFill>
                <a:effectLst/>
              </a:rPr>
              <a:t>: la spinta interna ad andare avanti.</a:t>
            </a:r>
            <a:endParaRPr lang="en-GB" sz="2000" i="0" u="none" strike="noStrike" dirty="0">
              <a:solidFill>
                <a:srgbClr val="202122"/>
              </a:solidFill>
              <a:effectLst/>
            </a:endParaRPr>
          </a:p>
          <a:p>
            <a:endParaRPr lang="en-GB" sz="2000" dirty="0">
              <a:solidFill>
                <a:srgbClr val="202122"/>
              </a:solidFill>
            </a:endParaRPr>
          </a:p>
          <a:p>
            <a:endParaRPr lang="en-US" sz="2000" dirty="0"/>
          </a:p>
          <a:p>
            <a:endParaRPr lang="en-US" sz="2000" b="1" dirty="0"/>
          </a:p>
          <a:p>
            <a:endParaRPr lang="en-IE" dirty="0"/>
          </a:p>
        </p:txBody>
      </p:sp>
    </p:spTree>
    <p:extLst>
      <p:ext uri="{BB962C8B-B14F-4D97-AF65-F5344CB8AC3E}">
        <p14:creationId xmlns:p14="http://schemas.microsoft.com/office/powerpoint/2010/main" val="2652308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8764743" cy="842867"/>
          </a:xfrm>
        </p:spPr>
        <p:txBody>
          <a:bodyPr/>
          <a:lstStyle/>
          <a:p>
            <a:r>
              <a:rPr lang="en-US" sz="3200" dirty="0"/>
              <a:t>Focus sulle persone - Relazioni basate sulla fiducia</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916781"/>
          </a:xfrm>
        </p:spPr>
        <p:txBody>
          <a:bodyPr/>
          <a:lstStyle/>
          <a:p>
            <a:r>
              <a:rPr lang="en-US" sz="2000" b="1" dirty="0"/>
              <a:t>Relazioni basate sulla fiducia</a:t>
            </a:r>
          </a:p>
          <a:p>
            <a:endParaRPr lang="en-US" sz="2000" dirty="0"/>
          </a:p>
          <a:p>
            <a:pPr algn="l" fontAlgn="base"/>
            <a:r>
              <a:rPr lang="en-GB" sz="2000" b="0" i="0" u="none" strike="noStrike" dirty="0">
                <a:solidFill>
                  <a:srgbClr val="000000"/>
                </a:solidFill>
                <a:effectLst/>
                <a:latin typeface="NationalBook"/>
              </a:rPr>
              <a:t>I leader sono fondamentali per costruire la fiducia all'interno delle loro organizzazioni e senza di essa la comunicazione, la collaborazione e l'innovazione non potranno fiorire.   La fiducia si costruisce attraverso il modo in cui ci comportiamo e tre caratteristiche sono essenziali:</a:t>
            </a:r>
          </a:p>
          <a:p>
            <a:endParaRPr lang="en-US" sz="2000" dirty="0"/>
          </a:p>
          <a:p>
            <a:pPr marL="342900" indent="-342900">
              <a:buFont typeface="Arial" panose="020B0604020202020204" pitchFamily="34" charset="0"/>
              <a:buChar char="•"/>
            </a:pPr>
            <a:r>
              <a:rPr lang="en-US" sz="2000" dirty="0"/>
              <a:t>Trasparenza - incoraggiando la comunicazione, condividendo le informazioni e fornendo feedback.</a:t>
            </a:r>
          </a:p>
          <a:p>
            <a:pPr marL="342900" indent="-342900">
              <a:buFont typeface="Arial" panose="020B0604020202020204" pitchFamily="34" charset="0"/>
              <a:buChar char="•"/>
            </a:pPr>
            <a:r>
              <a:rPr lang="en-US" sz="2000" dirty="0"/>
              <a:t>Autenticità - attraverso la consapevolezza di sé, ammettendo e imparando dai propri errori.</a:t>
            </a:r>
          </a:p>
          <a:p>
            <a:pPr marL="342900" indent="-342900">
              <a:buFont typeface="Arial" panose="020B0604020202020204" pitchFamily="34" charset="0"/>
              <a:buChar char="•"/>
            </a:pPr>
            <a:r>
              <a:rPr lang="en-US" sz="2000" dirty="0"/>
              <a:t>Affidabilità e correttezza - rispettando gli impegni presi ed essendo coerenti nelle proprie azioni.</a:t>
            </a:r>
          </a:p>
        </p:txBody>
      </p:sp>
    </p:spTree>
    <p:extLst>
      <p:ext uri="{BB962C8B-B14F-4D97-AF65-F5344CB8AC3E}">
        <p14:creationId xmlns:p14="http://schemas.microsoft.com/office/powerpoint/2010/main" val="3625342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Focus sulle persone:</a:t>
            </a:r>
          </a:p>
          <a:p>
            <a:pPr algn="ctr">
              <a:spcBef>
                <a:spcPts val="0"/>
              </a:spcBef>
            </a:pPr>
            <a:r>
              <a:rPr lang="en-IE" dirty="0"/>
              <a:t>Riflessione personale</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753096" y="2194038"/>
            <a:ext cx="6685808" cy="3738282"/>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000" dirty="0">
              <a:latin typeface="Calibri" panose="020F0502020204030204" pitchFamily="34" charset="0"/>
              <a:cs typeface="Calibri" panose="020F0502020204030204" pitchFamily="34" charset="0"/>
            </a:endParaRPr>
          </a:p>
          <a:p>
            <a:pPr marL="457200" indent="-457200">
              <a:buFont typeface="+mj-lt"/>
              <a:buAutoNum type="arabicPeriod"/>
            </a:pPr>
            <a:r>
              <a:rPr lang="en-IE" sz="2400" dirty="0">
                <a:latin typeface="Calibri" panose="020F0502020204030204" pitchFamily="34" charset="0"/>
                <a:cs typeface="Calibri" panose="020F0502020204030204" pitchFamily="34" charset="0"/>
              </a:rPr>
              <a:t>Quali di queste abilità e caratteristiche di People Focus vedete in voi?   Avete qualche punto di forza o di debolezza particolare?</a:t>
            </a:r>
          </a:p>
          <a:p>
            <a:pPr marL="457200" indent="-457200">
              <a:buFont typeface="+mj-lt"/>
              <a:buAutoNum type="arabicPeriod"/>
            </a:pPr>
            <a:endParaRPr lang="en-IE" sz="2400" dirty="0">
              <a:latin typeface="Calibri" panose="020F0502020204030204" pitchFamily="34" charset="0"/>
              <a:cs typeface="Calibri" panose="020F0502020204030204" pitchFamily="34" charset="0"/>
            </a:endParaRPr>
          </a:p>
          <a:p>
            <a:pPr marL="457200" indent="-457200">
              <a:buFont typeface="+mj-lt"/>
              <a:buAutoNum type="arabicPeriod"/>
            </a:pPr>
            <a:r>
              <a:rPr lang="en-IE" sz="2400" dirty="0">
                <a:latin typeface="Calibri" panose="020F0502020204030204" pitchFamily="34" charset="0"/>
                <a:cs typeface="Calibri" panose="020F0502020204030204" pitchFamily="34" charset="0"/>
              </a:rPr>
              <a:t>Evidenzia qualcosa che vorreste discutere con il vostro manager di riferimento per inserirlo nel vostro piano di sviluppo personale o di apprendimento?</a:t>
            </a:r>
          </a:p>
          <a:p>
            <a:pPr algn="ctr"/>
            <a:endParaRPr lang="en-IE" sz="2000" dirty="0">
              <a:latin typeface="Calibri" panose="020F0502020204030204" pitchFamily="34" charset="0"/>
              <a:cs typeface="Calibri" panose="020F0502020204030204" pitchFamily="34" charset="0"/>
            </a:endParaRPr>
          </a:p>
          <a:p>
            <a:pPr algn="ctr"/>
            <a:endParaRPr lang="en-IE" dirty="0"/>
          </a:p>
        </p:txBody>
      </p:sp>
    </p:spTree>
    <p:extLst>
      <p:ext uri="{BB962C8B-B14F-4D97-AF65-F5344CB8AC3E}">
        <p14:creationId xmlns:p14="http://schemas.microsoft.com/office/powerpoint/2010/main" val="4045424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Orientamento al futuro</a:t>
            </a:r>
          </a:p>
          <a:p>
            <a:endParaRPr lang="en-US"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012DB1ED-DDC0-8238-2626-AEE0EA87EBF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895180" y="0"/>
            <a:ext cx="499377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3200" dirty="0"/>
              <a:t>Orientamento al futuro - Presenteismo</a:t>
            </a:r>
          </a:p>
        </p:txBody>
      </p:sp>
      <p:sp>
        <p:nvSpPr>
          <p:cNvPr id="6" name="Text Placeholder 6">
            <a:extLst>
              <a:ext uri="{FF2B5EF4-FFF2-40B4-BE49-F238E27FC236}">
                <a16:creationId xmlns:a16="http://schemas.microsoft.com/office/drawing/2014/main" id="{67A4B281-9A19-C418-A621-278D537F93F4}"/>
              </a:ext>
            </a:extLst>
          </p:cNvPr>
          <p:cNvSpPr>
            <a:spLocks noGrp="1"/>
          </p:cNvSpPr>
          <p:nvPr>
            <p:ph type="body" sz="quarter" idx="48"/>
          </p:nvPr>
        </p:nvSpPr>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Avere una chiara attenzione per gli obiettivi positivi a lungo termine</a:t>
            </a:r>
          </a:p>
          <a:p>
            <a:r>
              <a:rPr lang="en-US" sz="2000" dirty="0">
                <a:latin typeface="Calibri" panose="020F0502020204030204" pitchFamily="34" charset="0"/>
                <a:ea typeface="Calibri" panose="020F0502020204030204" pitchFamily="34" charset="0"/>
                <a:cs typeface="Calibri" panose="020F0502020204030204" pitchFamily="34" charset="0"/>
              </a:rPr>
              <a:t>I risultati per l'organizzazione sono al centro delle responsabilità di un leader, ma non si tratta solo di pensare al bilancio.</a:t>
            </a:r>
          </a:p>
          <a:p>
            <a:endParaRPr lang="en-US" sz="2000" dirty="0">
              <a:ea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Essere un'organizzazione di successo significa avere una forza lavoro sicura, sana </a:t>
            </a:r>
            <a:r>
              <a:rPr lang="en-US" sz="2000" dirty="0">
                <a:ea typeface="Calibri" panose="020F0502020204030204" pitchFamily="34" charset="0"/>
              </a:rPr>
              <a:t>e </a:t>
            </a:r>
            <a:r>
              <a:rPr lang="en-US" sz="2000" dirty="0">
                <a:latin typeface="Calibri" panose="020F0502020204030204" pitchFamily="34" charset="0"/>
                <a:ea typeface="Calibri" panose="020F0502020204030204" pitchFamily="34" charset="0"/>
                <a:cs typeface="Calibri" panose="020F0502020204030204" pitchFamily="34" charset="0"/>
              </a:rPr>
              <a:t>produttiva: dopo tutto, la forza lavoro è il bene più importante di un datore di lavoro.</a:t>
            </a:r>
          </a:p>
          <a:p>
            <a:endParaRPr lang="en-US" sz="2000" dirty="0">
              <a:ea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Ciò significa pensare e disporre di sistemi per affrontare il presenzialismo, promuovere la salute e il benessere come attività principale e mantenere le persone sicure e in salute attraverso la valutazione dei rischi.</a:t>
            </a:r>
          </a:p>
        </p:txBody>
      </p:sp>
    </p:spTree>
    <p:extLst>
      <p:ext uri="{BB962C8B-B14F-4D97-AF65-F5344CB8AC3E}">
        <p14:creationId xmlns:p14="http://schemas.microsoft.com/office/powerpoint/2010/main" val="333074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flipH="1">
            <a:off x="6795792" y="0"/>
            <a:ext cx="4993772"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402436" y="306896"/>
            <a:ext cx="6776598" cy="842867"/>
          </a:xfrm>
        </p:spPr>
        <p:txBody>
          <a:bodyPr/>
          <a:lstStyle/>
          <a:p>
            <a:r>
              <a:rPr lang="en-US" sz="3200" dirty="0"/>
              <a:t>Orientamento al futuro - Presenteismo</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402436" y="1456659"/>
            <a:ext cx="6504441" cy="4975649"/>
          </a:xfrm>
        </p:spPr>
        <p:txBody>
          <a:bodyPr/>
          <a:lstStyle/>
          <a:p>
            <a:pPr algn="l" fontAlgn="base"/>
            <a:r>
              <a:rPr lang="en-GB" sz="2000" b="0" i="0" u="none" strike="noStrike" dirty="0">
                <a:solidFill>
                  <a:srgbClr val="373737"/>
                </a:solidFill>
                <a:effectLst/>
              </a:rPr>
              <a:t>L'assenteismo è relativamente conosciuto, può essere facilmente misurato e monitorato e ci sono molti </a:t>
            </a:r>
            <a:r>
              <a:rPr lang="en-GB" sz="2000" dirty="0">
                <a:solidFill>
                  <a:srgbClr val="373737"/>
                </a:solidFill>
              </a:rPr>
              <a:t>approcci per affrontarlo, </a:t>
            </a:r>
            <a:r>
              <a:rPr lang="en-GB" sz="2000" b="0" i="0" u="none" strike="noStrike" dirty="0">
                <a:solidFill>
                  <a:srgbClr val="373737"/>
                </a:solidFill>
                <a:effectLst/>
              </a:rPr>
              <a:t>ma c'è un </a:t>
            </a:r>
            <a:r>
              <a:rPr lang="en-GB" sz="2000" dirty="0">
                <a:solidFill>
                  <a:srgbClr val="373737"/>
                </a:solidFill>
              </a:rPr>
              <a:t>altro </a:t>
            </a:r>
            <a:r>
              <a:rPr lang="en-GB" sz="2000" b="0" i="0" u="none" strike="noStrike" dirty="0">
                <a:solidFill>
                  <a:srgbClr val="373737"/>
                </a:solidFill>
                <a:effectLst/>
              </a:rPr>
              <a:t>parametro </a:t>
            </a:r>
            <a:r>
              <a:rPr lang="en-GB" sz="2000" dirty="0">
                <a:solidFill>
                  <a:srgbClr val="373737"/>
                </a:solidFill>
              </a:rPr>
              <a:t>più importante </a:t>
            </a:r>
            <a:r>
              <a:rPr lang="en-GB" sz="2000" b="0" i="0" u="none" strike="noStrike" dirty="0">
                <a:solidFill>
                  <a:srgbClr val="373737"/>
                </a:solidFill>
                <a:effectLst/>
              </a:rPr>
              <a:t>della perdita di produttività nelle nostre organizzazioni: il presenzialismo.</a:t>
            </a:r>
          </a:p>
          <a:p>
            <a:pPr algn="l" fontAlgn="base"/>
            <a:endParaRPr lang="en-GB" sz="2000" dirty="0">
              <a:solidFill>
                <a:srgbClr val="373737"/>
              </a:solidFill>
            </a:endParaRPr>
          </a:p>
          <a:p>
            <a:pPr algn="l" fontAlgn="base"/>
            <a:r>
              <a:rPr lang="en-GB" sz="2000" b="0" i="0" u="none" strike="noStrike" dirty="0">
                <a:solidFill>
                  <a:srgbClr val="373737"/>
                </a:solidFill>
                <a:effectLst/>
              </a:rPr>
              <a:t>Si stima che per ogni euro perso per assenteismo, se ne perdano due per presenzialismo.</a:t>
            </a:r>
          </a:p>
          <a:p>
            <a:pPr algn="l" fontAlgn="base"/>
            <a:endParaRPr lang="en-GB" sz="2000" dirty="0">
              <a:solidFill>
                <a:srgbClr val="373737"/>
              </a:solidFill>
            </a:endParaRPr>
          </a:p>
          <a:p>
            <a:pPr algn="l" fontAlgn="base"/>
            <a:r>
              <a:rPr lang="en-GB" sz="2000" b="0" i="0" u="none" strike="noStrike" dirty="0">
                <a:solidFill>
                  <a:srgbClr val="373737"/>
                </a:solidFill>
                <a:effectLst/>
              </a:rPr>
              <a:t>Che cos'è il presenteismo?</a:t>
            </a:r>
          </a:p>
          <a:p>
            <a:pPr algn="l" fontAlgn="base"/>
            <a:endParaRPr lang="en-GB" sz="2000" dirty="0">
              <a:solidFill>
                <a:srgbClr val="151D24"/>
              </a:solidFill>
            </a:endParaRPr>
          </a:p>
          <a:p>
            <a:pPr algn="l" fontAlgn="base"/>
            <a:r>
              <a:rPr lang="en-GB" sz="2000" b="0" i="0" u="none" strike="noStrike" dirty="0">
                <a:solidFill>
                  <a:srgbClr val="151D24"/>
                </a:solidFill>
                <a:effectLst/>
              </a:rPr>
              <a:t>La presentazione è definita come "essere al lavoro quando si dovrebbe essere a casa o perché si è malati o perché si lavora così tanto da non essere più efficaci".  </a:t>
            </a:r>
          </a:p>
          <a:p>
            <a:pPr algn="l" fontAlgn="base"/>
            <a:r>
              <a:rPr lang="en-GB" sz="2000" b="0" i="0" u="none" strike="noStrike" dirty="0">
                <a:solidFill>
                  <a:srgbClr val="151D24"/>
                </a:solidFill>
                <a:effectLst/>
              </a:rPr>
              <a:t>Descrive quindi una combinazione di presenza fisica e incapacità funzionale". Cary Cooper 1996.</a:t>
            </a:r>
          </a:p>
          <a:p>
            <a:pPr algn="l" fontAlgn="base"/>
            <a:endParaRPr lang="en-GB" sz="2000" dirty="0">
              <a:solidFill>
                <a:srgbClr val="373737"/>
              </a:solidFill>
            </a:endParaRPr>
          </a:p>
        </p:txBody>
      </p:sp>
    </p:spTree>
    <p:extLst>
      <p:ext uri="{BB962C8B-B14F-4D97-AF65-F5344CB8AC3E}">
        <p14:creationId xmlns:p14="http://schemas.microsoft.com/office/powerpoint/2010/main" val="2640490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US" sz="3200" dirty="0"/>
              <a:t>Orientamento al futuro - Presenteismo</a:t>
            </a:r>
          </a:p>
        </p:txBody>
      </p:sp>
      <p:sp>
        <p:nvSpPr>
          <p:cNvPr id="9" name="Text Placeholder 6">
            <a:extLst>
              <a:ext uri="{FF2B5EF4-FFF2-40B4-BE49-F238E27FC236}">
                <a16:creationId xmlns:a16="http://schemas.microsoft.com/office/drawing/2014/main" id="{98E382F2-FBA3-92CE-CD18-BF465EE3A456}"/>
              </a:ext>
            </a:extLst>
          </p:cNvPr>
          <p:cNvSpPr>
            <a:spLocks noGrp="1"/>
          </p:cNvSpPr>
          <p:nvPr>
            <p:ph type="body" sz="quarter" idx="48"/>
          </p:nvPr>
        </p:nvSpPr>
        <p:spPr>
          <a:xfrm>
            <a:off x="5911132" y="1094323"/>
            <a:ext cx="6280868" cy="5008221"/>
          </a:xfrm>
        </p:spPr>
        <p:txBody>
          <a:bodyPr/>
          <a:lstStyle/>
          <a:p>
            <a:r>
              <a:rPr lang="en-US" sz="2000" dirty="0"/>
              <a:t>Nel caso di alcune condizioni di salute, l'impatto può essere molto significativo.  Le condizioni di salute mentale sono un buon esempio e, poiché generalmente non presentano sintomi fisici, possono essere erroneamente diagnosticate come problemi disciplinari.</a:t>
            </a:r>
          </a:p>
          <a:p>
            <a:endParaRPr lang="en-US" sz="1100" dirty="0"/>
          </a:p>
          <a:p>
            <a:r>
              <a:rPr lang="en-US" sz="2000" dirty="0"/>
              <a:t>Le ragioni per cui le persone possono sentirsi sotto pressione per stare alla scrivania sono varie e complesse.  </a:t>
            </a:r>
          </a:p>
          <a:p>
            <a:endParaRPr lang="en-US" sz="1100" dirty="0"/>
          </a:p>
          <a:p>
            <a:pPr marL="342900" indent="-342900">
              <a:buFont typeface="Arial" panose="020B0604020202020204" pitchFamily="34" charset="0"/>
              <a:buChar char="•"/>
            </a:pPr>
            <a:r>
              <a:rPr lang="en-US" sz="2000" dirty="0"/>
              <a:t>Un senso di insicurezza del lavoro se non sono visibili.</a:t>
            </a:r>
          </a:p>
          <a:p>
            <a:pPr marL="342900" indent="-342900">
              <a:buFont typeface="Arial" panose="020B0604020202020204" pitchFamily="34" charset="0"/>
              <a:buChar char="•"/>
            </a:pPr>
            <a:r>
              <a:rPr lang="en-US" sz="2000" dirty="0"/>
              <a:t>Il senso del dovere verso i colleghi e il non voler dare loro del lavoro extra in caso di assenza.</a:t>
            </a:r>
          </a:p>
          <a:p>
            <a:pPr marL="342900" indent="-342900">
              <a:buFont typeface="Arial" panose="020B0604020202020204" pitchFamily="34" charset="0"/>
              <a:buChar char="•"/>
            </a:pPr>
            <a:r>
              <a:rPr lang="en-US" sz="2000" dirty="0"/>
              <a:t>Dover gestire un grande carico di lavoro, o un supporto o una formazione inadeguati per svolgere un lavoro entro un determinato periodo di tempo.</a:t>
            </a:r>
          </a:p>
          <a:p>
            <a:pPr marL="342900" indent="-342900">
              <a:buFont typeface="Arial" panose="020B0604020202020204" pitchFamily="34" charset="0"/>
              <a:buChar char="•"/>
            </a:pPr>
            <a:r>
              <a:rPr lang="en-US" sz="2000" dirty="0"/>
              <a:t>Lotta con quello che normalmente sarebbe un carico di lavoro ragionevole a causa di altri problemi o pressioni.</a:t>
            </a:r>
          </a:p>
          <a:p>
            <a:pPr marL="342900" indent="-342900">
              <a:buFont typeface="Arial" panose="020B0604020202020204" pitchFamily="34" charset="0"/>
              <a:buChar char="•"/>
            </a:pPr>
            <a:r>
              <a:rPr lang="en-US" sz="2000" dirty="0"/>
              <a:t>Evitare i problemi altrove, ad esempio a casa.</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90617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US" sz="3200" dirty="0"/>
              <a:t>Orientamento al futuro - Presenteismo</a:t>
            </a:r>
            <a:endParaRPr lang="en-IE" sz="3200" dirty="0"/>
          </a:p>
        </p:txBody>
      </p:sp>
      <p:sp>
        <p:nvSpPr>
          <p:cNvPr id="5" name="Text Placeholder 6">
            <a:extLst>
              <a:ext uri="{FF2B5EF4-FFF2-40B4-BE49-F238E27FC236}">
                <a16:creationId xmlns:a16="http://schemas.microsoft.com/office/drawing/2014/main" id="{CB8C7594-FDF3-2998-569B-64FE0AE0D7CC}"/>
              </a:ext>
            </a:extLst>
          </p:cNvPr>
          <p:cNvSpPr>
            <a:spLocks noGrp="1"/>
          </p:cNvSpPr>
          <p:nvPr>
            <p:ph type="body" sz="quarter" idx="48"/>
          </p:nvPr>
        </p:nvSpPr>
        <p:spPr>
          <a:xfrm>
            <a:off x="398308" y="1352135"/>
            <a:ext cx="5697192" cy="5065241"/>
          </a:xfrm>
        </p:spPr>
        <p:txBody>
          <a:bodyPr/>
          <a:lstStyle/>
          <a:p>
            <a:r>
              <a:rPr lang="en-US" sz="1900" dirty="0"/>
              <a:t>Affrontare il presenzialismo richiede quindi una risposta altrettanto varia e complessa.  Il Prof. Cary Cooper, che per primo ha definito il presenzialismo, raccomanda 5 modi per affrontarlo.</a:t>
            </a:r>
          </a:p>
          <a:p>
            <a:endParaRPr lang="en-US" sz="1100" dirty="0"/>
          </a:p>
          <a:p>
            <a:pPr marL="457200" indent="-457200">
              <a:buAutoNum type="arabicPeriod"/>
            </a:pPr>
            <a:r>
              <a:rPr lang="en-US" sz="1900" dirty="0"/>
              <a:t>Non ignorare i risultati a </a:t>
            </a:r>
            <a:r>
              <a:rPr lang="en-US" sz="1900" dirty="0" err="1"/>
              <a:t>favore </a:t>
            </a:r>
            <a:r>
              <a:rPr lang="en-US" sz="1900" dirty="0"/>
              <a:t>degli input: sentire la pressione di essere presenti è dannoso.</a:t>
            </a:r>
          </a:p>
          <a:p>
            <a:pPr marL="457200" indent="-457200">
              <a:buAutoNum type="arabicPeriod"/>
            </a:pPr>
            <a:r>
              <a:rPr lang="en-US" sz="1900" dirty="0"/>
              <a:t>Rivedere la politica di gestione delle assenze per supportare approcci più flessibili alle assenze.</a:t>
            </a:r>
          </a:p>
          <a:p>
            <a:pPr marL="457200" indent="-457200">
              <a:buAutoNum type="arabicPeriod"/>
            </a:pPr>
            <a:r>
              <a:rPr lang="en-US" sz="1900" dirty="0"/>
              <a:t>Essere consapevoli delle cause - i manager devono essere consapevoli delle cause dello stress, come ad esempio le aspettative </a:t>
            </a:r>
            <a:r>
              <a:rPr lang="en-US" sz="1900" dirty="0" err="1"/>
              <a:t>non realistiche.</a:t>
            </a:r>
          </a:p>
          <a:p>
            <a:pPr marL="457200" indent="-457200">
              <a:buAutoNum type="arabicPeriod"/>
            </a:pPr>
            <a:r>
              <a:rPr lang="en-US" sz="1900" dirty="0"/>
              <a:t>Riconoscere precocemente i sintomi attraverso la formazione e la consapevolezza dei problemi di salute mentale e fisica.</a:t>
            </a:r>
          </a:p>
          <a:p>
            <a:pPr marL="457200" indent="-457200">
              <a:buAutoNum type="arabicPeriod"/>
            </a:pPr>
            <a:r>
              <a:rPr lang="en-US" sz="1900" dirty="0"/>
              <a:t>Introdurre una politica e dei programmi per il benessere del personale, compresi l'esercizio fisico e la gestione finanziaria.</a:t>
            </a:r>
          </a:p>
          <a:p>
            <a:pPr marL="457200" indent="-457200">
              <a:buAutoNum type="arabicPeriod"/>
            </a:pPr>
            <a:endParaRPr lang="en-US" sz="2000" dirty="0"/>
          </a:p>
        </p:txBody>
      </p:sp>
    </p:spTree>
    <p:extLst>
      <p:ext uri="{BB962C8B-B14F-4D97-AF65-F5344CB8AC3E}">
        <p14:creationId xmlns:p14="http://schemas.microsoft.com/office/powerpoint/2010/main" val="3179291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4693024" y="221963"/>
            <a:ext cx="6974369" cy="842867"/>
          </a:xfrm>
        </p:spPr>
        <p:txBody>
          <a:bodyPr/>
          <a:lstStyle/>
          <a:p>
            <a:pPr algn="ctr"/>
            <a:r>
              <a:rPr lang="en-US" sz="3200" dirty="0"/>
              <a:t>Orientamento al futuro - Politiche sul posto di lavoro</a:t>
            </a:r>
            <a:endParaRPr lang="en-IE"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313624" y="1162968"/>
            <a:ext cx="5574211" cy="4813657"/>
          </a:xfrm>
        </p:spPr>
        <p:txBody>
          <a:bodyPr/>
          <a:lstStyle/>
          <a:p>
            <a:r>
              <a:rPr lang="en-US" sz="2000" dirty="0">
                <a:solidFill>
                  <a:srgbClr val="374151"/>
                </a:solidFill>
                <a:ea typeface="Calibri" panose="020F0502020204030204" pitchFamily="34" charset="0"/>
              </a:rPr>
              <a:t>Le politiche sul posto di lavoro costituiscono una base importante per la cultura e la pratica </a:t>
            </a:r>
            <a:r>
              <a:rPr lang="en-US" sz="2000" dirty="0" err="1">
                <a:solidFill>
                  <a:srgbClr val="374151"/>
                </a:solidFill>
                <a:ea typeface="Calibri" panose="020F0502020204030204" pitchFamily="34" charset="0"/>
              </a:rPr>
              <a:t>organizzativa </a:t>
            </a:r>
            <a:r>
              <a:rPr lang="en-US" sz="2000" dirty="0">
                <a:solidFill>
                  <a:srgbClr val="374151"/>
                </a:solidFill>
                <a:ea typeface="Calibri" panose="020F0502020204030204" pitchFamily="34" charset="0"/>
              </a:rPr>
              <a:t>e definiscono chiaramente "il modo in cui facciamo le cose qui".</a:t>
            </a:r>
          </a:p>
          <a:p>
            <a:endParaRPr lang="en-US" sz="1100" b="0" i="0" dirty="0">
              <a:solidFill>
                <a:srgbClr val="374151"/>
              </a:solidFill>
              <a:effectLst/>
              <a:ea typeface="Calibri" panose="020F0502020204030204" pitchFamily="34" charset="0"/>
            </a:endParaRPr>
          </a:p>
          <a:p>
            <a:r>
              <a:rPr lang="en-US" sz="2000" b="0" i="0" dirty="0">
                <a:solidFill>
                  <a:srgbClr val="374151"/>
                </a:solidFill>
                <a:effectLst/>
                <a:ea typeface="Calibri" panose="020F0502020204030204" pitchFamily="34" charset="0"/>
              </a:rPr>
              <a:t>La maggior parte delle organizzazioni, soprattutto quelle più grandi, hanno politiche sul posto di lavoro su questioni come la salute e la sicurezza, l'assenteismo e le pratiche di lavoro, ma possono essere assenti nelle organizzazioni più piccole.</a:t>
            </a:r>
            <a:endParaRPr lang="en-US" sz="2000" dirty="0">
              <a:solidFill>
                <a:srgbClr val="374151"/>
              </a:solidFill>
              <a:ea typeface="Calibri" panose="020F0502020204030204" pitchFamily="34" charset="0"/>
            </a:endParaRPr>
          </a:p>
          <a:p>
            <a:endParaRPr lang="en-US" sz="1100" b="0" i="0" dirty="0">
              <a:solidFill>
                <a:srgbClr val="374151"/>
              </a:solidFill>
              <a:effectLst/>
              <a:ea typeface="Calibri" panose="020F0502020204030204" pitchFamily="34" charset="0"/>
            </a:endParaRPr>
          </a:p>
          <a:p>
            <a:r>
              <a:rPr lang="en-US" sz="2000" b="0" i="0" dirty="0">
                <a:solidFill>
                  <a:srgbClr val="374151"/>
                </a:solidFill>
                <a:effectLst/>
                <a:ea typeface="Calibri" panose="020F0502020204030204" pitchFamily="34" charset="0"/>
              </a:rPr>
              <a:t>Tuttavia, pochissime organizzazioni dispongono di politiche specifiche sul </a:t>
            </a:r>
            <a:r>
              <a:rPr lang="en-US" sz="2000" dirty="0">
                <a:solidFill>
                  <a:srgbClr val="374151"/>
                </a:solidFill>
                <a:ea typeface="Calibri" panose="020F0502020204030204" pitchFamily="34" charset="0"/>
              </a:rPr>
              <a:t>digitale/telelavoro, sulla </a:t>
            </a:r>
            <a:r>
              <a:rPr lang="en-US" sz="2000" b="0" i="0" dirty="0">
                <a:solidFill>
                  <a:srgbClr val="374151"/>
                </a:solidFill>
                <a:effectLst/>
                <a:ea typeface="Calibri" panose="020F0502020204030204" pitchFamily="34" charset="0"/>
              </a:rPr>
              <a:t>salute e il benessere mentale o sul presenzialismo.</a:t>
            </a:r>
          </a:p>
          <a:p>
            <a:endParaRPr lang="en-US" sz="1100" dirty="0">
              <a:solidFill>
                <a:srgbClr val="374151"/>
              </a:solidFill>
              <a:ea typeface="Calibri" panose="020F0502020204030204" pitchFamily="34" charset="0"/>
            </a:endParaRPr>
          </a:p>
          <a:p>
            <a:r>
              <a:rPr lang="en-US" sz="2000" b="0" i="0" dirty="0">
                <a:solidFill>
                  <a:srgbClr val="374151"/>
                </a:solidFill>
                <a:effectLst/>
                <a:ea typeface="Calibri" panose="020F0502020204030204" pitchFamily="34" charset="0"/>
              </a:rPr>
              <a:t>In definitiva, una politica sul luogo di lavoro deve essere specifica per il contesto, quindi il contenuto dipende da voi, ma possiamo esaminare il processo di sviluppo della vostra politica.</a:t>
            </a:r>
          </a:p>
          <a:p>
            <a:endParaRPr lang="en-US" sz="2000" dirty="0">
              <a:solidFill>
                <a:srgbClr val="374151"/>
              </a:solidFill>
              <a:ea typeface="Calibri" panose="020F0502020204030204" pitchFamily="34" charset="0"/>
            </a:endParaRPr>
          </a:p>
          <a:p>
            <a:endParaRPr lang="en-US" sz="2000" b="0" i="0" dirty="0">
              <a:solidFill>
                <a:srgbClr val="374151"/>
              </a:solidFill>
              <a:effectLst/>
              <a:ea typeface="Calibri" panose="020F0502020204030204" pitchFamily="34" charset="0"/>
            </a:endParaRPr>
          </a:p>
          <a:p>
            <a:endParaRPr lang="en-US" sz="2000" b="0" i="0" dirty="0">
              <a:solidFill>
                <a:srgbClr val="374151"/>
              </a:solidFill>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123825" y="440624"/>
            <a:ext cx="9153525" cy="730951"/>
          </a:xfrm>
        </p:spPr>
        <p:txBody>
          <a:bodyPr/>
          <a:lstStyle/>
          <a:p>
            <a:r>
              <a:rPr lang="en-US" sz="3200" dirty="0"/>
              <a:t>Orientamento al futuro - Politiche sul posto di lavoro</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332955"/>
            <a:ext cx="6280868" cy="5008221"/>
          </a:xfrm>
        </p:spPr>
        <p:txBody>
          <a:bodyPr/>
          <a:lstStyle/>
          <a:p>
            <a:pPr>
              <a:spcAft>
                <a:spcPts val="300"/>
              </a:spcAft>
            </a:pPr>
            <a:r>
              <a:rPr lang="en-US" sz="1900" i="0" dirty="0">
                <a:effectLst/>
                <a:ea typeface="Calibri" panose="020F0502020204030204" pitchFamily="34" charset="0"/>
              </a:rPr>
              <a:t>Il processo di sviluppo delle politiche:</a:t>
            </a:r>
          </a:p>
          <a:p>
            <a:pPr marL="457200" indent="-457200">
              <a:spcAft>
                <a:spcPts val="300"/>
              </a:spcAft>
              <a:buAutoNum type="arabicPeriod"/>
            </a:pPr>
            <a:endParaRPr lang="en-US" sz="1100" dirty="0">
              <a:ea typeface="Calibri" panose="020F0502020204030204" pitchFamily="34" charset="0"/>
            </a:endParaRPr>
          </a:p>
          <a:p>
            <a:pPr marL="457200" indent="-457200">
              <a:spcAft>
                <a:spcPts val="300"/>
              </a:spcAft>
              <a:buAutoNum type="arabicPeriod"/>
            </a:pPr>
            <a:r>
              <a:rPr lang="en-US" sz="1900" i="0" dirty="0">
                <a:effectLst/>
                <a:ea typeface="Calibri" panose="020F0502020204030204" pitchFamily="34" charset="0"/>
              </a:rPr>
              <a:t>Identificare la necessità di una politica.   Qual è il problema da chiarire, affrontare o migliorare?</a:t>
            </a:r>
          </a:p>
          <a:p>
            <a:pPr marL="457200" indent="-457200">
              <a:spcAft>
                <a:spcPts val="300"/>
              </a:spcAft>
              <a:buAutoNum type="arabicPeriod"/>
            </a:pPr>
            <a:r>
              <a:rPr lang="en-US" sz="1900" dirty="0">
                <a:ea typeface="Calibri" panose="020F0502020204030204" pitchFamily="34" charset="0"/>
              </a:rPr>
              <a:t>Determinare il contesto.  Le politiche devono riflettere le esigenze dell'organizzazione e dei suoi dipendenti.</a:t>
            </a:r>
          </a:p>
          <a:p>
            <a:pPr marL="457200" indent="-457200">
              <a:spcAft>
                <a:spcPts val="300"/>
              </a:spcAft>
              <a:buAutoNum type="arabicPeriod"/>
            </a:pPr>
            <a:r>
              <a:rPr lang="en-US" sz="1900" i="0" dirty="0">
                <a:effectLst/>
                <a:ea typeface="Calibri" panose="020F0502020204030204" pitchFamily="34" charset="0"/>
              </a:rPr>
              <a:t>Ottenere il sostegno delle parti interessate</a:t>
            </a:r>
            <a:r>
              <a:rPr lang="en-US" sz="1900" dirty="0">
                <a:ea typeface="Calibri" panose="020F0502020204030204" pitchFamily="34" charset="0"/>
              </a:rPr>
              <a:t>.   Ciò dipenderà dalle dimensioni dell'organizzazione e dalla sua posizione all'interno, ma sicuramente si tratterà dei dipendenti e del proprietario/consiglio di amministrazione.</a:t>
            </a:r>
            <a:endParaRPr lang="en-US" sz="1900" i="0" dirty="0">
              <a:effectLst/>
              <a:ea typeface="Calibri" panose="020F0502020204030204" pitchFamily="34" charset="0"/>
            </a:endParaRPr>
          </a:p>
          <a:p>
            <a:pPr marL="457200" indent="-457200">
              <a:spcAft>
                <a:spcPts val="300"/>
              </a:spcAft>
              <a:buAutoNum type="arabicPeriod"/>
            </a:pPr>
            <a:r>
              <a:rPr lang="en-US" sz="1900" dirty="0">
                <a:ea typeface="Calibri" panose="020F0502020204030204" pitchFamily="34" charset="0"/>
              </a:rPr>
              <a:t>Comunicare e coinvolgere i dipendenti nello sviluppo della politica.   La partecipazione è essenziale se si vuole che una politica faccia la differenza in modo duraturo.</a:t>
            </a:r>
          </a:p>
          <a:p>
            <a:pPr marL="457200" indent="-457200">
              <a:spcAft>
                <a:spcPts val="300"/>
              </a:spcAft>
              <a:buAutoNum type="arabicPeriod"/>
            </a:pPr>
            <a:r>
              <a:rPr lang="en-US" sz="1900" i="0" dirty="0">
                <a:effectLst/>
                <a:ea typeface="Calibri" panose="020F0502020204030204" pitchFamily="34" charset="0"/>
              </a:rPr>
              <a:t>Concordare i tempi di </a:t>
            </a:r>
            <a:r>
              <a:rPr lang="en-US" sz="1900" dirty="0">
                <a:ea typeface="Calibri" panose="020F0502020204030204" pitchFamily="34" charset="0"/>
              </a:rPr>
              <a:t>revisione e aggiornamento.   Le circostanze, il contesto e la legislazione cambiano ed è importante mantenere aggiornate le polizze.</a:t>
            </a:r>
            <a:endParaRPr lang="en-US" sz="1900" i="0" dirty="0">
              <a:effectLst/>
              <a:ea typeface="Calibri" panose="020F0502020204030204" pitchFamily="34" charset="0"/>
            </a:endParaRPr>
          </a:p>
        </p:txBody>
      </p:sp>
    </p:spTree>
    <p:extLst>
      <p:ext uri="{BB962C8B-B14F-4D97-AF65-F5344CB8AC3E}">
        <p14:creationId xmlns:p14="http://schemas.microsoft.com/office/powerpoint/2010/main" val="78867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5" y="365821"/>
            <a:ext cx="5875885" cy="845139"/>
          </a:xfrm>
        </p:spPr>
        <p:txBody>
          <a:bodyPr/>
          <a:lstStyle/>
          <a:p>
            <a:r>
              <a:rPr lang="en-US" dirty="0"/>
              <a:t>Benvenuti al corso di formazione DigiWorkWell</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565331" y="1750346"/>
            <a:ext cx="5159184" cy="4358743"/>
          </a:xfrm>
        </p:spPr>
        <p:txBody>
          <a:bodyPr/>
          <a:lstStyle/>
          <a:p>
            <a:pPr marL="285750" indent="-285750">
              <a:buFont typeface="Arial" panose="020B0604020202020204" pitchFamily="34" charset="0"/>
              <a:buChar char="•"/>
            </a:pPr>
            <a:r>
              <a:rPr lang="en-GB" sz="2400" dirty="0"/>
              <a:t>Comprenderete l'importanza della leadership digitale per l'implementazione del telelavoro</a:t>
            </a:r>
            <a:r>
              <a:rPr lang="fi-FI" sz="2400" dirty="0"/>
              <a:t>.</a:t>
            </a:r>
          </a:p>
          <a:p>
            <a:endParaRPr lang="en-GB" sz="2400" dirty="0"/>
          </a:p>
          <a:p>
            <a:pPr marL="285750" indent="-285750">
              <a:buFont typeface="Arial" panose="020B0604020202020204" pitchFamily="34" charset="0"/>
              <a:buChar char="•"/>
            </a:pPr>
            <a:r>
              <a:rPr lang="en-GB" sz="2400" dirty="0"/>
              <a:t>Comprenderete le competenze necessarie per consentire alla vostra organizzazione di massimizzare i vantaggi del telelavoro</a:t>
            </a:r>
            <a:r>
              <a:rPr lang="fi-FI" sz="2400" dirty="0"/>
              <a:t>.</a:t>
            </a:r>
          </a:p>
          <a:p>
            <a:pPr marL="285750" indent="-285750">
              <a:buFont typeface="Arial" panose="020B0604020202020204" pitchFamily="34" charset="0"/>
              <a:buChar char="•"/>
            </a:pPr>
            <a:endParaRPr lang="fi-FI" sz="2400" dirty="0"/>
          </a:p>
          <a:p>
            <a:pPr marL="285750" indent="-285750">
              <a:buFont typeface="Arial" panose="020B0604020202020204" pitchFamily="34" charset="0"/>
              <a:buChar char="•"/>
            </a:pPr>
            <a:r>
              <a:rPr lang="en-GB" sz="2400" dirty="0"/>
              <a:t>Capirete come aiutare i vostri dipendenti a sfruttare i vantaggi del telelavoro evitando i rischi.</a:t>
            </a:r>
          </a:p>
          <a:p>
            <a:pPr marL="285750" indent="-285750">
              <a:buFont typeface="Arial" panose="020B0604020202020204" pitchFamily="34" charset="0"/>
              <a:buChar char="•"/>
            </a:pPr>
            <a:endParaRPr lang="fi-FI" sz="2400" dirty="0">
              <a:highlight>
                <a:srgbClr val="FFFF00"/>
              </a:highlight>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a:t>
            </a:fld>
            <a:endParaRPr lang="en-US" sz="1291"/>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2524125" y="556054"/>
            <a:ext cx="9379847" cy="1025611"/>
          </a:xfrm>
        </p:spPr>
        <p:txBody>
          <a:bodyPr/>
          <a:lstStyle/>
          <a:p>
            <a:pPr algn="r"/>
            <a:r>
              <a:rPr lang="en-US" sz="3200" dirty="0"/>
              <a:t>Orientamento al futuro - Politiche sul posto di lavoro</a:t>
            </a:r>
            <a:endParaRPr lang="en-IE" sz="32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30</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754385"/>
            <a:ext cx="5519942" cy="4547561"/>
          </a:xfrm>
        </p:spPr>
        <p:txBody>
          <a:bodyPr/>
          <a:lstStyle/>
          <a:p>
            <a:pPr marL="0"/>
            <a:r>
              <a:rPr lang="en-US" sz="2000" dirty="0"/>
              <a:t>È importante ricordare che:</a:t>
            </a:r>
          </a:p>
          <a:p>
            <a:pPr marL="0"/>
            <a:endParaRPr lang="en-US" sz="2000" dirty="0"/>
          </a:p>
          <a:p>
            <a:pPr marL="342900" indent="-342900">
              <a:buFont typeface="Arial" panose="020B0604020202020204" pitchFamily="34" charset="0"/>
              <a:buChar char="•"/>
            </a:pPr>
            <a:r>
              <a:rPr lang="en-US" sz="2000" dirty="0"/>
              <a:t>Le politiche sono linee guida e non regole ferree.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Lo sviluppo delle politiche deve essere partecipativo.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Una politica senza formazione e consapevolezza è inutile.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La formazione introduttiva, la formazione continua e le sessioni di sensibilizzazione per tutto il personale sono necessarie per incorporare una nuova politica.</a:t>
            </a: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3713480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940FC7CB-82E6-41DF-D9E7-F82FC60F45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4" name="Text Placeholder 6">
            <a:extLst>
              <a:ext uri="{FF2B5EF4-FFF2-40B4-BE49-F238E27FC236}">
                <a16:creationId xmlns:a16="http://schemas.microsoft.com/office/drawing/2014/main" id="{0B6264CC-6241-4AD1-53B7-F53733EFE564}"/>
              </a:ext>
            </a:extLst>
          </p:cNvPr>
          <p:cNvSpPr txBox="1">
            <a:spLocks/>
          </p:cNvSpPr>
          <p:nvPr/>
        </p:nvSpPr>
        <p:spPr>
          <a:xfrm>
            <a:off x="398308" y="1522409"/>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dirty="0"/>
              <a:t>In tutti i Paesi dell'UE esistono obblighi legali che impongono ai datori di lavoro di proteggere i propri dipendenti e gli altri da eventuali danni.</a:t>
            </a:r>
          </a:p>
          <a:p>
            <a:endParaRPr lang="en-US" sz="1100" dirty="0"/>
          </a:p>
          <a:p>
            <a:r>
              <a:rPr lang="en-US" sz="2000" dirty="0"/>
              <a:t>Anche se le normative variano da paese a paese, da settore a settore e dalle dimensioni del datore di lavoro, il minimo da fare è:</a:t>
            </a:r>
          </a:p>
          <a:p>
            <a:pPr marL="342900" indent="-342900">
              <a:buFont typeface="Arial" panose="020B0604020202020204" pitchFamily="34" charset="0"/>
              <a:buChar char="•"/>
            </a:pPr>
            <a:r>
              <a:rPr lang="en-US" sz="2000" dirty="0"/>
              <a:t>Identificare i pericoli che possono causare malattie o lesioni.</a:t>
            </a:r>
          </a:p>
          <a:p>
            <a:pPr marL="342900" indent="-342900">
              <a:buFont typeface="Arial" panose="020B0604020202020204" pitchFamily="34" charset="0"/>
              <a:buChar char="•"/>
            </a:pPr>
            <a:r>
              <a:rPr lang="en-US" sz="2000" dirty="0"/>
              <a:t>Determinare la probabilità e la potenziale gravità del rischio.</a:t>
            </a:r>
          </a:p>
          <a:p>
            <a:pPr marL="342900" indent="-342900">
              <a:buFont typeface="Arial" panose="020B0604020202020204" pitchFamily="34" charset="0"/>
              <a:buChar char="•"/>
            </a:pPr>
            <a:r>
              <a:rPr lang="en-US" sz="2000" dirty="0"/>
              <a:t>Intervenire per eliminare o, se non è possibile, controllare il rischio.</a:t>
            </a:r>
          </a:p>
          <a:p>
            <a:endParaRPr lang="en-US" sz="1100" dirty="0"/>
          </a:p>
          <a:p>
            <a:r>
              <a:rPr lang="en-US" sz="2000" dirty="0"/>
              <a:t>Il rapido aumento del lavoro ibrido, digitale e del telelavoro ha fatto sì che questo settore sia stato trascurato.</a:t>
            </a:r>
          </a:p>
        </p:txBody>
      </p:sp>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10488767" cy="842867"/>
          </a:xfrm>
        </p:spPr>
        <p:txBody>
          <a:bodyPr/>
          <a:lstStyle/>
          <a:p>
            <a:r>
              <a:rPr lang="en-US" sz="3200" dirty="0"/>
              <a:t>Orientamento al futuro - Valutazione dei rischi del telelavoro</a:t>
            </a:r>
          </a:p>
        </p:txBody>
      </p:sp>
    </p:spTree>
    <p:extLst>
      <p:ext uri="{BB962C8B-B14F-4D97-AF65-F5344CB8AC3E}">
        <p14:creationId xmlns:p14="http://schemas.microsoft.com/office/powerpoint/2010/main" val="3400488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8" name="Text Placeholder 6">
            <a:extLst>
              <a:ext uri="{FF2B5EF4-FFF2-40B4-BE49-F238E27FC236}">
                <a16:creationId xmlns:a16="http://schemas.microsoft.com/office/drawing/2014/main" id="{3995EA65-4C87-69F2-A1F4-4C5C2F8B45BA}"/>
              </a:ext>
            </a:extLst>
          </p:cNvPr>
          <p:cNvSpPr txBox="1">
            <a:spLocks/>
          </p:cNvSpPr>
          <p:nvPr/>
        </p:nvSpPr>
        <p:spPr>
          <a:xfrm>
            <a:off x="6313489" y="1193815"/>
            <a:ext cx="5558219"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1900" dirty="0"/>
              <a:t>Il progetto </a:t>
            </a:r>
            <a:r>
              <a:rPr lang="en-US" sz="1900" dirty="0" err="1"/>
              <a:t>DigiWorkwell </a:t>
            </a:r>
            <a:r>
              <a:rPr lang="en-US" sz="1900" dirty="0"/>
              <a:t>ha sviluppato un modello di valutazione dei rischi legati al telelavoro.</a:t>
            </a:r>
            <a:r>
              <a:rPr lang="en-GB" sz="1900" dirty="0">
                <a:solidFill>
                  <a:srgbClr val="282828"/>
                </a:solidFill>
              </a:rPr>
              <a:t>  Si basa su un precedente lavoro dell'EU-OSHA ed è concepito intorno al modello di benessere digitale DigiWorkWell.</a:t>
            </a:r>
          </a:p>
          <a:p>
            <a:endParaRPr lang="en-GB" sz="1100" dirty="0">
              <a:solidFill>
                <a:srgbClr val="282828"/>
              </a:solidFill>
            </a:endParaRPr>
          </a:p>
          <a:p>
            <a:r>
              <a:rPr lang="en-GB" sz="1900" dirty="0">
                <a:solidFill>
                  <a:srgbClr val="282828"/>
                </a:solidFill>
              </a:rPr>
              <a:t>Si tratta di un buon punto di partenza per la maggior parte delle PMI, anche se si raccomanda di adattarlo al proprio luogo di lavoro e al proprio settore.</a:t>
            </a:r>
          </a:p>
          <a:p>
            <a:endParaRPr lang="en-GB" sz="1100" dirty="0">
              <a:solidFill>
                <a:srgbClr val="282828"/>
              </a:solidFill>
            </a:endParaRPr>
          </a:p>
          <a:p>
            <a:r>
              <a:rPr lang="en-GB" sz="1900" dirty="0">
                <a:solidFill>
                  <a:srgbClr val="282828"/>
                </a:solidFill>
              </a:rPr>
              <a:t>È il primo passo per effettuare una valutazione dei rischi. I rischi evidenziati devono essere esaminati in modo più approfondito e le misure di gestione del rischio devono essere messe in atto. </a:t>
            </a:r>
          </a:p>
          <a:p>
            <a:endParaRPr lang="en-GB" sz="1100" dirty="0">
              <a:solidFill>
                <a:srgbClr val="282828"/>
              </a:solidFill>
            </a:endParaRPr>
          </a:p>
          <a:p>
            <a:r>
              <a:rPr lang="en-GB" sz="1900" dirty="0">
                <a:solidFill>
                  <a:srgbClr val="282828"/>
                </a:solidFill>
              </a:rPr>
              <a:t>È inoltre fondamentale che il processo di valutazione dei rischi, compreso l'accordo sulle misure da adottare, sia un impegno condiviso tra la direzione/il servizio sanitario e il dipendente.</a:t>
            </a:r>
            <a:endParaRPr lang="en-GB" sz="1900" dirty="0"/>
          </a:p>
          <a:p>
            <a:endParaRPr lang="en-US" sz="1900" dirty="0"/>
          </a:p>
        </p:txBody>
      </p:sp>
      <p:sp>
        <p:nvSpPr>
          <p:cNvPr id="9" name="Text Placeholder 5">
            <a:extLst>
              <a:ext uri="{FF2B5EF4-FFF2-40B4-BE49-F238E27FC236}">
                <a16:creationId xmlns:a16="http://schemas.microsoft.com/office/drawing/2014/main" id="{449C69D4-B2AD-FB60-90A3-77CDB1D92321}"/>
              </a:ext>
            </a:extLst>
          </p:cNvPr>
          <p:cNvSpPr>
            <a:spLocks noGrp="1"/>
          </p:cNvSpPr>
          <p:nvPr>
            <p:ph type="body" sz="quarter" idx="30"/>
          </p:nvPr>
        </p:nvSpPr>
        <p:spPr>
          <a:xfrm>
            <a:off x="1371600" y="175474"/>
            <a:ext cx="10609730" cy="842867"/>
          </a:xfrm>
        </p:spPr>
        <p:txBody>
          <a:bodyPr/>
          <a:lstStyle/>
          <a:p>
            <a:r>
              <a:rPr lang="en-US" sz="3200" dirty="0"/>
              <a:t>Orientamento al futuro - Valutazione dei rischi del telelavoro</a:t>
            </a:r>
          </a:p>
        </p:txBody>
      </p:sp>
    </p:spTree>
    <p:extLst>
      <p:ext uri="{BB962C8B-B14F-4D97-AF65-F5344CB8AC3E}">
        <p14:creationId xmlns:p14="http://schemas.microsoft.com/office/powerpoint/2010/main" val="1472264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7" y="440624"/>
            <a:ext cx="10736417" cy="842867"/>
          </a:xfrm>
        </p:spPr>
        <p:txBody>
          <a:bodyPr/>
          <a:lstStyle/>
          <a:p>
            <a:r>
              <a:rPr lang="en-US" sz="3200" dirty="0"/>
              <a:t>Orientamento </a:t>
            </a:r>
            <a:r>
              <a:rPr lang="en-US" sz="3200" dirty="0" err="1"/>
              <a:t>al futuro </a:t>
            </a:r>
            <a:r>
              <a:rPr lang="en-US" sz="3200" dirty="0"/>
              <a:t>- Valutazione dei rischi del telelavoro</a:t>
            </a:r>
          </a:p>
        </p:txBody>
      </p:sp>
      <p:sp>
        <p:nvSpPr>
          <p:cNvPr id="4" name="Text Placeholder 15">
            <a:extLst>
              <a:ext uri="{FF2B5EF4-FFF2-40B4-BE49-F238E27FC236}">
                <a16:creationId xmlns:a16="http://schemas.microsoft.com/office/drawing/2014/main" id="{D2F50127-CA7E-8B9C-0425-3F80A00EF657}"/>
              </a:ext>
            </a:extLst>
          </p:cNvPr>
          <p:cNvSpPr>
            <a:spLocks noGrp="1"/>
          </p:cNvSpPr>
          <p:nvPr>
            <p:ph type="body" sz="quarter" idx="48"/>
          </p:nvPr>
        </p:nvSpPr>
        <p:spPr>
          <a:xfrm>
            <a:off x="812009" y="1582845"/>
            <a:ext cx="5574211" cy="4813657"/>
          </a:xfrm>
        </p:spPr>
        <p:txBody>
          <a:bodyPr/>
          <a:lstStyle/>
          <a:p>
            <a:r>
              <a:rPr lang="en-US" sz="2000" dirty="0"/>
              <a:t>Il modello di valutazione dei rischi del telelavoro copre sette aree:</a:t>
            </a:r>
          </a:p>
          <a:p>
            <a:endParaRPr lang="en-US" sz="2000" dirty="0"/>
          </a:p>
          <a:p>
            <a:pPr marL="342900" indent="-342900">
              <a:buFont typeface="Arial" panose="020B0604020202020204" pitchFamily="34" charset="0"/>
              <a:buChar char="•"/>
            </a:pPr>
            <a:r>
              <a:rPr lang="en-US" sz="2000" dirty="0"/>
              <a:t>Come è organizzato il lavoro</a:t>
            </a:r>
          </a:p>
          <a:p>
            <a:pPr marL="342900" indent="-342900">
              <a:buFont typeface="Arial" panose="020B0604020202020204" pitchFamily="34" charset="0"/>
              <a:buChar char="•"/>
            </a:pPr>
            <a:r>
              <a:rPr lang="en-US" sz="2000" dirty="0"/>
              <a:t>Aspetti sociali del lavoro</a:t>
            </a:r>
          </a:p>
          <a:p>
            <a:pPr marL="342900" indent="-342900">
              <a:buFont typeface="Arial" panose="020B0604020202020204" pitchFamily="34" charset="0"/>
              <a:buChar char="•"/>
            </a:pPr>
            <a:r>
              <a:rPr lang="en-US" sz="2000" dirty="0"/>
              <a:t>Interfaccia famiglia</a:t>
            </a:r>
          </a:p>
          <a:p>
            <a:pPr marL="342900" indent="-342900">
              <a:buFont typeface="Arial" panose="020B0604020202020204" pitchFamily="34" charset="0"/>
              <a:buChar char="•"/>
            </a:pPr>
            <a:r>
              <a:rPr lang="en-US" sz="2000" dirty="0"/>
              <a:t>Sicurezza e salute/Ergonomia</a:t>
            </a:r>
          </a:p>
          <a:p>
            <a:pPr marL="342900" indent="-342900">
              <a:buFont typeface="Arial" panose="020B0604020202020204" pitchFamily="34" charset="0"/>
              <a:buChar char="•"/>
            </a:pPr>
            <a:r>
              <a:rPr lang="en-US" sz="2000" dirty="0"/>
              <a:t>Problemi tecnici</a:t>
            </a:r>
          </a:p>
          <a:p>
            <a:pPr marL="342900" indent="-342900">
              <a:buFont typeface="Arial" panose="020B0604020202020204" pitchFamily="34" charset="0"/>
              <a:buChar char="•"/>
            </a:pPr>
            <a:r>
              <a:rPr lang="en-US" sz="2000" dirty="0"/>
              <a:t>Ambiente di lavoro fisico</a:t>
            </a:r>
          </a:p>
          <a:p>
            <a:pPr marL="342900" indent="-342900">
              <a:buFont typeface="Arial" panose="020B0604020202020204" pitchFamily="34" charset="0"/>
              <a:buChar char="•"/>
            </a:pPr>
            <a:r>
              <a:rPr lang="en-US" sz="2000" dirty="0"/>
              <a:t>Salute sul lavoro</a:t>
            </a:r>
          </a:p>
          <a:p>
            <a:endParaRPr lang="en-US" sz="2000" dirty="0"/>
          </a:p>
          <a:p>
            <a:r>
              <a:rPr lang="en-US" sz="2000" dirty="0"/>
              <a:t>Il modello di valutazione dei rischi è contenuto nella Guida DigiWorkWell e può essere scaricato dal sito </a:t>
            </a:r>
            <a:r>
              <a:rPr lang="en-US" sz="2000" dirty="0">
                <a:hlinkClick r:id="rId3"/>
              </a:rPr>
              <a:t>https://digiworkwell.eu/digi-workwell-business-case/.</a:t>
            </a:r>
            <a:endParaRPr lang="en-US" sz="2000" dirty="0"/>
          </a:p>
          <a:p>
            <a:endParaRPr lang="en-US" sz="2000" dirty="0"/>
          </a:p>
          <a:p>
            <a:endParaRPr lang="en-IE" dirty="0"/>
          </a:p>
        </p:txBody>
      </p:sp>
    </p:spTree>
    <p:extLst>
      <p:ext uri="{BB962C8B-B14F-4D97-AF65-F5344CB8AC3E}">
        <p14:creationId xmlns:p14="http://schemas.microsoft.com/office/powerpoint/2010/main" val="3021228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Orientamento al futuro </a:t>
            </a:r>
          </a:p>
          <a:p>
            <a:pPr algn="ctr">
              <a:spcBef>
                <a:spcPts val="0"/>
              </a:spcBef>
            </a:pPr>
            <a:r>
              <a:rPr lang="en-IE" dirty="0"/>
              <a:t>Riflessione personale</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420471"/>
            <a:ext cx="6685808" cy="33828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2971801" y="2783541"/>
            <a:ext cx="6393872" cy="2875082"/>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La vostra organizzazione dispone di politiche e valutazioni dei rischi in materia di telelavoro, salute e benessere mentale e presenzialismo?</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In caso contrario, quali misure potete adottare personalmente, come leader, per affrontare questo problema?</a:t>
            </a:r>
            <a:endParaRPr lang="en-US" dirty="0">
              <a:solidFill>
                <a:schemeClr val="bg1"/>
              </a:solidFill>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2768956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Competenza digitale</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583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6">
            <a:extLst>
              <a:ext uri="{FF2B5EF4-FFF2-40B4-BE49-F238E27FC236}">
                <a16:creationId xmlns:a16="http://schemas.microsoft.com/office/drawing/2014/main" id="{D7780FD8-A19D-3DEB-6926-F11C37C5564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Competenza digitale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6939"/>
            <a:ext cx="5574211" cy="5650340"/>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Essere Digital Savvy significa avere le conoscenze e le competenze necessarie per </a:t>
            </a:r>
            <a:r>
              <a:rPr lang="en-US" sz="2000" dirty="0" err="1">
                <a:latin typeface="Calibri" panose="020F0502020204030204" pitchFamily="34" charset="0"/>
                <a:ea typeface="Calibri" panose="020F0502020204030204" pitchFamily="34" charset="0"/>
                <a:cs typeface="Calibri" panose="020F0502020204030204" pitchFamily="34" charset="0"/>
              </a:rPr>
              <a:t>massimizzare i </a:t>
            </a:r>
            <a:r>
              <a:rPr lang="en-US" sz="2000" dirty="0">
                <a:latin typeface="Calibri" panose="020F0502020204030204" pitchFamily="34" charset="0"/>
                <a:ea typeface="Calibri" panose="020F0502020204030204" pitchFamily="34" charset="0"/>
                <a:cs typeface="Calibri" panose="020F0502020204030204" pitchFamily="34" charset="0"/>
              </a:rPr>
              <a:t>vantaggi della tecnologia digitale e guidare gli altri nel suo utilizzo.   Comprende:</a:t>
            </a:r>
          </a:p>
          <a:p>
            <a:endParaRPr lang="en-US" sz="2000" dirty="0">
              <a:ea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Mantenere una reputazione digitale positiva, che comprende anche ciò che facciamo al di fuori del lavoro.</a:t>
            </a:r>
          </a:p>
          <a:p>
            <a:pPr marL="342900" indent="-342900">
              <a:buFont typeface="Arial" panose="020B0604020202020204" pitchFamily="34" charset="0"/>
              <a:buChar char="•"/>
            </a:pPr>
            <a:endParaRPr lang="en-US" sz="2000" dirty="0">
              <a:ea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Sicurezza online.</a:t>
            </a:r>
          </a:p>
          <a:p>
            <a:pPr marL="342900" indent="-342900">
              <a:buFont typeface="Arial" panose="020B0604020202020204" pitchFamily="34" charset="0"/>
              <a:buChar char="•"/>
            </a:pPr>
            <a:endParaRPr lang="en-US" sz="2000" dirty="0">
              <a:ea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Collaborare efficacemente nel mondo digitale. </a:t>
            </a:r>
            <a:endParaRPr lang="en-IE" sz="2000" dirty="0"/>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ea typeface="Calibri" panose="020F0502020204030204" pitchFamily="34" charset="0"/>
              </a:rPr>
              <a:t>Questa sezione del modulo fornisce alcuni consigli pratici che potete utilizzare voi stessi e condividere con i colleghi.</a:t>
            </a:r>
          </a:p>
          <a:p>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sz="2000" dirty="0"/>
          </a:p>
          <a:p>
            <a:endParaRPr lang="en-US" sz="2200" dirty="0"/>
          </a:p>
        </p:txBody>
      </p:sp>
    </p:spTree>
    <p:extLst>
      <p:ext uri="{BB962C8B-B14F-4D97-AF65-F5344CB8AC3E}">
        <p14:creationId xmlns:p14="http://schemas.microsoft.com/office/powerpoint/2010/main" val="2218324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440624"/>
            <a:ext cx="8974292" cy="842867"/>
          </a:xfrm>
        </p:spPr>
        <p:txBody>
          <a:bodyPr/>
          <a:lstStyle/>
          <a:p>
            <a:r>
              <a:rPr lang="en-US" sz="3200" dirty="0"/>
              <a:t>Digital Savvy - Reputazione digitale professionale</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en-US" sz="2000" dirty="0"/>
              <a:t>La reputazione </a:t>
            </a:r>
            <a:r>
              <a:rPr lang="en-US" sz="2000" dirty="0" err="1"/>
              <a:t>organizzativa </a:t>
            </a:r>
            <a:r>
              <a:rPr lang="en-US" sz="2000" dirty="0"/>
              <a:t>e professionale è importante e può richiedere molti anni per essere consolidata. Mentre in passato si poteva dire che ciò che accadeva sul posto di lavoro rimaneva sul posto di lavoro, l'avvento della posta elettronica, dei social media e ora del digitale e del telelavoro ha cambiato completamente la situazione.</a:t>
            </a:r>
          </a:p>
          <a:p>
            <a:endParaRPr lang="en-US" sz="2000" dirty="0"/>
          </a:p>
          <a:p>
            <a:r>
              <a:rPr lang="en-GB" sz="2000" b="0" i="0" u="none" strike="noStrike" dirty="0">
                <a:effectLst/>
                <a:latin typeface="Google Sans"/>
              </a:rPr>
              <a:t>La vostra reputazione digitale è l'impronta digitale creata da tutte le cose che dite e fate online, nonché da ciò che gli altri pubblicano su di voi. Le persone e i siti che seguite, i contenuti che pubblicate, che vi piacciono o che condividete e i commenti che fate contribuiscono alla vostra reputazione digitale.</a:t>
            </a:r>
            <a:endParaRPr lang="en-IE" sz="2000" dirty="0"/>
          </a:p>
          <a:p>
            <a:endParaRPr lang="en-US" sz="2000" dirty="0"/>
          </a:p>
        </p:txBody>
      </p:sp>
    </p:spTree>
    <p:extLst>
      <p:ext uri="{BB962C8B-B14F-4D97-AF65-F5344CB8AC3E}">
        <p14:creationId xmlns:p14="http://schemas.microsoft.com/office/powerpoint/2010/main" val="169713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E3FBEEAC-D03B-6951-889B-5986168D395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923555" y="0"/>
            <a:ext cx="4993772" cy="6858000"/>
          </a:xfrm>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3057525" y="128268"/>
            <a:ext cx="8609868" cy="842867"/>
          </a:xfrm>
        </p:spPr>
        <p:txBody>
          <a:bodyPr/>
          <a:lstStyle/>
          <a:p>
            <a:r>
              <a:rPr lang="en-US" sz="3200" dirty="0"/>
              <a:t>Digital Savvy - Reputazione digitale professionale</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301956"/>
          </a:xfrm>
        </p:spPr>
        <p:txBody>
          <a:bodyPr/>
          <a:lstStyle/>
          <a:p>
            <a:r>
              <a:rPr lang="en-IE" sz="1900" dirty="0"/>
              <a:t>Ecco alcuni consigli per contribuire a progettare la vostra reputazione digitale</a:t>
            </a:r>
          </a:p>
          <a:p>
            <a:pPr marL="342900" indent="-342900">
              <a:buFont typeface="Arial" panose="020B0604020202020204" pitchFamily="34" charset="0"/>
              <a:buChar char="•"/>
            </a:pPr>
            <a:r>
              <a:rPr lang="en-GB" sz="1900" b="0" i="0" u="none" strike="noStrike" dirty="0">
                <a:solidFill>
                  <a:srgbClr val="000000"/>
                </a:solidFill>
                <a:effectLst/>
              </a:rPr>
              <a:t>Separate i vostri profili personali da quelli professionali utilizzando nomi o nickname diversi.</a:t>
            </a:r>
          </a:p>
          <a:p>
            <a:pPr marL="342900" indent="-342900">
              <a:buFont typeface="Arial" panose="020B0604020202020204" pitchFamily="34" charset="0"/>
              <a:buChar char="•"/>
            </a:pPr>
            <a:r>
              <a:rPr lang="en-IE" sz="1900" dirty="0"/>
              <a:t>Controllate le impostazioni della privacy: </a:t>
            </a:r>
            <a:r>
              <a:rPr lang="en-GB" sz="1900" dirty="0">
                <a:solidFill>
                  <a:srgbClr val="000000"/>
                </a:solidFill>
              </a:rPr>
              <a:t>potrebbero esserci </a:t>
            </a:r>
            <a:r>
              <a:rPr lang="en-GB" sz="1900" b="0" i="1" u="none" strike="noStrike" dirty="0">
                <a:solidFill>
                  <a:srgbClr val="000000"/>
                </a:solidFill>
                <a:effectLst/>
              </a:rPr>
              <a:t>più persone </a:t>
            </a:r>
            <a:r>
              <a:rPr lang="en-GB" sz="1900" b="0" i="0" u="none" strike="noStrike" dirty="0">
                <a:solidFill>
                  <a:srgbClr val="000000"/>
                </a:solidFill>
                <a:effectLst/>
              </a:rPr>
              <a:t>che sanno </a:t>
            </a:r>
            <a:r>
              <a:rPr lang="en-GB" sz="1900" b="0" i="1" u="none" strike="noStrike" dirty="0">
                <a:solidFill>
                  <a:srgbClr val="000000"/>
                </a:solidFill>
                <a:effectLst/>
              </a:rPr>
              <a:t>di voi di </a:t>
            </a:r>
            <a:r>
              <a:rPr lang="en-GB" sz="1900" b="0" i="0" u="none" strike="noStrike" dirty="0">
                <a:solidFill>
                  <a:srgbClr val="000000"/>
                </a:solidFill>
                <a:effectLst/>
              </a:rPr>
              <a:t>quanto pensiate!</a:t>
            </a:r>
          </a:p>
          <a:p>
            <a:pPr marL="342900" indent="-342900" algn="l">
              <a:buFont typeface="Arial" panose="020B0604020202020204" pitchFamily="34" charset="0"/>
              <a:buChar char="•"/>
            </a:pPr>
            <a:r>
              <a:rPr lang="en-GB" sz="1900" b="0" i="0" u="none" strike="noStrike" dirty="0">
                <a:solidFill>
                  <a:srgbClr val="000000"/>
                </a:solidFill>
                <a:effectLst/>
              </a:rPr>
              <a:t>Cancellate i vecchi account dei social media.</a:t>
            </a:r>
          </a:p>
          <a:p>
            <a:pPr marL="342900" indent="-342900" algn="l">
              <a:buFont typeface="Arial" panose="020B0604020202020204" pitchFamily="34" charset="0"/>
              <a:buChar char="•"/>
            </a:pPr>
            <a:r>
              <a:rPr lang="en-GB" sz="1900" b="0" i="0" u="none" strike="noStrike" dirty="0">
                <a:solidFill>
                  <a:srgbClr val="000000"/>
                </a:solidFill>
                <a:effectLst/>
              </a:rPr>
              <a:t>Prevenire è meglio che curare! Pensate molto attentamente prima di pubblicare contenuti online.</a:t>
            </a:r>
          </a:p>
          <a:p>
            <a:pPr marL="342900" indent="-342900" algn="l">
              <a:buFont typeface="Arial" panose="020B0604020202020204" pitchFamily="34" charset="0"/>
              <a:buChar char="•"/>
            </a:pPr>
            <a:r>
              <a:rPr lang="en-GB" sz="1900" b="0" i="0" u="none" strike="noStrike" dirty="0">
                <a:solidFill>
                  <a:srgbClr val="000000"/>
                </a:solidFill>
                <a:effectLst/>
              </a:rPr>
              <a:t>Rimuovete tutto ciò che è personale o privato dal vostro profilo pubblico e tutto ciò che potrebbe causare potenziali problemi con i colleghi o con il vostro attuale o potenziale datore di lavoro.</a:t>
            </a:r>
          </a:p>
          <a:p>
            <a:pPr marL="342900" indent="-342900" algn="l">
              <a:buFont typeface="Arial" panose="020B0604020202020204" pitchFamily="34" charset="0"/>
              <a:buChar char="•"/>
            </a:pPr>
            <a:r>
              <a:rPr lang="en-GB" sz="1900" dirty="0">
                <a:solidFill>
                  <a:srgbClr val="000000"/>
                </a:solidFill>
              </a:rPr>
              <a:t>Provate a cercare su Google per vedere cosa c'è in giro.</a:t>
            </a:r>
            <a:endParaRPr lang="en-GB" sz="1900" b="0" i="0" u="none" strike="noStrike" dirty="0">
              <a:solidFill>
                <a:srgbClr val="000000"/>
              </a:solidFill>
              <a:effectLst/>
            </a:endParaRPr>
          </a:p>
          <a:p>
            <a:pPr marL="342900" indent="-342900" algn="l">
              <a:buFont typeface="Arial" panose="020B0604020202020204" pitchFamily="34" charset="0"/>
              <a:buChar char="•"/>
            </a:pPr>
            <a:r>
              <a:rPr lang="en-GB" sz="1900" b="0" i="0" u="none" strike="noStrike" dirty="0">
                <a:solidFill>
                  <a:srgbClr val="000000"/>
                </a:solidFill>
                <a:effectLst/>
              </a:rPr>
              <a:t>Ricordate che viviamo in un mondo digitale e che i contenuti digitali sono facilmente accessibili.</a:t>
            </a:r>
          </a:p>
          <a:p>
            <a:endParaRPr lang="en-IE" sz="1900" dirty="0"/>
          </a:p>
          <a:p>
            <a:endParaRPr lang="en-IE" sz="1900" dirty="0"/>
          </a:p>
          <a:p>
            <a:endParaRPr lang="en-IE" sz="1900" dirty="0"/>
          </a:p>
          <a:p>
            <a:r>
              <a:rPr lang="en-IE" sz="1900" dirty="0"/>
              <a:t>Soprattutto, ricordate che </a:t>
            </a:r>
          </a:p>
        </p:txBody>
      </p:sp>
    </p:spTree>
    <p:extLst>
      <p:ext uri="{BB962C8B-B14F-4D97-AF65-F5344CB8AC3E}">
        <p14:creationId xmlns:p14="http://schemas.microsoft.com/office/powerpoint/2010/main" val="2526076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7">
            <a:extLst>
              <a:ext uri="{FF2B5EF4-FFF2-40B4-BE49-F238E27FC236}">
                <a16:creationId xmlns:a16="http://schemas.microsoft.com/office/drawing/2014/main" id="{2FC13FDE-DA96-76FE-955A-2862DE5ADC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a:xfrm>
            <a:off x="398308" y="198577"/>
            <a:ext cx="8207810" cy="842867"/>
          </a:xfrm>
        </p:spPr>
        <p:txBody>
          <a:bodyPr/>
          <a:lstStyle/>
          <a:p>
            <a:r>
              <a:rPr lang="en-US" sz="3200" dirty="0"/>
              <a:t>Digital Savvy - Il galateo della videoconferenza</a:t>
            </a:r>
          </a:p>
        </p:txBody>
      </p:sp>
      <p:sp>
        <p:nvSpPr>
          <p:cNvPr id="4" name="Text Placeholder 15">
            <a:extLst>
              <a:ext uri="{FF2B5EF4-FFF2-40B4-BE49-F238E27FC236}">
                <a16:creationId xmlns:a16="http://schemas.microsoft.com/office/drawing/2014/main" id="{494BDFF3-5DCD-4D42-35DE-C93522156556}"/>
              </a:ext>
            </a:extLst>
          </p:cNvPr>
          <p:cNvSpPr>
            <a:spLocks noGrp="1"/>
          </p:cNvSpPr>
          <p:nvPr>
            <p:ph type="body" sz="quarter" idx="48"/>
          </p:nvPr>
        </p:nvSpPr>
        <p:spPr>
          <a:xfrm>
            <a:off x="398308" y="1240021"/>
            <a:ext cx="6056280" cy="4813657"/>
          </a:xfrm>
        </p:spPr>
        <p:txBody>
          <a:bodyPr/>
          <a:lstStyle/>
          <a:p>
            <a:r>
              <a:rPr lang="en-GB" sz="1900" dirty="0">
                <a:solidFill>
                  <a:srgbClr val="232333"/>
                </a:solidFill>
                <a:effectLst/>
                <a:ea typeface="Times New Roman" panose="02020603050405020304" pitchFamily="18" charset="0"/>
              </a:rPr>
              <a:t>I sistemi di videoconferenza come Zoom e Teams sono diventati famosi durante la pandemia di Covid. Per molti di noi sono rimasti una parte importante della nostra vita lavorativa, ma quanti di noi sono stati formati al loro utilizzo?</a:t>
            </a:r>
          </a:p>
          <a:p>
            <a:endParaRPr lang="en-GB" sz="1100" dirty="0">
              <a:solidFill>
                <a:srgbClr val="232333"/>
              </a:solidFill>
              <a:ea typeface="Times New Roman" panose="02020603050405020304" pitchFamily="18" charset="0"/>
            </a:endParaRPr>
          </a:p>
          <a:p>
            <a:r>
              <a:rPr lang="en-GB" sz="1900" dirty="0">
                <a:solidFill>
                  <a:srgbClr val="232333"/>
                </a:solidFill>
                <a:effectLst/>
                <a:ea typeface="Times New Roman" panose="02020603050405020304" pitchFamily="18" charset="0"/>
              </a:rPr>
              <a:t>Zoom offre sette consigli sul galateo delle riunioni:</a:t>
            </a:r>
          </a:p>
          <a:p>
            <a:endParaRPr lang="en-GB" sz="1100" dirty="0">
              <a:solidFill>
                <a:srgbClr val="232333"/>
              </a:solidFill>
              <a:ea typeface="Times New Roman" panose="02020603050405020304" pitchFamily="18" charset="0"/>
            </a:endParaRPr>
          </a:p>
          <a:p>
            <a:r>
              <a:rPr lang="en-GB" sz="1900" dirty="0">
                <a:solidFill>
                  <a:srgbClr val="232333"/>
                </a:solidFill>
                <a:effectLst/>
                <a:ea typeface="Times New Roman" panose="02020603050405020304" pitchFamily="18" charset="0"/>
              </a:rPr>
              <a:t>Assicuratevi di presentare tutti all'inizio.</a:t>
            </a:r>
            <a:endParaRPr lang="en-GB" sz="1900" dirty="0">
              <a:solidFill>
                <a:srgbClr val="1F3763"/>
              </a:solidFill>
              <a:effectLst/>
              <a:ea typeface="Times New Roman" panose="02020603050405020304" pitchFamily="18" charset="0"/>
            </a:endParaRPr>
          </a:p>
          <a:p>
            <a:r>
              <a:rPr lang="en-GB" sz="1900" i="0" u="none" strike="noStrike" dirty="0">
                <a:solidFill>
                  <a:srgbClr val="232333"/>
                </a:solidFill>
                <a:effectLst/>
              </a:rPr>
              <a:t>2. Assicuratevi di avere uno sfondo pulito e adatto al lavoro.</a:t>
            </a:r>
          </a:p>
          <a:p>
            <a:r>
              <a:rPr lang="en-GB" sz="1900" i="0" u="none" strike="noStrike" dirty="0">
                <a:solidFill>
                  <a:srgbClr val="232333"/>
                </a:solidFill>
                <a:effectLst/>
              </a:rPr>
              <a:t>3. Guardare nella telecamera quando si parla invece di guardare se stessi.</a:t>
            </a:r>
          </a:p>
          <a:p>
            <a:r>
              <a:rPr lang="en-GB" sz="1900" i="0" u="none" strike="noStrike" dirty="0">
                <a:solidFill>
                  <a:srgbClr val="232333"/>
                </a:solidFill>
                <a:effectLst/>
              </a:rPr>
              <a:t>4. Eliminare le distrazioni e concentrarsi sull'ordine del giorno.</a:t>
            </a:r>
          </a:p>
          <a:p>
            <a:r>
              <a:rPr lang="en-GB" sz="1900" i="0" u="none" strike="noStrike" dirty="0">
                <a:solidFill>
                  <a:srgbClr val="232333"/>
                </a:solidFill>
                <a:effectLst/>
              </a:rPr>
              <a:t>5. Tenete conto delle impostazioni audio e video.</a:t>
            </a:r>
          </a:p>
          <a:p>
            <a:r>
              <a:rPr lang="en-GB" sz="1900" i="0" u="none" strike="noStrike" dirty="0">
                <a:solidFill>
                  <a:srgbClr val="232333"/>
                </a:solidFill>
                <a:effectLst/>
              </a:rPr>
              <a:t>6. Invitate solo i partecipanti alla riunione che devono essere presenti.</a:t>
            </a:r>
          </a:p>
          <a:p>
            <a:r>
              <a:rPr lang="en-GB" sz="1900" i="0" u="none" strike="noStrike" dirty="0">
                <a:solidFill>
                  <a:srgbClr val="232333"/>
                </a:solidFill>
                <a:effectLst/>
              </a:rPr>
              <a:t>7. Se siete il padrone di casa, restate nei paraggi.</a:t>
            </a:r>
          </a:p>
          <a:p>
            <a:pPr algn="l"/>
            <a:endParaRPr lang="en-GB" sz="1900"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17857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392817" y="3925104"/>
            <a:ext cx="5155422" cy="972741"/>
          </a:xfrm>
        </p:spPr>
        <p:txBody>
          <a:bodyPr/>
          <a:lstStyle/>
          <a:p>
            <a:r>
              <a:rPr lang="en-IE">
                <a:effectLst/>
              </a:rPr>
              <a:t>Leadership digitale e telelavoro</a:t>
            </a:r>
            <a:endParaRPr lang="en-US"/>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6776598" cy="842867"/>
          </a:xfrm>
        </p:spPr>
        <p:txBody>
          <a:bodyPr/>
          <a:lstStyle/>
          <a:p>
            <a:r>
              <a:rPr lang="en-US" sz="3200" dirty="0"/>
              <a:t>Digital Savvy - Sicurezza online</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5248168"/>
          </a:xfrm>
        </p:spPr>
        <p:txBody>
          <a:bodyPr/>
          <a:lstStyle/>
          <a:p>
            <a:pPr fontAlgn="base">
              <a:spcAft>
                <a:spcPts val="200"/>
              </a:spcAft>
            </a:pPr>
            <a:r>
              <a:rPr lang="en-GB" sz="2000" dirty="0" err="1">
                <a:solidFill>
                  <a:srgbClr val="444444"/>
                </a:solidFill>
                <a:effectLst/>
                <a:ea typeface="Times New Roman" panose="02020603050405020304" pitchFamily="18" charset="0"/>
              </a:rPr>
              <a:t>Kapersky</a:t>
            </a:r>
            <a:r>
              <a:rPr lang="en-GB" sz="2000" dirty="0">
                <a:solidFill>
                  <a:srgbClr val="444444"/>
                </a:solidFill>
                <a:effectLst/>
                <a:ea typeface="Times New Roman" panose="02020603050405020304" pitchFamily="18" charset="0"/>
              </a:rPr>
              <a:t>, azienda che si occupa di sicurezza informatica a livello globale, propone dieci consigli online per la sicurezza digitale.</a:t>
            </a:r>
          </a:p>
          <a:p>
            <a:pPr fontAlgn="base">
              <a:spcAft>
                <a:spcPts val="200"/>
              </a:spcAft>
            </a:pPr>
            <a:endParaRPr lang="en-GB" sz="2000" dirty="0">
              <a:solidFill>
                <a:srgbClr val="444444"/>
              </a:solidFill>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1. Mantenere le informazioni personali in modo professionale e limitato</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2. Mantenere le impostazioni sulla privacy</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3. Praticare una navigazione sicura</a:t>
            </a:r>
            <a:endParaRPr lang="en-GB" sz="2000" dirty="0">
              <a:effectLst/>
              <a:ea typeface="Times New Roman" panose="02020603050405020304" pitchFamily="18" charset="0"/>
            </a:endParaRPr>
          </a:p>
          <a:p>
            <a:pPr algn="l" fontAlgn="base">
              <a:spcAft>
                <a:spcPts val="200"/>
              </a:spcAft>
            </a:pPr>
            <a:r>
              <a:rPr lang="en-GB" sz="2000" dirty="0">
                <a:solidFill>
                  <a:srgbClr val="444444"/>
                </a:solidFill>
                <a:effectLst/>
                <a:ea typeface="Times New Roman" panose="02020603050405020304" pitchFamily="18" charset="0"/>
              </a:rPr>
              <a:t>4. Assicuratevi che la vostra connessione a Internet sia sicura o utilizzate una connessione VPN sicura.</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5. Attenzione a ciò che si scarica</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6. Scegliere password forti</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7. Effettuare acquisti online da siti sicuri</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8. Fate attenzione a ciò che pubblicate</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9. Fare attenzione a chi si incontra online</a:t>
            </a:r>
            <a:endParaRPr lang="en-GB" sz="2000" dirty="0">
              <a:solidFill>
                <a:srgbClr val="2F5496"/>
              </a:solidFill>
              <a:effectLst/>
              <a:ea typeface="Times New Roman" panose="02020603050405020304" pitchFamily="18" charset="0"/>
            </a:endParaRPr>
          </a:p>
          <a:p>
            <a:pPr fontAlgn="base">
              <a:spcAft>
                <a:spcPts val="200"/>
              </a:spcAft>
            </a:pPr>
            <a:r>
              <a:rPr lang="en-GB" sz="2000" dirty="0">
                <a:solidFill>
                  <a:srgbClr val="444444"/>
                </a:solidFill>
                <a:effectLst/>
                <a:ea typeface="Times New Roman" panose="02020603050405020304" pitchFamily="18" charset="0"/>
              </a:rPr>
              <a:t>10. Tenere aggiornato il programma antivirus</a:t>
            </a:r>
            <a:endParaRPr lang="en-GB" sz="2000" dirty="0">
              <a:solidFill>
                <a:srgbClr val="2F5496"/>
              </a:solidFill>
              <a:effectLst/>
              <a:ea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l"/>
            <a:endParaRPr lang="en-GB" sz="2000" b="0" i="0" u="none" strike="noStrike"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8577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US" sz="3200" dirty="0"/>
              <a:t>Competenza digitale - Collaborazione</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r>
              <a:rPr lang="en-GB" sz="2000" b="0" i="0" u="none" strike="noStrike" dirty="0">
                <a:solidFill>
                  <a:srgbClr val="000000"/>
                </a:solidFill>
                <a:effectLst/>
              </a:rPr>
              <a:t>La collaborazione avviene quando due o più persone lavorano insieme per raggiungere un obiettivo comune.  Sul posto di lavoro questo può significare un team che lavora a un progetto, alcuni colleghi che fanno brainstorming di idee in una riunione, o un manager di linea e il suo superiore che lavorano su obiettivi personali.</a:t>
            </a:r>
          </a:p>
          <a:p>
            <a:endParaRPr lang="en-GB" sz="2000" dirty="0">
              <a:solidFill>
                <a:srgbClr val="000000"/>
              </a:solidFill>
            </a:endParaRPr>
          </a:p>
          <a:p>
            <a:r>
              <a:rPr lang="en-GB" sz="2000" dirty="0">
                <a:solidFill>
                  <a:srgbClr val="000000"/>
                </a:solidFill>
              </a:rPr>
              <a:t>I software di collaborazione e le videoconferenze consentono di fare tutto ciò ai telelavoratori. È essenziale che tutti i dipendenti, che siano in ufficio o in remoto, siano il più possibile coinvolti.    In qualità di leader digitale, avete un ruolo fondamentale nel definire la cultura e nel mettere in atto i sistemi per garantire che ciò avvenga. </a:t>
            </a:r>
            <a:endParaRPr lang="en-US" sz="2000" dirty="0"/>
          </a:p>
        </p:txBody>
      </p:sp>
    </p:spTree>
    <p:extLst>
      <p:ext uri="{BB962C8B-B14F-4D97-AF65-F5344CB8AC3E}">
        <p14:creationId xmlns:p14="http://schemas.microsoft.com/office/powerpoint/2010/main" val="546144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Competenza digitale: </a:t>
            </a:r>
          </a:p>
          <a:p>
            <a:pPr algn="ctr">
              <a:spcBef>
                <a:spcPts val="0"/>
              </a:spcBef>
            </a:pPr>
            <a:r>
              <a:rPr lang="en-IE" dirty="0"/>
              <a:t>Riflessione personale</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60667" y="2299446"/>
            <a:ext cx="6685808" cy="330213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IE" sz="2400" dirty="0">
                <a:latin typeface="Calibri" panose="020F0502020204030204" pitchFamily="34" charset="0"/>
                <a:cs typeface="Calibri" panose="020F0502020204030204" pitchFamily="34" charset="0"/>
              </a:rPr>
              <a:t>Riflettendo su quanto avete letto, quanto pensate di essere esperti di digitale?</a:t>
            </a:r>
          </a:p>
          <a:p>
            <a:pPr marL="457200" indent="-457200">
              <a:buAutoNum type="arabicPeriod"/>
            </a:pPr>
            <a:endParaRPr lang="en-IE" sz="2400" dirty="0">
              <a:latin typeface="Calibri" panose="020F0502020204030204" pitchFamily="34" charset="0"/>
              <a:cs typeface="Calibri" panose="020F0502020204030204" pitchFamily="34" charset="0"/>
            </a:endParaRPr>
          </a:p>
          <a:p>
            <a:pPr marL="457200" indent="-457200">
              <a:buAutoNum type="arabicPeriod"/>
            </a:pPr>
            <a:r>
              <a:rPr lang="en-IE" sz="2400" dirty="0">
                <a:latin typeface="Calibri" panose="020F0502020204030204" pitchFamily="34" charset="0"/>
                <a:cs typeface="Calibri" panose="020F0502020204030204" pitchFamily="34" charset="0"/>
              </a:rPr>
              <a:t>Come pensate di poter affrontare al meglio questi problemi con il vostro team e i vostri colleghi?</a:t>
            </a:r>
          </a:p>
        </p:txBody>
      </p:sp>
    </p:spTree>
    <p:extLst>
      <p:ext uri="{BB962C8B-B14F-4D97-AF65-F5344CB8AC3E}">
        <p14:creationId xmlns:p14="http://schemas.microsoft.com/office/powerpoint/2010/main" val="394809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a:t>Casi di studio e attività</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235829" y="481728"/>
            <a:ext cx="8580251" cy="842867"/>
          </a:xfrm>
        </p:spPr>
        <p:txBody>
          <a:bodyPr/>
          <a:lstStyle/>
          <a:p>
            <a:r>
              <a:rPr lang="en-US" dirty="0"/>
              <a:t>Guidare una forza lavoro digitale - Casi di studio</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44</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727723" y="1806323"/>
            <a:ext cx="4939670" cy="4495623"/>
          </a:xfrm>
        </p:spPr>
        <p:txBody>
          <a:bodyPr/>
          <a:lstStyle/>
          <a:p>
            <a:r>
              <a:rPr lang="en-US" sz="2000" dirty="0">
                <a:solidFill>
                  <a:srgbClr val="151D24"/>
                </a:solidFill>
              </a:rPr>
              <a:t>Nelle tre diapositive successive troverete dei casi di studio che esplorano diversi aspetti del modulo.</a:t>
            </a:r>
          </a:p>
          <a:p>
            <a:endParaRPr lang="en-US" sz="2000" dirty="0">
              <a:solidFill>
                <a:srgbClr val="151D24"/>
              </a:solidFill>
            </a:endParaRPr>
          </a:p>
          <a:p>
            <a:r>
              <a:rPr lang="en-US" sz="2000" dirty="0">
                <a:solidFill>
                  <a:srgbClr val="151D24"/>
                </a:solidFill>
              </a:rPr>
              <a:t>Mentre li considerate, ponetevi tre domande:</a:t>
            </a:r>
          </a:p>
          <a:p>
            <a:endParaRPr lang="en-US" sz="2000" dirty="0">
              <a:solidFill>
                <a:srgbClr val="151D24"/>
              </a:solidFill>
            </a:endParaRPr>
          </a:p>
          <a:p>
            <a:pPr marL="457200" indent="-457200">
              <a:buAutoNum type="arabicPeriod"/>
            </a:pPr>
            <a:r>
              <a:rPr lang="en-US" sz="2000" dirty="0">
                <a:solidFill>
                  <a:srgbClr val="151D24"/>
                </a:solidFill>
              </a:rPr>
              <a:t>Quale parte del modulo illustrano - potrebbe essere più di una!</a:t>
            </a:r>
          </a:p>
          <a:p>
            <a:pPr marL="457200" indent="-457200">
              <a:buAutoNum type="arabicPeriod"/>
            </a:pPr>
            <a:r>
              <a:rPr lang="en-US" sz="2000" dirty="0">
                <a:solidFill>
                  <a:srgbClr val="151D24"/>
                </a:solidFill>
              </a:rPr>
              <a:t>Qualcuno dei temi trattati corrisponde a esperienze da voi vissute?</a:t>
            </a:r>
          </a:p>
          <a:p>
            <a:pPr marL="457200" indent="-457200">
              <a:buAutoNum type="arabicPeriod"/>
            </a:pPr>
            <a:r>
              <a:rPr lang="en-US" sz="2000" dirty="0">
                <a:solidFill>
                  <a:srgbClr val="151D24"/>
                </a:solidFill>
              </a:rPr>
              <a:t>Come avreste affrontato i problemi descritti?</a:t>
            </a:r>
          </a:p>
          <a:p>
            <a:endParaRPr lang="en-US" sz="2000" dirty="0">
              <a:solidFill>
                <a:srgbClr val="151D24"/>
              </a:solidFill>
            </a:endParaRPr>
          </a:p>
          <a:p>
            <a:endParaRPr lang="en-US" sz="2000" dirty="0">
              <a:solidFill>
                <a:srgbClr val="FF0000"/>
              </a:solidFill>
            </a:endParaRPr>
          </a:p>
          <a:p>
            <a:endParaRPr lang="en-US" sz="2000" dirty="0">
              <a:solidFill>
                <a:srgbClr val="FF0000"/>
              </a:solidFill>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20731847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510385"/>
            <a:ext cx="4951851" cy="845139"/>
          </a:xfrm>
        </p:spPr>
        <p:txBody>
          <a:bodyPr/>
          <a:lstStyle/>
          <a:p>
            <a:r>
              <a:rPr lang="en-US" dirty="0"/>
              <a:t>Studio di caso 1</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09248" y="1174549"/>
            <a:ext cx="5318292" cy="3466570"/>
          </a:xfrm>
        </p:spPr>
        <p:txBody>
          <a:bodyPr/>
          <a:lstStyle/>
          <a:p>
            <a:r>
              <a:rPr lang="en-US" sz="1800" dirty="0"/>
              <a:t>Un manager nota che un particolare team remoto sta sperimentando una quantità insolita di turnover del personale, il che significa che il personale esperto se ne va e i costi di reclutamento sono piuttosto elevati.</a:t>
            </a:r>
          </a:p>
          <a:p>
            <a:endParaRPr lang="en-US" sz="1100" dirty="0"/>
          </a:p>
          <a:p>
            <a:r>
              <a:rPr lang="en-US" sz="1800" dirty="0"/>
              <a:t>Nel corso della discussione tra il team manager e il suo responsabile di linea, emerge chiaramente che egli ritiene di non avere la formazione necessaria per svolgere questo compito e, per compensare, lavora spesso fino a tardi e invia le e-mail durante il fine settimana.</a:t>
            </a:r>
          </a:p>
          <a:p>
            <a:endParaRPr lang="en-US" sz="1100" dirty="0"/>
          </a:p>
          <a:p>
            <a:r>
              <a:rPr lang="en-US" sz="1800" dirty="0"/>
              <a:t>Il suo team, non capendo questo, si sente sotto pressione per rispondere alle e-mail lì per lì e crede che gli orari lunghi siano la norma.  Questo ha influito sul morale e ha portato il personale ad andarsene e altri a prendere tempo o a lavorare con stress.</a:t>
            </a:r>
          </a:p>
          <a:p>
            <a:endParaRPr lang="en-US" sz="1100" dirty="0"/>
          </a:p>
          <a:p>
            <a:r>
              <a:rPr lang="en-US" sz="1800" dirty="0"/>
              <a:t>La formazione viene offerta al responsabile e l'organizzazione rivede le sue pratiche.</a:t>
            </a:r>
          </a:p>
        </p:txBody>
      </p:sp>
    </p:spTree>
    <p:extLst>
      <p:ext uri="{BB962C8B-B14F-4D97-AF65-F5344CB8AC3E}">
        <p14:creationId xmlns:p14="http://schemas.microsoft.com/office/powerpoint/2010/main" val="2262895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a:xfrm>
            <a:off x="6609248" y="631410"/>
            <a:ext cx="4951851" cy="845139"/>
          </a:xfrm>
        </p:spPr>
        <p:txBody>
          <a:bodyPr/>
          <a:lstStyle/>
          <a:p>
            <a:r>
              <a:rPr lang="en-US" dirty="0"/>
              <a:t>Studio di caso 2</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21429" y="1537195"/>
            <a:ext cx="4939670" cy="3783609"/>
          </a:xfrm>
        </p:spPr>
        <p:txBody>
          <a:bodyPr/>
          <a:lstStyle/>
          <a:p>
            <a:r>
              <a:rPr lang="en-US" sz="1800" dirty="0"/>
              <a:t>Un'azienda riceve un feedback attraverso un sondaggio tra il personale sul fatto che la comunicazione da parte dei manager di linea può essere talvolta scarsa, e che questo è particolarmente sentito dai lavoratori a distanza.</a:t>
            </a:r>
          </a:p>
          <a:p>
            <a:endParaRPr lang="en-US" sz="1800" dirty="0"/>
          </a:p>
          <a:p>
            <a:r>
              <a:rPr lang="en-US" sz="1800" dirty="0"/>
              <a:t>L'équipe di direzione ne discute con i rappresentanti del personale e decide di rivolgersi a una società di formazione per impartire una formazione sulle capacità di ascolto attivo.  La formazione viene messa a disposizione anche dei rappresentanti del personale.</a:t>
            </a:r>
          </a:p>
          <a:p>
            <a:endParaRPr lang="en-US" sz="1800" dirty="0"/>
          </a:p>
          <a:p>
            <a:r>
              <a:rPr lang="en-US" sz="1800" dirty="0"/>
              <a:t>Esaminando l'impatto della formazione sei mesi dopo, l'azienda scopre che le assenze del personale sono diminuite e che il numero di reclami del personale si è ridotto.</a:t>
            </a:r>
          </a:p>
          <a:p>
            <a:endParaRPr lang="en-US" sz="1800" dirty="0"/>
          </a:p>
        </p:txBody>
      </p:sp>
    </p:spTree>
    <p:extLst>
      <p:ext uri="{BB962C8B-B14F-4D97-AF65-F5344CB8AC3E}">
        <p14:creationId xmlns:p14="http://schemas.microsoft.com/office/powerpoint/2010/main" val="1631563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a:extLst>
              <a:ext uri="{FF2B5EF4-FFF2-40B4-BE49-F238E27FC236}">
                <a16:creationId xmlns:a16="http://schemas.microsoft.com/office/drawing/2014/main" id="{4B4D1366-AE0F-C75B-6DFA-77E96E176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0" y="0"/>
            <a:ext cx="5875886" cy="6858000"/>
          </a:xfrm>
        </p:spPr>
      </p:pic>
      <p:sp>
        <p:nvSpPr>
          <p:cNvPr id="10" name="Text Placeholder 9">
            <a:extLst>
              <a:ext uri="{FF2B5EF4-FFF2-40B4-BE49-F238E27FC236}">
                <a16:creationId xmlns:a16="http://schemas.microsoft.com/office/drawing/2014/main" id="{1D48016B-95C0-1140-A9B8-4A9E3A9E3EAA}"/>
              </a:ext>
            </a:extLst>
          </p:cNvPr>
          <p:cNvSpPr>
            <a:spLocks noGrp="1"/>
          </p:cNvSpPr>
          <p:nvPr>
            <p:ph type="body" sz="quarter" idx="30"/>
          </p:nvPr>
        </p:nvSpPr>
        <p:spPr/>
        <p:txBody>
          <a:bodyPr/>
          <a:lstStyle/>
          <a:p>
            <a:r>
              <a:rPr lang="en-US" dirty="0"/>
              <a:t>Studio di caso 3</a:t>
            </a:r>
          </a:p>
        </p:txBody>
      </p:sp>
      <p:sp>
        <p:nvSpPr>
          <p:cNvPr id="11" name="Text Placeholder 10">
            <a:extLst>
              <a:ext uri="{FF2B5EF4-FFF2-40B4-BE49-F238E27FC236}">
                <a16:creationId xmlns:a16="http://schemas.microsoft.com/office/drawing/2014/main" id="{BABEC25E-6AC9-FB41-9B79-FCCA51F914BA}"/>
              </a:ext>
            </a:extLst>
          </p:cNvPr>
          <p:cNvSpPr>
            <a:spLocks noGrp="1"/>
          </p:cNvSpPr>
          <p:nvPr>
            <p:ph type="body" sz="quarter" idx="48"/>
          </p:nvPr>
        </p:nvSpPr>
        <p:spPr>
          <a:xfrm>
            <a:off x="6621429" y="2065157"/>
            <a:ext cx="4939670" cy="3663290"/>
          </a:xfrm>
        </p:spPr>
        <p:txBody>
          <a:bodyPr/>
          <a:lstStyle/>
          <a:p>
            <a:r>
              <a:rPr lang="en-US" sz="1800" dirty="0"/>
              <a:t>Un'azienda decide di implementare il lavoro a domicilio per consentire una maggiore flessibilità al proprio personale e per risparmiare sui costi dell'ufficio.</a:t>
            </a:r>
          </a:p>
          <a:p>
            <a:endParaRPr lang="en-US" sz="1800" dirty="0"/>
          </a:p>
          <a:p>
            <a:r>
              <a:rPr lang="en-US" sz="1800" dirty="0"/>
              <a:t>Si ritiene che sia necessaria una politica per definire le modalità di funzionamento e un gruppo di lavoro composto dalla direzione, dai rappresentanti del personale interessato, dalle risorse umane e dalla medicina del lavoro si riunisce per redigere una politica.</a:t>
            </a:r>
          </a:p>
          <a:p>
            <a:endParaRPr lang="en-US" sz="1800" dirty="0"/>
          </a:p>
          <a:p>
            <a:r>
              <a:rPr lang="en-US" sz="1800" dirty="0"/>
              <a:t>Dopo la consultazione, la politica viene concordata congiuntamente dalla direzione e dal personale e viene approvata dal Consiglio di amministrazione.</a:t>
            </a:r>
          </a:p>
        </p:txBody>
      </p:sp>
    </p:spTree>
    <p:extLst>
      <p:ext uri="{BB962C8B-B14F-4D97-AF65-F5344CB8AC3E}">
        <p14:creationId xmlns:p14="http://schemas.microsoft.com/office/powerpoint/2010/main" val="389573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Leadership digitale: Vuoi saperne di più?</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en-US" sz="2000" dirty="0"/>
              <a:t>Il concetto di leadership digitale è ancora molto nuovo, ma l'analisi bibliometrica a cui si fa riferimento nel materiale precedente fornisce un'ottima panoramica del pensiero attuale:</a:t>
            </a:r>
          </a:p>
          <a:p>
            <a:pPr marL="342900" indent="-342900">
              <a:buFont typeface="Arial" panose="020B0604020202020204" pitchFamily="34" charset="0"/>
              <a:buChar char="•"/>
            </a:pPr>
            <a:r>
              <a:rPr lang="en-GB" sz="2000" b="0" i="0" u="none" strike="noStrike" dirty="0">
                <a:solidFill>
                  <a:srgbClr val="333333"/>
                </a:solidFill>
                <a:effectLst/>
              </a:rPr>
              <a:t>Tigre, F. B., </a:t>
            </a:r>
            <a:r>
              <a:rPr lang="en-GB" sz="2000" b="0" i="0" u="none" strike="noStrike" dirty="0" err="1">
                <a:solidFill>
                  <a:srgbClr val="333333"/>
                </a:solidFill>
                <a:effectLst/>
              </a:rPr>
              <a:t>Curado</a:t>
            </a:r>
            <a:r>
              <a:rPr lang="en-GB" sz="2000" b="0" i="0" u="none" strike="noStrike" dirty="0">
                <a:solidFill>
                  <a:srgbClr val="333333"/>
                </a:solidFill>
                <a:effectLst/>
              </a:rPr>
              <a:t>, C., &amp; Henriques, P. L. (2023). Leadership digitale: Un'analisi bibliometrica. </a:t>
            </a:r>
            <a:r>
              <a:rPr lang="en-GB" sz="2000" b="0" i="1" u="none" strike="noStrike" dirty="0">
                <a:solidFill>
                  <a:srgbClr val="333333"/>
                </a:solidFill>
                <a:effectLst/>
              </a:rPr>
              <a:t>Journal of Leadership &amp; Organizational Studies</a:t>
            </a:r>
            <a:r>
              <a:rPr lang="en-GB" sz="2000" b="0" i="0" u="none" strike="noStrike" dirty="0">
                <a:solidFill>
                  <a:srgbClr val="333333"/>
                </a:solidFill>
                <a:effectLst/>
              </a:rPr>
              <a:t>, </a:t>
            </a:r>
            <a:r>
              <a:rPr lang="en-GB" sz="2000" b="0" i="1" u="none" strike="noStrike" dirty="0">
                <a:solidFill>
                  <a:srgbClr val="333333"/>
                </a:solidFill>
                <a:effectLst/>
              </a:rPr>
              <a:t>30</a:t>
            </a:r>
            <a:r>
              <a:rPr lang="en-GB" sz="2000" b="0" i="0" u="none" strike="noStrike" dirty="0">
                <a:solidFill>
                  <a:srgbClr val="333333"/>
                </a:solidFill>
                <a:effectLst/>
              </a:rPr>
              <a:t>(1), 40-70. </a:t>
            </a:r>
            <a:r>
              <a:rPr lang="en-GB" sz="2000" b="0" i="0" u="sng" dirty="0">
                <a:solidFill>
                  <a:srgbClr val="006ACC"/>
                </a:solidFill>
                <a:effectLst/>
                <a:hlinkClick r:id="rId2"/>
              </a:rPr>
              <a:t>https://doi.org/10.1177/15480518221123132</a:t>
            </a:r>
            <a:endParaRPr lang="en-GB" sz="2000" b="0" i="0" u="sng" dirty="0">
              <a:solidFill>
                <a:srgbClr val="006ACC"/>
              </a:solidFill>
              <a:effectLst/>
            </a:endParaRPr>
          </a:p>
          <a:p>
            <a:endParaRPr lang="en-US" sz="2000" dirty="0"/>
          </a:p>
          <a:p>
            <a:r>
              <a:rPr lang="en-US" sz="2000" dirty="0"/>
              <a:t>Un nuovo eccellente libro sulla leadership digitale, che include un prezioso focus sull'intelligenza emotiva, offre un'immersione molto più profonda:</a:t>
            </a:r>
          </a:p>
          <a:p>
            <a:r>
              <a:rPr lang="en-US" sz="2000" dirty="0">
                <a:hlinkClick r:id="rId3"/>
              </a:rPr>
              <a:t>https://link.springer.com/book/10.1007/978-3-658-33489-5</a:t>
            </a:r>
            <a:endParaRPr lang="en-US" sz="2000" dirty="0"/>
          </a:p>
          <a:p>
            <a:endParaRPr lang="en-US" sz="2000" dirty="0"/>
          </a:p>
          <a:p>
            <a:r>
              <a:rPr lang="en-US" sz="2000" dirty="0"/>
              <a:t>Per un'istruzione più generale sulla leadership, un ottimo punto di partenza è rappresentato da questo breve articolo della Harvard Business Review:   </a:t>
            </a:r>
          </a:p>
          <a:p>
            <a:r>
              <a:rPr lang="en-US" sz="2000" dirty="0">
                <a:hlinkClick r:id="rId4"/>
              </a:rPr>
              <a:t>https://hbr.org/2004/01/understanding-leadership</a:t>
            </a:r>
            <a:endParaRPr lang="en-US" sz="2000" dirty="0"/>
          </a:p>
          <a:p>
            <a:endParaRPr lang="en-US" sz="2000" dirty="0"/>
          </a:p>
        </p:txBody>
      </p:sp>
    </p:spTree>
    <p:extLst>
      <p:ext uri="{BB962C8B-B14F-4D97-AF65-F5344CB8AC3E}">
        <p14:creationId xmlns:p14="http://schemas.microsoft.com/office/powerpoint/2010/main" val="342843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A6C9D00-A52A-4B90-4EE1-6A7E6A98B3F2}"/>
              </a:ext>
            </a:extLst>
          </p:cNvPr>
          <p:cNvSpPr txBox="1">
            <a:spLocks/>
          </p:cNvSpPr>
          <p:nvPr/>
        </p:nvSpPr>
        <p:spPr>
          <a:xfrm>
            <a:off x="979788" y="613840"/>
            <a:ext cx="10483429" cy="604245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sz="2000" b="1" dirty="0"/>
              <a:t>Ascolto attivo:  </a:t>
            </a:r>
            <a:r>
              <a:rPr lang="en-US" sz="2000" dirty="0"/>
              <a:t>Esistono ottime risorse sull'ascolto attivo.  Se avete tempo, c'è un libro eccellente di Nancy Kline - </a:t>
            </a:r>
            <a:r>
              <a:rPr lang="en-US" sz="2000" i="1" dirty="0"/>
              <a:t>Time to Think: Ascoltare per accendere la mente umana. </a:t>
            </a:r>
            <a:r>
              <a:rPr lang="en-US" sz="2000" dirty="0">
                <a:hlinkClick r:id="rId2"/>
              </a:rPr>
              <a:t>https://www.amazon.co.uk/Time-Think-Listening-Ignite-Human/dp/0706377451</a:t>
            </a:r>
            <a:endParaRPr lang="en-US" sz="2000" dirty="0"/>
          </a:p>
          <a:p>
            <a:endParaRPr lang="en-US" sz="1100" dirty="0"/>
          </a:p>
          <a:p>
            <a:r>
              <a:rPr lang="en-US" sz="2000" b="1" dirty="0"/>
              <a:t>Intelligenza emotiva (IE): </a:t>
            </a:r>
            <a:r>
              <a:rPr lang="en-US" sz="2000" dirty="0"/>
              <a:t>Wikipedia è una grande risorsa, e questo vale sicuramente per il tema dell'intelligenza emotiva. </a:t>
            </a:r>
            <a:r>
              <a:rPr lang="en-US" sz="2000" dirty="0">
                <a:hlinkClick r:id="rId3"/>
              </a:rPr>
              <a:t>https://en.wikipedia.org/wiki/Emotional_intelligence</a:t>
            </a:r>
            <a:endParaRPr lang="en-US" sz="2000" dirty="0"/>
          </a:p>
          <a:p>
            <a:r>
              <a:rPr lang="en-US" sz="2000" dirty="0"/>
              <a:t>Se desiderate approfondire l'argomento, esistono strumenti diagnostici EI che vi aiuteranno a comprendere i vostri punti di forza e di debolezza come base per lo sviluppo delle vostre capacità.</a:t>
            </a:r>
          </a:p>
          <a:p>
            <a:endParaRPr lang="en-US" sz="1100" dirty="0"/>
          </a:p>
          <a:p>
            <a:r>
              <a:rPr lang="en-GB" sz="2000" dirty="0"/>
              <a:t>Per maggiori dettagli sui sette consigli di Zoom per il </a:t>
            </a:r>
            <a:r>
              <a:rPr lang="en-GB" sz="2000" b="1" dirty="0"/>
              <a:t>galateo delle riunioni: </a:t>
            </a:r>
            <a:r>
              <a:rPr lang="en-GB" sz="2000" dirty="0">
                <a:hlinkClick r:id="rId4"/>
              </a:rPr>
              <a:t>https://blog.zoom.us/video-meeting-etiquette-tips/</a:t>
            </a:r>
            <a:endParaRPr lang="en-GB" sz="2000" dirty="0"/>
          </a:p>
          <a:p>
            <a:endParaRPr lang="en-US" sz="1100" dirty="0"/>
          </a:p>
          <a:p>
            <a:r>
              <a:rPr lang="en-US" sz="2000" dirty="0"/>
              <a:t>Per maggiori dettagli sui consigli di </a:t>
            </a:r>
            <a:r>
              <a:rPr lang="en-US" sz="2000" dirty="0" err="1"/>
              <a:t>Kaspersy </a:t>
            </a:r>
            <a:r>
              <a:rPr lang="en-US" sz="2000" b="1" dirty="0"/>
              <a:t>per la sicurezza digitale</a:t>
            </a:r>
            <a:r>
              <a:rPr lang="en-US" sz="2000" dirty="0"/>
              <a:t>, </a:t>
            </a:r>
            <a:r>
              <a:rPr lang="en-US" sz="2000" dirty="0">
                <a:hlinkClick r:id="rId5"/>
              </a:rPr>
              <a:t>https://usa.kaspersky.com/resource-center/preemptive-safety/top-10-internet-safety-rules-and-what-not-to-do-online.</a:t>
            </a:r>
            <a:endParaRPr lang="en-US" sz="2000" dirty="0"/>
          </a:p>
          <a:p>
            <a:endParaRPr lang="en-US" sz="1100" dirty="0"/>
          </a:p>
          <a:p>
            <a:r>
              <a:rPr lang="en-US" sz="2000" b="1" dirty="0"/>
              <a:t>Presenteismo: Il </a:t>
            </a:r>
            <a:r>
              <a:rPr lang="en-US" sz="2000" dirty="0"/>
              <a:t>termine presenteeismo è stato originariamente coniato dal professor Sir Cary Cooper</a:t>
            </a:r>
            <a:r>
              <a:rPr lang="en-GB" sz="2000" b="0" i="0" u="none" strike="noStrike" dirty="0">
                <a:effectLst/>
              </a:rPr>
              <a:t>, docente di psicologia organizzativa e salute presso l'</a:t>
            </a:r>
            <a:r>
              <a:rPr lang="en-GB" sz="2000" b="0" i="1" u="none" strike="noStrike" dirty="0">
                <a:effectLst/>
              </a:rPr>
              <a:t>Alliance Manchester Business School</a:t>
            </a:r>
            <a:r>
              <a:rPr lang="en-GB" sz="2000" b="0" i="0" u="none" strike="noStrike" dirty="0">
                <a:effectLst/>
              </a:rPr>
              <a:t>, riconosciuto come uno dei maggiori esperti a livello mondiale di benessere e questioni legate al luogo di lavoro.  Ecco il suo sito web:</a:t>
            </a:r>
            <a:endParaRPr lang="en-US" sz="2000" dirty="0"/>
          </a:p>
          <a:p>
            <a:r>
              <a:rPr lang="en-US" sz="2000" dirty="0">
                <a:hlinkClick r:id="rId6"/>
              </a:rPr>
              <a:t>https://www.robertsoncooper.com/blog/what-is-presenteeism/</a:t>
            </a:r>
            <a:endParaRPr lang="en-US" sz="2000" dirty="0"/>
          </a:p>
          <a:p>
            <a:endParaRPr lang="en-US" sz="2000" dirty="0"/>
          </a:p>
        </p:txBody>
      </p:sp>
    </p:spTree>
    <p:extLst>
      <p:ext uri="{BB962C8B-B14F-4D97-AF65-F5344CB8AC3E}">
        <p14:creationId xmlns:p14="http://schemas.microsoft.com/office/powerpoint/2010/main" val="180503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a:t>Introduzione al modulo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r>
              <a:rPr lang="en-US" sz="2000" b="1" dirty="0"/>
              <a:t>Il telelavoro, </a:t>
            </a:r>
            <a:r>
              <a:rPr lang="en-US" sz="2000" dirty="0"/>
              <a:t>noto anche come lavoro a distanza o telelavoro, si riferisce a una modalità di lavoro in cui i dipendenti svolgono le proprie mansioni da una postazione al di fuori del tradizionale ambiente d'ufficio.  Si tratta di utilizzare tecnologie digitali come computer, Internet e strumenti di comunicazione per connettersi con i colleghi, accedere alle informazioni relative al lavoro e svolgere le mansioni senza la necessità di essere fisicamente presenti in un ufficio centrale.   Che ci piaccia o meno, il telelavoro è diventato un aspetto integrante della vita di molti professionisti.</a:t>
            </a:r>
          </a:p>
          <a:p>
            <a:endParaRPr lang="en-US" sz="2000" dirty="0"/>
          </a:p>
          <a:p>
            <a:r>
              <a:rPr lang="en-US" sz="2000" dirty="0"/>
              <a:t>La tendenza al telelavoro si è accelerata negli ultimi anni, in parte a causa della pandemia di Covid, e un numero crescente di datori di lavoro si rende conto dei potenziali vantaggi per la propria azienda e per il proprio personale.   Questi potenziali vantaggi, tuttavia, sono solo tali - potenziali - e richiedono molto di più che i giusti sistemi informatici.    Significa anche avere la cultura e le politiche giuste, stabilire routine efficaci, garantire l'equilibrio tra vita privata e vita lavorativa, mantenere un senso di inclusione, le attrezzature giuste, la formazione, il supporto e la supervisione adeguati, tutte cose che, e altre ancora, richiedono una grande leadership digitale. </a:t>
            </a:r>
          </a:p>
          <a:p>
            <a:endParaRPr lang="en-US" sz="2000" dirty="0"/>
          </a:p>
          <a:p>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lIns="91440" tIns="45720" rIns="91440" bIns="45720" anchor="t">
            <a:noAutofit/>
          </a:bodyPr>
          <a:lstStyle/>
          <a:p>
            <a:r>
              <a:rPr lang="fi-FI" sz="11600" dirty="0">
                <a:latin typeface="Calibri"/>
                <a:ea typeface="Calibri"/>
                <a:cs typeface="Calibri"/>
              </a:rPr>
              <a:t>07</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a:t>SEZIONE</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lIns="91440" tIns="45720" rIns="91440" bIns="45720" anchor="t">
            <a:noAutofit/>
          </a:bodyPr>
          <a:lstStyle/>
          <a:p>
            <a:r>
              <a:rPr lang="en-US" b="1" dirty="0">
                <a:latin typeface="Calibri"/>
                <a:ea typeface="Calibri"/>
                <a:cs typeface="Calibri"/>
              </a:rPr>
              <a:t>Quiz</a:t>
            </a:r>
            <a:endParaRPr lang="pl-PL" b="1" dirty="0">
              <a:ea typeface="Calibri"/>
            </a:endParaRPr>
          </a:p>
        </p:txBody>
      </p:sp>
      <p:pic>
        <p:nvPicPr>
          <p:cNvPr id="8" name="Picture Placeholder 7" descr="Obraz zawierający osoba, dłoń&#10;&#10;Opis wygenerowany automatycznie">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841657" y="0"/>
            <a:ext cx="5364392" cy="6325815"/>
          </a:xfrm>
        </p:spPr>
      </p:pic>
    </p:spTree>
    <p:extLst>
      <p:ext uri="{BB962C8B-B14F-4D97-AF65-F5344CB8AC3E}">
        <p14:creationId xmlns:p14="http://schemas.microsoft.com/office/powerpoint/2010/main" val="2370687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Obraz zawierający lupa&#10;&#10;Opis wygenerowany automatycznie">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242475"/>
            <a:ext cx="7019675" cy="890417"/>
          </a:xfrm>
        </p:spPr>
        <p:txBody>
          <a:bodyPr lIns="91440" tIns="45720" rIns="91440" bIns="45720" anchor="ctr">
            <a:noAutofit/>
          </a:bodyPr>
          <a:lstStyle/>
          <a:p>
            <a:pPr>
              <a:lnSpc>
                <a:spcPct val="90000"/>
              </a:lnSpc>
            </a:pPr>
            <a:r>
              <a:rPr lang="en-US" sz="2800" dirty="0"/>
              <a:t>Verificate ciò che avete imparato -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51</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229288"/>
            <a:ext cx="5519942" cy="5077685"/>
          </a:xfrm>
        </p:spPr>
        <p:txBody>
          <a:bodyPr lIns="91440" tIns="45720" rIns="91440" bIns="45720" numCol="1" spcCol="288000" anchor="t">
            <a:noAutofit/>
          </a:bodyPr>
          <a:lstStyle/>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Quali delle seguenti caratteristiche sono proprie della leadership digitale?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L'</a:t>
            </a:r>
            <a:r>
              <a:rPr lang="en-US" sz="1400" kern="100" dirty="0">
                <a:ea typeface="Calibri" panose="020F0502020204030204" pitchFamily="34" charset="0"/>
              </a:rPr>
              <a:t>attenzione alle persone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a:ea typeface="Calibri" panose="020F0502020204030204" pitchFamily="34" charset="0"/>
              </a:rPr>
              <a:t>Competenza tecnica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a:ea typeface="Calibri" panose="020F0502020204030204" pitchFamily="34" charset="0"/>
              </a:rPr>
              <a:t>Modellazione del comportamento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a:ea typeface="Calibri" panose="020F0502020204030204" pitchFamily="34" charset="0"/>
              </a:rPr>
              <a:t>esperienza digitale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Quali dei seguenti sono comportamenti positivi da modellare?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Fare pause regolari davanti allo schermo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Lavorare per molte ore </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lasciare regolarmente la sedia per muoversi o sgranchirsi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a:ea typeface="Calibri" panose="020F0502020204030204" pitchFamily="34" charset="0"/>
              </a:rPr>
              <a:t>Inviare e-mail durante il fine settimana.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600"/>
              </a:spcAft>
              <a:buFont typeface="+mj-lt"/>
              <a:buAutoNum type="arabicPeriod"/>
            </a:pPr>
            <a:r>
              <a:rPr lang="en-US" sz="1400" b="1" kern="100" dirty="0">
                <a:effectLst/>
                <a:latin typeface="Calibri" panose="020F0502020204030204" pitchFamily="34" charset="0"/>
                <a:ea typeface="Calibri" panose="020F0502020204030204" pitchFamily="34" charset="0"/>
                <a:cs typeface="Calibri" panose="020F0502020204030204" pitchFamily="34" charset="0"/>
              </a:rPr>
              <a:t>Il presenzialismo è:</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essere in ufficio piuttosto che in remoto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lavorare per molte ore e quindi non essere più efficaci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essere al lavoro quando si è malati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Arrivare in ufficio molto presto</a:t>
            </a:r>
            <a:endParaRPr lang="en-US" sz="1400" b="1" kern="100" dirty="0">
              <a:ea typeface="Calibri" panose="020F0502020204030204" pitchFamily="34" charset="0"/>
            </a:endParaRPr>
          </a:p>
          <a:p>
            <a:pPr marL="342900" lvl="0" indent="-342900">
              <a:lnSpc>
                <a:spcPct val="107000"/>
              </a:lnSpc>
              <a:spcAft>
                <a:spcPts val="600"/>
              </a:spcAft>
              <a:buFont typeface="+mj-lt"/>
              <a:buAutoNum type="arabicPeriod"/>
            </a:pPr>
            <a:r>
              <a:rPr lang="en-US" sz="1400" b="1" kern="100" dirty="0">
                <a:ea typeface="Calibri" panose="020F0502020204030204" pitchFamily="34" charset="0"/>
              </a:rPr>
              <a:t>Rispetto all'assenteismo, quali sono i costi stimati del presenzialismo?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Circa la metà</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Circa lo stesso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Circa il doppio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a:t>
            </a:r>
            <a:r>
              <a:rPr lang="en-US" sz="1400" kern="100" dirty="0">
                <a:ea typeface="Calibri" panose="020F0502020204030204" pitchFamily="34" charset="0"/>
              </a:rPr>
              <a:t>Quattro volte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endParaRPr lang="en-US" sz="1400" dirty="0">
              <a:latin typeface="Calibri"/>
              <a:cs typeface="Calibri"/>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844295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flipH="1">
            <a:off x="6799920" y="0"/>
            <a:ext cx="4993772" cy="6857990"/>
          </a:xfrm>
          <a:no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8" y="202499"/>
            <a:ext cx="7069292" cy="842867"/>
          </a:xfrm>
        </p:spPr>
        <p:txBody>
          <a:bodyPr lIns="91440" tIns="45720" rIns="91440" bIns="45720" anchor="ctr">
            <a:normAutofit/>
          </a:bodyPr>
          <a:lstStyle/>
          <a:p>
            <a:pPr>
              <a:lnSpc>
                <a:spcPct val="90000"/>
              </a:lnSpc>
            </a:pPr>
            <a:r>
              <a:rPr lang="en-US" sz="3200" dirty="0"/>
              <a:t>Verificate ciò che avete imparato - quiz!</a:t>
            </a:r>
            <a:endParaRPr lang="pl-PL"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537781" y="1283491"/>
            <a:ext cx="5558219" cy="5458091"/>
          </a:xfrm>
        </p:spPr>
        <p:txBody>
          <a:bodyPr lIns="91440" tIns="45720" rIns="91440" bIns="45720" numCol="1" spcCol="288000" anchor="t">
            <a:normAutofit/>
          </a:bodyPr>
          <a:lstStyle/>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Quale delle seguenti </a:t>
            </a:r>
            <a:r>
              <a:rPr lang="en-US" sz="1400" b="1" kern="100" dirty="0">
                <a:ea typeface="Calibri" panose="020F0502020204030204" pitchFamily="34" charset="0"/>
              </a:rPr>
              <a:t>NON è una </a:t>
            </a:r>
            <a:r>
              <a:rPr lang="en-US" sz="1400" b="1" kern="100" dirty="0">
                <a:effectLst/>
                <a:latin typeface="Calibri" panose="020F0502020204030204" pitchFamily="34" charset="0"/>
                <a:ea typeface="Calibri" panose="020F0502020204030204" pitchFamily="34" charset="0"/>
                <a:cs typeface="Calibri" panose="020F0502020204030204" pitchFamily="34" charset="0"/>
              </a:rPr>
              <a:t>componente fondamentale dell'Intelligenza emotiva?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L'empatia</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comunicazione efficace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La </a:t>
            </a:r>
            <a:r>
              <a:rPr lang="en-US" sz="1400" kern="100" dirty="0">
                <a:ea typeface="Calibri" panose="020F0502020204030204" pitchFamily="34" charset="0"/>
              </a:rPr>
              <a:t>consapevolezza di sé</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Un buon senso dell'</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umorismo</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Dopo aver identificato i pericoli e determinato i rischi, cosa bisogna fare?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Eliminare il rischio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a:ea typeface="Calibri" panose="020F0502020204030204" pitchFamily="34" charset="0"/>
              </a:rPr>
              <a:t>Registrare e gestire il rischio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a:t>
            </a:r>
            <a:r>
              <a:rPr lang="en-US" sz="1400" kern="100" dirty="0">
                <a:ea typeface="Calibri" panose="020F0502020204030204" pitchFamily="34" charset="0"/>
              </a:rPr>
              <a:t>Eliminare o, se non è possibile, controllare il rischio.</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Controllare il rischio</a:t>
            </a:r>
            <a:endParaRPr lang="en-US" sz="1400" kern="100" dirty="0">
              <a:ea typeface="Calibri" panose="020F0502020204030204" pitchFamily="34"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La vostra reputazione digitale professionale è:</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separata dalla mia vita digitale personale.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a:t>
            </a:r>
            <a:r>
              <a:rPr lang="en-US" sz="1400" kern="100" dirty="0">
                <a:ea typeface="Calibri" panose="020F0502020204030204" pitchFamily="34" charset="0"/>
              </a:rPr>
              <a:t>Influenzata da tutta la mia impronta digitale.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è qualcosa di rilevante solo per il team di marketing</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Non è qualcosa di cui mi devo preoccupare</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r>
              <a:rPr lang="en-US" sz="1400" b="1" kern="100" dirty="0">
                <a:effectLst/>
                <a:latin typeface="Calibri" panose="020F0502020204030204" pitchFamily="34" charset="0"/>
                <a:ea typeface="Calibri" panose="020F0502020204030204" pitchFamily="34" charset="0"/>
                <a:cs typeface="Calibri" panose="020F0502020204030204" pitchFamily="34" charset="0"/>
              </a:rPr>
              <a:t>Quali </a:t>
            </a:r>
            <a:r>
              <a:rPr lang="en-US" sz="1400" b="1" kern="100" dirty="0">
                <a:ea typeface="Calibri" panose="020F0502020204030204" pitchFamily="34" charset="0"/>
              </a:rPr>
              <a:t>di queste cose aiutano a mantenere la sicurezza online?</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a) Scegliere password forti.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b) Fare acquisti solo da siti sicuri.</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c) Mantenere attive le impostazioni sulla privacy.</a:t>
            </a:r>
            <a:br>
              <a:rPr lang="en-US" sz="1400" kern="100" dirty="0">
                <a:effectLst/>
                <a:latin typeface="Calibri" panose="020F0502020204030204" pitchFamily="34" charset="0"/>
                <a:ea typeface="Calibri" panose="020F0502020204030204" pitchFamily="34" charset="0"/>
                <a:cs typeface="Calibri" panose="020F0502020204030204" pitchFamily="34" charset="0"/>
              </a:rPr>
            </a:br>
            <a:r>
              <a:rPr lang="en-US" sz="1400" kern="100" dirty="0">
                <a:effectLst/>
                <a:latin typeface="Calibri" panose="020F0502020204030204" pitchFamily="34" charset="0"/>
                <a:ea typeface="Calibri" panose="020F0502020204030204" pitchFamily="34" charset="0"/>
                <a:cs typeface="Calibri" panose="020F0502020204030204" pitchFamily="34" charset="0"/>
              </a:rPr>
              <a:t>d) Mantenere aggiornato il software antivirus.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mj-lt"/>
              <a:buAutoNum type="arabicPeriod" startAt="5"/>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1587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884606" y="0"/>
            <a:ext cx="4993772" cy="6858000"/>
          </a:xfrm>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7019675" cy="890417"/>
          </a:xfrm>
        </p:spPr>
        <p:txBody>
          <a:bodyPr lIns="91440" tIns="45720" rIns="91440" bIns="45720" anchor="ctr">
            <a:noAutofit/>
          </a:bodyPr>
          <a:lstStyle/>
          <a:p>
            <a:pPr>
              <a:lnSpc>
                <a:spcPct val="90000"/>
              </a:lnSpc>
            </a:pPr>
            <a:r>
              <a:rPr lang="en-US" sz="2800" dirty="0"/>
              <a:t>Verificate ciò che avete imparato - quiz!</a:t>
            </a:r>
            <a:endParaRPr lang="pl-PL" sz="2800" dirty="0"/>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53</a:t>
            </a:fld>
            <a:endParaRPr lang="en-US" sz="1291"/>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864664"/>
            <a:ext cx="5519942" cy="4105830"/>
          </a:xfrm>
        </p:spPr>
        <p:txBody>
          <a:bodyPr lIns="91440" tIns="45720" rIns="91440" bIns="45720" numCol="1" spcCol="288000" anchor="t">
            <a:noAutofit/>
          </a:bodyPr>
          <a:lstStyle/>
          <a:p>
            <a:pPr>
              <a:lnSpc>
                <a:spcPct val="107000"/>
              </a:lnSpc>
              <a:spcAft>
                <a:spcPts val="800"/>
              </a:spcAft>
            </a:pP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Risposte corrette</a:t>
            </a: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1. a, c e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2. a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3. b &amp;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4.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5. d</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6. c</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7. b</a:t>
            </a:r>
            <a:b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r>
              <a:rPr lang="pl-PL" sz="2400" b="1" kern="1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8.   </a:t>
            </a:r>
            <a:r>
              <a:rPr lang="pl-PL" sz="2400" b="1" kern="100" dirty="0" err="1">
                <a:solidFill>
                  <a:srgbClr val="00B050"/>
                </a:solidFill>
                <a:effectLst/>
                <a:latin typeface="Calibri" panose="020F0502020204030204" pitchFamily="34" charset="0"/>
                <a:ea typeface="Calibri" panose="020F0502020204030204" pitchFamily="34" charset="0"/>
                <a:cs typeface="Calibri" panose="020F0502020204030204" pitchFamily="34" charset="0"/>
              </a:rPr>
              <a:t>Tutti e quattro</a:t>
            </a:r>
            <a:endParaRPr lang="pl-PL" sz="24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a:p>
        </p:txBody>
      </p:sp>
    </p:spTree>
    <p:extLst>
      <p:ext uri="{BB962C8B-B14F-4D97-AF65-F5344CB8AC3E}">
        <p14:creationId xmlns:p14="http://schemas.microsoft.com/office/powerpoint/2010/main" val="1775235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a:t>Segui il nostro viaggio</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b="1" err="1"/>
              <a:t>www.digiworkwell.eu</a:t>
            </a:r>
            <a:endParaRPr lang="en-US"/>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384945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705350" y="221963"/>
            <a:ext cx="6962043" cy="842867"/>
          </a:xfrm>
        </p:spPr>
        <p:txBody>
          <a:bodyPr/>
          <a:lstStyle/>
          <a:p>
            <a:r>
              <a:rPr lang="en-US"/>
              <a:t>Leadership digitale e telelavoro</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78396"/>
            <a:ext cx="5574211" cy="4813657"/>
          </a:xfrm>
        </p:spPr>
        <p:txBody>
          <a:bodyPr/>
          <a:lstStyle/>
          <a:p>
            <a:pPr algn="l"/>
            <a:r>
              <a:rPr lang="en-GB" sz="2000" b="0" i="0" u="none" strike="noStrike" dirty="0">
                <a:solidFill>
                  <a:srgbClr val="000000"/>
                </a:solidFill>
                <a:effectLst/>
              </a:rPr>
              <a:t>Sebbene il concetto di leadership digitale sia relativamente nuovo, si basa sulla teoria generale della leadership.</a:t>
            </a:r>
          </a:p>
          <a:p>
            <a:pPr algn="l"/>
            <a:endParaRPr lang="en-GB" sz="1100" dirty="0">
              <a:solidFill>
                <a:srgbClr val="000000"/>
              </a:solidFill>
            </a:endParaRPr>
          </a:p>
          <a:p>
            <a:pPr algn="l"/>
            <a:r>
              <a:rPr lang="en-GB" sz="2000" b="0" i="0" u="none" strike="noStrike" dirty="0">
                <a:solidFill>
                  <a:srgbClr val="000000"/>
                </a:solidFill>
                <a:effectLst/>
              </a:rPr>
              <a:t>È stato definito per la prima volta da </a:t>
            </a:r>
            <a:r>
              <a:rPr lang="en-GB" sz="2000" b="0" i="0" u="none" strike="noStrike" dirty="0" err="1">
                <a:solidFill>
                  <a:srgbClr val="000000"/>
                </a:solidFill>
                <a:effectLst/>
              </a:rPr>
              <a:t>Aviolo </a:t>
            </a:r>
            <a:r>
              <a:rPr lang="en-GB" sz="2000" b="0" i="0" u="none" strike="noStrike" dirty="0">
                <a:solidFill>
                  <a:srgbClr val="000000"/>
                </a:solidFill>
                <a:effectLst/>
              </a:rPr>
              <a:t>nel 2000 come un "processo di trasformazione sociale in cui la tecnologia dell'informazione avanzata fa da mediatore per influenzare le maniere, gli atteggiamenti, le emozioni, i pensieri e i comportamenti di individui, gruppi e/o organizzazioni".</a:t>
            </a:r>
          </a:p>
          <a:p>
            <a:pPr algn="l"/>
            <a:endParaRPr lang="en-GB" sz="1100" dirty="0">
              <a:solidFill>
                <a:srgbClr val="000000"/>
              </a:solidFill>
            </a:endParaRPr>
          </a:p>
          <a:p>
            <a:pPr algn="l"/>
            <a:r>
              <a:rPr lang="en-GB" sz="2000" b="0" i="0" u="none" strike="noStrike" dirty="0">
                <a:solidFill>
                  <a:srgbClr val="000000"/>
                </a:solidFill>
                <a:effectLst/>
              </a:rPr>
              <a:t>Questa definizione è importante perché indica molto di più delle "dure" competenze tecniche </a:t>
            </a:r>
            <a:r>
              <a:rPr lang="en-GB" sz="2000" dirty="0">
                <a:solidFill>
                  <a:srgbClr val="000000"/>
                </a:solidFill>
              </a:rPr>
              <a:t>necessarie per introdurre un nuovo sistema informatico e una comprensione approfondita delle opportunità e dei rischi.  Evidenzia anche la necessità di competenze organizzative e umane più "morbide" e spesso più impegnative.   </a:t>
            </a:r>
            <a:endParaRPr lang="en-GB" sz="2000" b="0" i="0" u="none" strike="noStrike" dirty="0">
              <a:solidFill>
                <a:srgbClr val="000000"/>
              </a:solidFill>
              <a:effectLst/>
            </a:endParaRPr>
          </a:p>
          <a:p>
            <a:pPr algn="l"/>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Telelavoro/lavoro a distanza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4805018"/>
            <a:ext cx="5964317" cy="2097365"/>
          </a:xfrm>
        </p:spPr>
        <p:txBody>
          <a:bodyPr/>
          <a:lstStyle/>
          <a:p>
            <a:r>
              <a:rPr lang="en-GB" sz="2000" i="0" u="none" strike="noStrike" dirty="0">
                <a:effectLst/>
                <a:latin typeface="Calibri" panose="020F0502020204030204" pitchFamily="34" charset="0"/>
                <a:cs typeface="Calibri" panose="020F0502020204030204" pitchFamily="34" charset="0"/>
              </a:rPr>
              <a:t>Un breve corso di formazione non può includere tutto, ma può coprire più che bene l'essenziale, soprattutto perché il nostro obiettivo è il telelavoro.  </a:t>
            </a:r>
            <a:r>
              <a:rPr lang="en-GB" sz="2000" dirty="0"/>
              <a:t>In ogni sezione sono indicati anche i link per chi volesse saperne di più.</a:t>
            </a:r>
          </a:p>
          <a:p>
            <a:r>
              <a:rPr lang="en-GB" sz="2000" i="1" dirty="0" err="1"/>
              <a:t>Partiamo</a:t>
            </a:r>
            <a:r>
              <a:rPr lang="en-GB" sz="2000" i="1" dirty="0"/>
              <a:t> quindi dal nostro modello e iniziamo il nostro viaggio.</a:t>
            </a:r>
          </a:p>
          <a:p>
            <a:endParaRPr lang="en-GB" sz="2000" dirty="0"/>
          </a:p>
          <a:p>
            <a:endParaRPr lang="en-GB" sz="2000" i="0" u="none" strike="noStrike" dirty="0">
              <a:effectLst/>
              <a:latin typeface="Calibri" panose="020F0502020204030204" pitchFamily="34" charset="0"/>
              <a:cs typeface="Calibri" panose="020F0502020204030204" pitchFamily="34" charset="0"/>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14BEB9D1-03C0-10AC-7794-C31790482003}"/>
              </a:ext>
            </a:extLst>
          </p:cNvPr>
          <p:cNvSpPr txBox="1"/>
          <p:nvPr/>
        </p:nvSpPr>
        <p:spPr>
          <a:xfrm>
            <a:off x="398308" y="1724115"/>
            <a:ext cx="3686804" cy="2862322"/>
          </a:xfrm>
          <a:prstGeom prst="rect">
            <a:avLst/>
          </a:prstGeom>
          <a:noFill/>
        </p:spPr>
        <p:txBody>
          <a:bodyPr wrap="square" rtlCol="0">
            <a:spAutoFit/>
          </a:bodyPr>
          <a:lstStyle/>
          <a:p>
            <a:pPr algn="l"/>
            <a:r>
              <a:rPr lang="en-GB" sz="2000" i="0" u="none" strike="noStrike" dirty="0">
                <a:effectLst/>
                <a:latin typeface="Calibri" panose="020F0502020204030204" pitchFamily="34" charset="0"/>
                <a:cs typeface="Calibri" panose="020F0502020204030204" pitchFamily="34" charset="0"/>
              </a:rPr>
              <a:t>Un'analisi bibliometrica della leadership digitale (Tigre et al, 2023), che ha preso in esame 79 </a:t>
            </a:r>
            <a:r>
              <a:rPr lang="en-GB" sz="2000" dirty="0">
                <a:latin typeface="Calibri" panose="020F0502020204030204" pitchFamily="34" charset="0"/>
                <a:cs typeface="Calibri" panose="020F0502020204030204" pitchFamily="34" charset="0"/>
              </a:rPr>
              <a:t>articoli di </a:t>
            </a:r>
            <a:r>
              <a:rPr lang="en-GB" sz="2000" i="0" u="none" strike="noStrike" dirty="0">
                <a:effectLst/>
                <a:latin typeface="Calibri" panose="020F0502020204030204" pitchFamily="34" charset="0"/>
                <a:cs typeface="Calibri" panose="020F0502020204030204" pitchFamily="34" charset="0"/>
              </a:rPr>
              <a:t>riviste specializzate, ha identificato quattro caratteristiche fondamentali richieste ai leader digitali.  Questo fornisce un modello eccellente per aiutarci a pensare alla leadership digitale.</a:t>
            </a:r>
          </a:p>
          <a:p>
            <a:pPr algn="l"/>
            <a:endParaRPr lang="en-GB" sz="2000" dirty="0">
              <a:latin typeface="Calibri" panose="020F0502020204030204" pitchFamily="34" charset="0"/>
              <a:cs typeface="Calibri" panose="020F0502020204030204" pitchFamily="34" charset="0"/>
            </a:endParaRPr>
          </a:p>
        </p:txBody>
      </p:sp>
      <p:sp>
        <p:nvSpPr>
          <p:cNvPr id="5" name="Text Placeholder 2">
            <a:extLst>
              <a:ext uri="{FF2B5EF4-FFF2-40B4-BE49-F238E27FC236}">
                <a16:creationId xmlns:a16="http://schemas.microsoft.com/office/drawing/2014/main" id="{B9BB8602-DFDB-D8B5-6AEF-A957639DABA5}"/>
              </a:ext>
            </a:extLst>
          </p:cNvPr>
          <p:cNvSpPr txBox="1">
            <a:spLocks/>
          </p:cNvSpPr>
          <p:nvPr/>
        </p:nvSpPr>
        <p:spPr>
          <a:xfrm>
            <a:off x="550708" y="1534991"/>
            <a:ext cx="5964317" cy="4693261"/>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sz="2000"/>
          </a:p>
          <a:p>
            <a:endParaRPr lang="en-US" sz="2000" b="1"/>
          </a:p>
          <a:p>
            <a:endParaRPr lang="en-US" sz="2000" b="1" dirty="0">
              <a:solidFill>
                <a:srgbClr val="FF0000"/>
              </a:solidFill>
            </a:endParaRPr>
          </a:p>
        </p:txBody>
      </p:sp>
      <p:sp>
        <p:nvSpPr>
          <p:cNvPr id="7" name="Oval 6">
            <a:extLst>
              <a:ext uri="{FF2B5EF4-FFF2-40B4-BE49-F238E27FC236}">
                <a16:creationId xmlns:a16="http://schemas.microsoft.com/office/drawing/2014/main" id="{B8ED81CD-EDA2-3067-D471-59FE7C2E41C5}"/>
              </a:ext>
            </a:extLst>
          </p:cNvPr>
          <p:cNvSpPr/>
          <p:nvPr/>
        </p:nvSpPr>
        <p:spPr>
          <a:xfrm>
            <a:off x="4085113" y="1828800"/>
            <a:ext cx="2429912" cy="2357251"/>
          </a:xfrm>
          <a:prstGeom prst="ellipse">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9DAA83F4-9E8D-F529-0433-5140B6B05969}"/>
              </a:ext>
            </a:extLst>
          </p:cNvPr>
          <p:cNvCxnSpPr>
            <a:stCxn id="7" idx="0"/>
            <a:endCxn id="7" idx="4"/>
          </p:cNvCxnSpPr>
          <p:nvPr/>
        </p:nvCxnSpPr>
        <p:spPr>
          <a:xfrm>
            <a:off x="5300069" y="1828800"/>
            <a:ext cx="0" cy="2357251"/>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1136808D-5A08-D166-FF86-77A98CE3D786}"/>
              </a:ext>
            </a:extLst>
          </p:cNvPr>
          <p:cNvCxnSpPr>
            <a:stCxn id="7" idx="2"/>
            <a:endCxn id="7" idx="6"/>
          </p:cNvCxnSpPr>
          <p:nvPr/>
        </p:nvCxnSpPr>
        <p:spPr>
          <a:xfrm>
            <a:off x="4085113" y="3007426"/>
            <a:ext cx="2429912"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7AE73C4-D173-91B7-D25D-C9FD5EE1D9DB}"/>
              </a:ext>
            </a:extLst>
          </p:cNvPr>
          <p:cNvSpPr/>
          <p:nvPr/>
        </p:nvSpPr>
        <p:spPr>
          <a:xfrm>
            <a:off x="4856872" y="2582655"/>
            <a:ext cx="872837" cy="839055"/>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52BD0C6C-8CAC-DBC1-AADF-8D1E2818BA60}"/>
              </a:ext>
            </a:extLst>
          </p:cNvPr>
          <p:cNvSpPr txBox="1"/>
          <p:nvPr/>
        </p:nvSpPr>
        <p:spPr>
          <a:xfrm>
            <a:off x="4383499" y="2214425"/>
            <a:ext cx="622991"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Persone</a:t>
            </a:r>
          </a:p>
          <a:p>
            <a:pPr algn="ctr"/>
            <a:r>
              <a:rPr lang="en-GB" sz="1200" b="1" dirty="0">
                <a:solidFill>
                  <a:srgbClr val="7030A0"/>
                </a:solidFill>
                <a:latin typeface="Calibri" panose="020F0502020204030204" pitchFamily="34" charset="0"/>
                <a:cs typeface="Calibri" panose="020F0502020204030204" pitchFamily="34" charset="0"/>
              </a:rPr>
              <a:t>Focus</a:t>
            </a:r>
          </a:p>
        </p:txBody>
      </p:sp>
      <p:sp>
        <p:nvSpPr>
          <p:cNvPr id="14" name="TextBox 13">
            <a:extLst>
              <a:ext uri="{FF2B5EF4-FFF2-40B4-BE49-F238E27FC236}">
                <a16:creationId xmlns:a16="http://schemas.microsoft.com/office/drawing/2014/main" id="{90617B16-4D9A-AD81-9D6D-4B3658532D54}"/>
              </a:ext>
            </a:extLst>
          </p:cNvPr>
          <p:cNvSpPr txBox="1"/>
          <p:nvPr/>
        </p:nvSpPr>
        <p:spPr>
          <a:xfrm>
            <a:off x="5602625" y="3301236"/>
            <a:ext cx="633635"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Digitale </a:t>
            </a:r>
          </a:p>
          <a:p>
            <a:pPr algn="ctr"/>
            <a:r>
              <a:rPr lang="en-GB" sz="1200" b="1" dirty="0">
                <a:solidFill>
                  <a:srgbClr val="7030A0"/>
                </a:solidFill>
                <a:latin typeface="Calibri" panose="020F0502020204030204" pitchFamily="34" charset="0"/>
                <a:cs typeface="Calibri" panose="020F0502020204030204" pitchFamily="34" charset="0"/>
              </a:rPr>
              <a:t>Saggezza</a:t>
            </a:r>
          </a:p>
        </p:txBody>
      </p:sp>
      <p:sp>
        <p:nvSpPr>
          <p:cNvPr id="15" name="TextBox 14">
            <a:extLst>
              <a:ext uri="{FF2B5EF4-FFF2-40B4-BE49-F238E27FC236}">
                <a16:creationId xmlns:a16="http://schemas.microsoft.com/office/drawing/2014/main" id="{3C2861BA-DB9D-BE00-2B47-5CD70C4E9BF9}"/>
              </a:ext>
            </a:extLst>
          </p:cNvPr>
          <p:cNvSpPr txBox="1"/>
          <p:nvPr/>
        </p:nvSpPr>
        <p:spPr>
          <a:xfrm>
            <a:off x="4292582" y="3317063"/>
            <a:ext cx="924164" cy="461665"/>
          </a:xfrm>
          <a:prstGeom prst="rect">
            <a:avLst/>
          </a:prstGeom>
          <a:noFill/>
        </p:spPr>
        <p:txBody>
          <a:bodyPr wrap="none" rtlCol="0">
            <a:spAutoFit/>
          </a:bodyPr>
          <a:lstStyle/>
          <a:p>
            <a:pPr algn="ctr"/>
            <a:r>
              <a:rPr lang="en-GB" sz="1200" b="1" dirty="0">
                <a:solidFill>
                  <a:srgbClr val="7030A0"/>
                </a:solidFill>
                <a:latin typeface="Calibri" panose="020F0502020204030204" pitchFamily="34" charset="0"/>
                <a:cs typeface="Calibri" panose="020F0502020204030204" pitchFamily="34" charset="0"/>
              </a:rPr>
              <a:t>Futuro</a:t>
            </a:r>
          </a:p>
          <a:p>
            <a:pPr algn="ctr"/>
            <a:r>
              <a:rPr lang="en-GB" sz="1200" b="1" dirty="0">
                <a:solidFill>
                  <a:srgbClr val="7030A0"/>
                </a:solidFill>
                <a:latin typeface="Calibri" panose="020F0502020204030204" pitchFamily="34" charset="0"/>
                <a:cs typeface="Calibri" panose="020F0502020204030204" pitchFamily="34" charset="0"/>
              </a:rPr>
              <a:t>Orientamento</a:t>
            </a:r>
          </a:p>
        </p:txBody>
      </p:sp>
      <p:sp>
        <p:nvSpPr>
          <p:cNvPr id="16" name="TextBox 15">
            <a:extLst>
              <a:ext uri="{FF2B5EF4-FFF2-40B4-BE49-F238E27FC236}">
                <a16:creationId xmlns:a16="http://schemas.microsoft.com/office/drawing/2014/main" id="{22AC1D28-5E19-30F6-3FAA-6661CE7308AE}"/>
              </a:ext>
            </a:extLst>
          </p:cNvPr>
          <p:cNvSpPr txBox="1"/>
          <p:nvPr/>
        </p:nvSpPr>
        <p:spPr>
          <a:xfrm>
            <a:off x="5501701" y="2219685"/>
            <a:ext cx="835485" cy="461665"/>
          </a:xfrm>
          <a:prstGeom prst="rect">
            <a:avLst/>
          </a:prstGeom>
          <a:noFill/>
        </p:spPr>
        <p:txBody>
          <a:bodyPr wrap="none" rtlCol="0">
            <a:spAutoFit/>
          </a:bodyPr>
          <a:lstStyle/>
          <a:p>
            <a:r>
              <a:rPr lang="en-GB" sz="1200" b="1" dirty="0">
                <a:solidFill>
                  <a:srgbClr val="7030A0"/>
                </a:solidFill>
                <a:latin typeface="Calibri" panose="020F0502020204030204" pitchFamily="34" charset="0"/>
                <a:cs typeface="Calibri" panose="020F0502020204030204" pitchFamily="34" charset="0"/>
              </a:rPr>
              <a:t>Modellazione</a:t>
            </a:r>
          </a:p>
          <a:p>
            <a:r>
              <a:rPr lang="en-GB" sz="1200" b="1" dirty="0">
                <a:solidFill>
                  <a:srgbClr val="7030A0"/>
                </a:solidFill>
                <a:latin typeface="Calibri" panose="020F0502020204030204" pitchFamily="34" charset="0"/>
                <a:cs typeface="Calibri" panose="020F0502020204030204" pitchFamily="34" charset="0"/>
              </a:rPr>
              <a:t>Comportamento</a:t>
            </a:r>
          </a:p>
        </p:txBody>
      </p:sp>
      <p:sp>
        <p:nvSpPr>
          <p:cNvPr id="17" name="TextBox 16">
            <a:extLst>
              <a:ext uri="{FF2B5EF4-FFF2-40B4-BE49-F238E27FC236}">
                <a16:creationId xmlns:a16="http://schemas.microsoft.com/office/drawing/2014/main" id="{489FA975-87FD-79D2-5EA3-3566103E253D}"/>
              </a:ext>
            </a:extLst>
          </p:cNvPr>
          <p:cNvSpPr txBox="1"/>
          <p:nvPr/>
        </p:nvSpPr>
        <p:spPr>
          <a:xfrm>
            <a:off x="4856976" y="2785428"/>
            <a:ext cx="881716" cy="461665"/>
          </a:xfrm>
          <a:prstGeom prst="rect">
            <a:avLst/>
          </a:prstGeom>
          <a:noFill/>
        </p:spPr>
        <p:txBody>
          <a:bodyPr wrap="none" rtlCol="0">
            <a:spAutoFit/>
          </a:bodyPr>
          <a:lstStyle/>
          <a:p>
            <a:pPr algn="ctr"/>
            <a:r>
              <a:rPr lang="en-GB" sz="1200" b="1" dirty="0">
                <a:solidFill>
                  <a:schemeClr val="bg1"/>
                </a:solidFill>
                <a:latin typeface="Calibri" panose="020F0502020204030204" pitchFamily="34" charset="0"/>
                <a:cs typeface="Calibri" panose="020F0502020204030204" pitchFamily="34" charset="0"/>
              </a:rPr>
              <a:t>Digitale</a:t>
            </a:r>
          </a:p>
          <a:p>
            <a:pPr algn="ctr"/>
            <a:r>
              <a:rPr lang="en-GB" sz="1200" b="1" dirty="0">
                <a:solidFill>
                  <a:schemeClr val="bg1"/>
                </a:solidFill>
                <a:latin typeface="Calibri" panose="020F0502020204030204" pitchFamily="34" charset="0"/>
                <a:cs typeface="Calibri" panose="020F0502020204030204" pitchFamily="34" charset="0"/>
              </a:rPr>
              <a:t>Leadership</a:t>
            </a:r>
          </a:p>
        </p:txBody>
      </p:sp>
    </p:spTree>
    <p:extLst>
      <p:ext uri="{BB962C8B-B14F-4D97-AF65-F5344CB8AC3E}">
        <p14:creationId xmlns:p14="http://schemas.microsoft.com/office/powerpoint/2010/main" val="1404574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4" y="624248"/>
            <a:ext cx="10483431" cy="804265"/>
          </a:xfrm>
        </p:spPr>
        <p:txBody>
          <a:bodyPr/>
          <a:lstStyle/>
          <a:p>
            <a:r>
              <a:rPr lang="en-IE" dirty="0"/>
              <a:t>Leadership digitale e telelavoro</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854280" y="1611170"/>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918110" y="1568655"/>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906909" y="1611170"/>
            <a:ext cx="4509689" cy="1446550"/>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Focus sulle persone</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Questo include caratteristiche come la comunicazione efficace e la capacità di ascolto, l'intelligenza emotiva e la costruzione di relazioni basate sulla fiducia.</a:t>
            </a:r>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957760" y="1623885"/>
            <a:ext cx="4489690" cy="1692771"/>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Modellare il comportamento</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Si tratta di dare il buon esempio agli altri modellando i comportamenti attesi.</a:t>
            </a: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Si occupa di etica personale e di dimostrare adattabilità, integrità e autenticità.  </a:t>
            </a:r>
            <a:endParaRPr lang="en-IE" dirty="0"/>
          </a:p>
        </p:txBody>
      </p:sp>
      <p:sp>
        <p:nvSpPr>
          <p:cNvPr id="3" name="Rectangle: Rounded Corners 3">
            <a:extLst>
              <a:ext uri="{FF2B5EF4-FFF2-40B4-BE49-F238E27FC236}">
                <a16:creationId xmlns:a16="http://schemas.microsoft.com/office/drawing/2014/main" id="{7A122604-C1A2-58F1-6233-5DDAE51517E2}"/>
              </a:ext>
            </a:extLst>
          </p:cNvPr>
          <p:cNvSpPr/>
          <p:nvPr/>
        </p:nvSpPr>
        <p:spPr>
          <a:xfrm>
            <a:off x="6957760" y="3836907"/>
            <a:ext cx="4683760" cy="1945453"/>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4">
            <a:extLst>
              <a:ext uri="{FF2B5EF4-FFF2-40B4-BE49-F238E27FC236}">
                <a16:creationId xmlns:a16="http://schemas.microsoft.com/office/drawing/2014/main" id="{6BD6813F-B2DE-3F63-C4D7-41128BB80AD0}"/>
              </a:ext>
            </a:extLst>
          </p:cNvPr>
          <p:cNvSpPr/>
          <p:nvPr/>
        </p:nvSpPr>
        <p:spPr>
          <a:xfrm>
            <a:off x="939198" y="3836907"/>
            <a:ext cx="4598842" cy="1987968"/>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9A7D4EF0-7BAB-BA1F-954D-8A0E91E7D510}"/>
              </a:ext>
            </a:extLst>
          </p:cNvPr>
          <p:cNvSpPr txBox="1"/>
          <p:nvPr/>
        </p:nvSpPr>
        <p:spPr>
          <a:xfrm>
            <a:off x="7232080" y="3917476"/>
            <a:ext cx="4135120" cy="1446550"/>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Competenza digitale</a:t>
            </a:r>
          </a:p>
          <a:p>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Questo include le competenze per rimanere al sicuro, mantenere una reputazione digitale positiva e collaborare efficacemente nel mondo digitale. </a:t>
            </a:r>
            <a:endParaRPr lang="en-IE" dirty="0"/>
          </a:p>
        </p:txBody>
      </p:sp>
      <p:sp>
        <p:nvSpPr>
          <p:cNvPr id="11" name="TextBox 10">
            <a:extLst>
              <a:ext uri="{FF2B5EF4-FFF2-40B4-BE49-F238E27FC236}">
                <a16:creationId xmlns:a16="http://schemas.microsoft.com/office/drawing/2014/main" id="{04FB755F-D1DD-4D23-83C3-A521AF2A1BAD}"/>
              </a:ext>
            </a:extLst>
          </p:cNvPr>
          <p:cNvSpPr txBox="1"/>
          <p:nvPr/>
        </p:nvSpPr>
        <p:spPr>
          <a:xfrm>
            <a:off x="939198" y="3917476"/>
            <a:ext cx="4598842" cy="18901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Orientamento al futuro</a:t>
            </a: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Questo significa concentrarsi a lungo termine su</a:t>
            </a: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risultati per l'organizzazione.  Include la riflessione sulla promozione della salute e del benessere del personale, anche attraverso le politiche sul posto di lavoro.</a:t>
            </a:r>
            <a:endParaRPr lang="en-US" dirty="0">
              <a:solidFill>
                <a:schemeClr val="bg1"/>
              </a:solidFill>
            </a:endParaRPr>
          </a:p>
          <a:p>
            <a:pPr algn="ctr"/>
            <a:endParaRPr lang="en-IE" dirty="0"/>
          </a:p>
        </p:txBody>
      </p:sp>
    </p:spTree>
    <p:extLst>
      <p:ext uri="{BB962C8B-B14F-4D97-AF65-F5344CB8AC3E}">
        <p14:creationId xmlns:p14="http://schemas.microsoft.com/office/powerpoint/2010/main" val="27036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p:txBody>
          <a:bodyPr/>
          <a:lstStyle/>
          <a:p>
            <a:pPr algn="ctr">
              <a:spcBef>
                <a:spcPts val="0"/>
              </a:spcBef>
            </a:pPr>
            <a:r>
              <a:rPr lang="en-IE" dirty="0"/>
              <a:t>Leadership digitale: </a:t>
            </a:r>
          </a:p>
          <a:p>
            <a:pPr algn="ctr">
              <a:spcBef>
                <a:spcPts val="0"/>
              </a:spcBef>
            </a:pPr>
            <a:r>
              <a:rPr lang="en-IE" dirty="0"/>
              <a:t>Riflessione personale</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2826327" y="2931459"/>
            <a:ext cx="6685808" cy="2871827"/>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C5909A24-104C-4F3B-5DA1-DDA74DC0E81A}"/>
              </a:ext>
            </a:extLst>
          </p:cNvPr>
          <p:cNvSpPr txBox="1"/>
          <p:nvPr/>
        </p:nvSpPr>
        <p:spPr>
          <a:xfrm>
            <a:off x="3237567" y="3114496"/>
            <a:ext cx="5863328" cy="2505751"/>
          </a:xfrm>
          <a:prstGeom prst="rect">
            <a:avLst/>
          </a:prstGeom>
          <a:noFill/>
        </p:spPr>
        <p:txBody>
          <a:bodyPr wrap="square" rtlCol="0">
            <a:spAutoFit/>
          </a:bodyPr>
          <a:lstStyle/>
          <a:p>
            <a:pPr marL="457200" indent="-457200">
              <a:buFont typeface="+mj-lt"/>
              <a:buAutoNum type="arabicPeriod"/>
            </a:pP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Pensate ad esempi di colleghi che hanno dimostrato queste caratteristiche.</a:t>
            </a:r>
          </a:p>
          <a:p>
            <a:pPr marL="457200" indent="-457200">
              <a:buFont typeface="+mj-lt"/>
              <a:buAutoNum type="arabicPeriod"/>
            </a:pPr>
            <a:endParaRPr lang="en-US" sz="2400" dirty="0">
              <a:solidFill>
                <a:schemeClr val="bg1"/>
              </a:solidFill>
              <a:latin typeface="Calibri" panose="020F0502020204030204" pitchFamily="34" charset="0"/>
              <a:cs typeface="Calibri" panose="020F0502020204030204" pitchFamily="34" charset="0"/>
            </a:endParaRPr>
          </a:p>
          <a:p>
            <a:pPr marL="457200" indent="-457200">
              <a:buFont typeface="+mj-lt"/>
              <a:buAutoNum type="arabicPeriod"/>
            </a:pPr>
            <a:r>
              <a:rPr lang="en-US" sz="2400" dirty="0">
                <a:solidFill>
                  <a:schemeClr val="bg1"/>
                </a:solidFill>
                <a:latin typeface="Calibri" panose="020F0502020204030204" pitchFamily="34" charset="0"/>
                <a:cs typeface="Calibri" panose="020F0502020204030204" pitchFamily="34" charset="0"/>
              </a:rPr>
              <a:t>Dove pensate che siano i vostri punti di forza e di debolezza?</a:t>
            </a:r>
          </a:p>
          <a:p>
            <a:pPr marL="342900" indent="-342900">
              <a:buFont typeface="+mj-lt"/>
              <a:buAutoNum type="arabicPeriod"/>
            </a:pPr>
            <a:endParaRPr lang="en-IE" dirty="0"/>
          </a:p>
        </p:txBody>
      </p:sp>
    </p:spTree>
    <p:extLst>
      <p:ext uri="{BB962C8B-B14F-4D97-AF65-F5344CB8AC3E}">
        <p14:creationId xmlns:p14="http://schemas.microsoft.com/office/powerpoint/2010/main" val="314938264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Props1.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969AD2B3-D789-4FC7-A14D-89ADA76B73A8}">
  <ds:schemaRefs>
    <ds:schemaRef ds:uri="http://purl.org/dc/elements/1.1/"/>
    <ds:schemaRef ds:uri="http://purl.org/dc/dcmitype/"/>
    <ds:schemaRef ds:uri="http://schemas.openxmlformats.org/package/2006/metadata/core-properties"/>
    <ds:schemaRef ds:uri="876de33e-aaa5-4507-9b92-b84e676ded0d"/>
    <ds:schemaRef ds:uri="http://schemas.microsoft.com/office/infopath/2007/PartnerControls"/>
    <ds:schemaRef ds:uri="http://www.w3.org/XML/1998/namespace"/>
    <ds:schemaRef ds:uri="http://schemas.microsoft.com/office/2006/documentManagement/types"/>
    <ds:schemaRef ds:uri="ef88797d-310b-4d46-ad9c-0c23fa0c8d45"/>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Magazine layout</Template>
  <TotalTime>14481</TotalTime>
  <Words>5076</Words>
  <Application>Microsoft Office PowerPoint</Application>
  <PresentationFormat>Widescreen</PresentationFormat>
  <Paragraphs>410</Paragraphs>
  <Slides>54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Google Sans</vt:lpstr>
      <vt:lpstr>Montserrat</vt:lpstr>
      <vt:lpstr>NationalBook</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docId:479E48E242AD6CE7517A41D0CED72468</cp:keywords>
  <cp:lastModifiedBy>richard wynne</cp:lastModifiedBy>
  <cp:revision>413</cp:revision>
  <dcterms:created xsi:type="dcterms:W3CDTF">2021-06-15T11:45:52Z</dcterms:created>
  <dcterms:modified xsi:type="dcterms:W3CDTF">2024-03-26T13:06:57Z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